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56" r:id="rId3"/>
    <p:sldId id="269" r:id="rId4"/>
    <p:sldId id="270" r:id="rId5"/>
    <p:sldId id="271" r:id="rId6"/>
    <p:sldId id="337" r:id="rId7"/>
    <p:sldId id="272" r:id="rId8"/>
    <p:sldId id="273" r:id="rId9"/>
    <p:sldId id="339" r:id="rId10"/>
    <p:sldId id="340" r:id="rId11"/>
    <p:sldId id="341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17D1C-AE36-40BE-8C87-F8665419913E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F896A-6F9A-4FD2-A4BE-2995D802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896A-6F9A-4FD2-A4BE-2995D80205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7CA4C-6CFD-45BB-BC01-54279A6C425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F6B12-17D7-4F81-BD85-BF36A63693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800" smtClean="0"/>
              <a:t>^*#{}#*^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SHOW tom, tom.acs, 42, 68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Wave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LookLeft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GestureLeft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Convenience foods are ^EMPHASIS^very popular. ^PAUSE=1300^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Confused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They seem to have a bad reputation! ^PAUSE=600^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Point45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Convenience foods do not need to be bad for you! ^PAUSE=300^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Explain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Many people want something quick to eat when they get in from work. ^PAUSE=1300^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HandsOnHips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 They may be going out again^PAUSE=300^ so they do not want to spend their spare time preparing food. ^PAUSE=1300^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Gestureleft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As long as we choose convenience meals carefully and we combine convenience elements with other fresh foods we can produce quick ^PAUSE=300^ nutritious meals. ^PAUSE=1300^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Explain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Food technology has had an impact on how we eat,^EMPHASIS^especially with cook-chill meals which are cooked, ^PAUSE=200^ chilled quickly ^PAUSE=200^ and then kept cold.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Explain2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Then there are ready meals that are cooked and packed before being stored at room temperature. ^PAUSE=1300^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Explain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There are different ways of preparing convenience foods.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Blink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Some are ready to eat from the container and need ^EMPHASIS^no cooking,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Blink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some need heating only and some need cooking completely. ^PAUSE=300^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Confused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Some are part of a meal like a sauce. ^PAUSE=1300^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Explain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SAY A visit to the supermarket will show you how many convenience foods there are!^PAUSE=1300^ 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Pleased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PLAY Wave</a:t>
            </a:r>
          </a:p>
          <a:p>
            <a:pPr eaLnBrk="1" hangingPunct="1">
              <a:spcBef>
                <a:spcPct val="0"/>
              </a:spcBef>
            </a:pPr>
            <a:r>
              <a:rPr lang="en-US" sz="800" smtClean="0"/>
              <a:t>END</a:t>
            </a:r>
          </a:p>
          <a:p>
            <a:pPr eaLnBrk="1" hangingPunct="1">
              <a:spcBef>
                <a:spcPct val="0"/>
              </a:spcBef>
            </a:pPr>
            <a:endParaRPr lang="en-GB" sz="800" smtClean="0"/>
          </a:p>
          <a:p>
            <a:pPr eaLnBrk="1" hangingPunct="1"/>
            <a:endParaRPr lang="en-GB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AB719-08C6-41E5-8371-BD2F29261C0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90537" cy="607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0"/>
            <a:ext cx="487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6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0" y="5761037"/>
            <a:ext cx="4857752" cy="11079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kumimoji="1" lang="en-GB" sz="2200" b="1" u="none" dirty="0">
                <a:solidFill>
                  <a:schemeClr val="bg1"/>
                </a:solidFill>
                <a:latin typeface="Arial" charset="0"/>
              </a:rPr>
              <a:t>These combined with fresh food like vegetables make interesting nutritious meals. </a:t>
            </a:r>
            <a:endParaRPr lang="en-GB" sz="2200" b="1" u="none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68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571744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6000" b="1" dirty="0" smtClean="0"/>
              <a:t>Using </a:t>
            </a:r>
            <a:r>
              <a:rPr lang="en-GB" sz="6000" b="1" dirty="0" smtClean="0"/>
              <a:t>  Convenience   </a:t>
            </a:r>
            <a:r>
              <a:rPr lang="en-GB" sz="6000" b="1" dirty="0" smtClean="0"/>
              <a:t>Food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28600" y="9144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/>
              <a:t>Today’s lifestyle means that you will probably use </a:t>
            </a:r>
            <a:r>
              <a:rPr kumimoji="1" lang="en-GB" sz="2400" b="1" u="none" dirty="0">
                <a:hlinkClick r:id="" action="ppaction://macro?name=kwConvenienceFoods"/>
              </a:rPr>
              <a:t>convenience foods</a:t>
            </a:r>
            <a:r>
              <a:rPr kumimoji="1" lang="en-GB" sz="2400" b="1" u="none" dirty="0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/>
              <a:t>You might have: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Ready-prepared </a:t>
            </a:r>
            <a:r>
              <a:rPr kumimoji="1" lang="en-GB" sz="2400" b="1" u="none" dirty="0"/>
              <a:t>meals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Canned </a:t>
            </a:r>
            <a:r>
              <a:rPr kumimoji="1" lang="en-GB" sz="2400" b="1" u="none" dirty="0"/>
              <a:t>foods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Bottled </a:t>
            </a:r>
            <a:r>
              <a:rPr kumimoji="1" lang="en-GB" sz="2400" b="1" u="none" dirty="0"/>
              <a:t>and canned sauces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Dehydrated </a:t>
            </a:r>
            <a:r>
              <a:rPr kumimoji="1" lang="en-GB" sz="2400" b="1" u="none" dirty="0"/>
              <a:t>foods like pasta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Dried </a:t>
            </a:r>
            <a:r>
              <a:rPr kumimoji="1" lang="en-GB" sz="2400" b="1" u="none" dirty="0"/>
              <a:t>food mixes like herbs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Cartons </a:t>
            </a:r>
            <a:r>
              <a:rPr kumimoji="1" lang="en-GB" sz="2400" b="1" u="none" dirty="0"/>
              <a:t>of drink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Frozen </a:t>
            </a:r>
            <a:r>
              <a:rPr kumimoji="1" lang="en-GB" sz="2400" b="1" u="none" dirty="0"/>
              <a:t>and cook-chill foods.</a:t>
            </a:r>
          </a:p>
        </p:txBody>
      </p:sp>
      <p:sp>
        <p:nvSpPr>
          <p:cNvPr id="206858" name="KeywordTextBox" hidden="1"/>
          <p:cNvSpPr txBox="1">
            <a:spLocks noChangeArrowheads="1"/>
          </p:cNvSpPr>
          <p:nvPr/>
        </p:nvSpPr>
        <p:spPr bwMode="auto">
          <a:xfrm>
            <a:off x="2057400" y="6324600"/>
            <a:ext cx="62484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8" dist="17961" dir="135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kumimoji="1" lang="en-GB" sz="1400" b="1" u="non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6" grpId="0" animBg="1" autoUpdateAnimBg="0"/>
      <p:bldP spid="2068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6600" b="1" dirty="0" smtClean="0"/>
              <a:t>Multicultural </a:t>
            </a:r>
            <a:r>
              <a:rPr lang="en-GB" sz="6600" b="1" dirty="0" smtClean="0"/>
              <a:t>  Food</a:t>
            </a:r>
            <a:endParaRPr lang="en-GB" sz="6600" b="1" dirty="0" smtClean="0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228600" y="990600"/>
            <a:ext cx="495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800" b="1" u="none" dirty="0"/>
              <a:t>Meal planning will depend on religious beliefs.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800" b="1" u="none" dirty="0"/>
              <a:t>Many religions have forbidden foods.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800" b="1" u="none" dirty="0"/>
              <a:t>Other foods used in different parts of the world have also filtered into the eating habits of the UK general population.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800" b="1" u="none" dirty="0"/>
              <a:t>One example of this is the Mediterranean diet. </a:t>
            </a:r>
            <a:endParaRPr kumimoji="1" lang="en-GB" sz="28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q"/>
            </a:pPr>
            <a:endParaRPr kumimoji="1" lang="en-GB" sz="2800" b="1" u="non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Thank   You</a:t>
            </a:r>
            <a:endParaRPr lang="en-US" sz="115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8686800" cy="1447799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A Balanced Diet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581400"/>
            <a:ext cx="5562600" cy="2971800"/>
          </a:xfrm>
        </p:spPr>
        <p:txBody>
          <a:bodyPr/>
          <a:lstStyle/>
          <a:p>
            <a:pPr algn="l"/>
            <a:r>
              <a:rPr lang="en-US" dirty="0" smtClean="0"/>
              <a:t>Presented by: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Mr. </a:t>
            </a:r>
            <a:r>
              <a:rPr lang="en-US" dirty="0" err="1" smtClean="0"/>
              <a:t>Ajith</a:t>
            </a:r>
            <a:r>
              <a:rPr lang="en-US" dirty="0" smtClean="0"/>
              <a:t> K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endParaRPr lang="en-US" dirty="0" smtClean="0"/>
          </a:p>
          <a:p>
            <a:pPr algn="l"/>
            <a:r>
              <a:rPr lang="en-US" dirty="0" smtClean="0"/>
              <a:t>Asst. Professor</a:t>
            </a:r>
          </a:p>
          <a:p>
            <a:pPr algn="l"/>
            <a:r>
              <a:rPr lang="en-US" dirty="0" smtClean="0"/>
              <a:t>College of Nursing </a:t>
            </a:r>
            <a:r>
              <a:rPr lang="en-US" dirty="0" err="1" smtClean="0"/>
              <a:t>Kishtwar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93935"/>
            <a:ext cx="8382000" cy="583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GB" dirty="0" smtClean="0"/>
              <a:t>What is a Balanced Diet?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3400" dirty="0" smtClean="0"/>
              <a:t>Do the people in your family have different dietary needs?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3400" dirty="0" smtClean="0"/>
              <a:t>The amount of nutrients we need depend on our</a:t>
            </a:r>
            <a:r>
              <a:rPr lang="en-IN" sz="3400" dirty="0" smtClean="0"/>
              <a:t>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IN" sz="3000" dirty="0" smtClean="0"/>
              <a:t>Age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IN" sz="3000" dirty="0" smtClean="0"/>
              <a:t>Sex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IN" sz="3000" dirty="0" smtClean="0"/>
              <a:t>Health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IN" sz="3000" dirty="0" smtClean="0"/>
              <a:t>Occupation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IN" sz="3000" dirty="0" smtClean="0"/>
              <a:t>Levels of activity</a:t>
            </a:r>
            <a:r>
              <a:rPr lang="en-IN" sz="3000" dirty="0" smtClean="0"/>
              <a:t>.</a:t>
            </a:r>
            <a:endParaRPr lang="en-IN" sz="30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3400" dirty="0" smtClean="0"/>
              <a:t>A balanced diet provides the correct amount of nutrients that a person needs.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3400" dirty="0" smtClean="0"/>
              <a:t>We do not all need the same amount</a:t>
            </a:r>
            <a:r>
              <a:rPr lang="en-IN" sz="3400" dirty="0" smtClean="0"/>
              <a:t>.</a:t>
            </a:r>
            <a:endParaRPr lang="en-IN" sz="34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6" y="0"/>
            <a:ext cx="435292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Nutrients </a:t>
            </a:r>
            <a:r>
              <a:rPr lang="en-US" sz="6000" dirty="0" smtClean="0"/>
              <a:t>in Food</a:t>
            </a:r>
            <a:endParaRPr lang="en-US" sz="60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152400" y="1295400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rmAutofit fontScale="92500"/>
          </a:bodyPr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>
                <a:latin typeface="Arial" charset="0"/>
              </a:rPr>
              <a:t>To follow a balanced diet you need to know what nutrients are found in each food item.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>
                <a:latin typeface="Arial" charset="0"/>
                <a:hlinkClick r:id="" action="ppaction://macro?name=kwNutritionTables"/>
              </a:rPr>
              <a:t>Nutrition tables</a:t>
            </a:r>
            <a:r>
              <a:rPr kumimoji="1" lang="en-GB" sz="2400" b="1" u="none" dirty="0">
                <a:latin typeface="Arial" charset="0"/>
              </a:rPr>
              <a:t>, computer nutritional analysis programs and food labels can help.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>
                <a:latin typeface="Arial" charset="0"/>
              </a:rPr>
              <a:t>Would eating this salad give you a </a:t>
            </a:r>
            <a:r>
              <a:rPr kumimoji="1" lang="en-GB" sz="2400" b="1" u="none" dirty="0">
                <a:latin typeface="Arial" charset="0"/>
                <a:hlinkClick r:id="" action="ppaction://macro?name=kwBalancedMeal"/>
              </a:rPr>
              <a:t>balanced meal</a:t>
            </a:r>
            <a:r>
              <a:rPr kumimoji="1" lang="en-GB" sz="2400" b="1" u="none" dirty="0" smtClean="0">
                <a:latin typeface="Arial" charset="0"/>
              </a:rPr>
              <a:t>?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 smtClean="0">
                <a:latin typeface="Arial" charset="0"/>
              </a:rPr>
              <a:t>This salad has only 8kcal.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 smtClean="0">
                <a:latin typeface="Arial" charset="0"/>
              </a:rPr>
              <a:t>It has only traces of fat, carbohydrate and protein.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 smtClean="0">
                <a:latin typeface="Arial" charset="0"/>
              </a:rPr>
              <a:t>It has minerals and trace elements</a:t>
            </a:r>
            <a:r>
              <a:rPr kumimoji="1" lang="en-GB" sz="2200" b="1" u="none" dirty="0" smtClean="0">
                <a:latin typeface="Arial" charset="0"/>
              </a:rPr>
              <a:t>. </a:t>
            </a:r>
            <a:endParaRPr kumimoji="1" lang="en-GB" sz="2200" b="1" u="none" dirty="0">
              <a:latin typeface="Arial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endParaRPr kumimoji="1" lang="en-GB" sz="2200" b="1" u="none" dirty="0">
              <a:latin typeface="Arial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724400" y="898525"/>
            <a:ext cx="4419600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u="none" dirty="0">
                <a:solidFill>
                  <a:srgbClr val="FFFF00"/>
                </a:solidFill>
                <a:latin typeface="Arial" charset="0"/>
              </a:rPr>
              <a:t>It does have minerals inc. calcium, magnesium and potassium.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786314" y="6003925"/>
            <a:ext cx="4357686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u="none">
                <a:solidFill>
                  <a:srgbClr val="FFFF00"/>
                </a:solidFill>
                <a:latin typeface="Arial" charset="0"/>
              </a:rPr>
              <a:t>It has trace elements like zinc, copper, iron and selenium.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animBg="1" autoUpdateAnimBg="0"/>
      <p:bldP spid="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Autofit/>
          </a:bodyPr>
          <a:lstStyle/>
          <a:p>
            <a:pPr algn="ctr"/>
            <a:r>
              <a:rPr lang="en-IN" sz="5400" dirty="0" smtClean="0"/>
              <a:t>Dietary Reference Values</a:t>
            </a:r>
            <a:endParaRPr lang="en-IN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sz="half" idx="1"/>
          </p:nvPr>
        </p:nvSpPr>
        <p:spPr bwMode="auto">
          <a:xfrm>
            <a:off x="22860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3200" b="1" u="none" dirty="0"/>
              <a:t>Dietary reference values are a  guide to what energy and nutrients a person needs.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3200" b="1" u="none" dirty="0"/>
              <a:t>DRV’s include figures for people with: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§"/>
            </a:pPr>
            <a:r>
              <a:rPr kumimoji="1" lang="en-GB" sz="3200" b="1" u="none" dirty="0" smtClean="0"/>
              <a:t>Low needs </a:t>
            </a:r>
            <a:endParaRPr kumimoji="1" lang="en-GB" sz="3200" b="1" u="none" dirty="0"/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§"/>
            </a:pPr>
            <a:r>
              <a:rPr kumimoji="1" lang="en-GB" sz="3200" b="1" u="none" dirty="0" smtClean="0"/>
              <a:t>Average </a:t>
            </a:r>
            <a:r>
              <a:rPr kumimoji="1" lang="en-GB" sz="3200" b="1" u="none" dirty="0"/>
              <a:t>requirements </a:t>
            </a:r>
            <a:endParaRPr kumimoji="1" lang="en-GB" sz="3200" b="1" dirty="0"/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endParaRPr kumimoji="1" lang="en-GB" sz="3200" b="1" dirty="0"/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endParaRPr kumimoji="1" lang="en-GB" sz="3200" b="1" dirty="0"/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endParaRPr kumimoji="1" lang="en-GB" sz="3200" b="1" u="none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None/>
            </a:pPr>
            <a:endParaRPr lang="en-US" sz="3400" dirty="0" smtClean="0"/>
          </a:p>
          <a:p>
            <a:pPr algn="ctr">
              <a:buClr>
                <a:schemeClr val="tx1"/>
              </a:buClr>
              <a:buNone/>
            </a:pPr>
            <a:endParaRPr lang="en-US" sz="3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Box 1062"/>
          <p:cNvSpPr txBox="1">
            <a:spLocks noChangeArrowheads="1"/>
          </p:cNvSpPr>
          <p:nvPr/>
        </p:nvSpPr>
        <p:spPr bwMode="auto">
          <a:xfrm>
            <a:off x="1202157" y="5475982"/>
            <a:ext cx="3293643" cy="107721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 dirty="0">
                <a:solidFill>
                  <a:schemeClr val="bg1"/>
                </a:solidFill>
                <a:latin typeface="Arial" charset="0"/>
              </a:rPr>
              <a:t>2500 kcal of energy</a:t>
            </a:r>
            <a:endParaRPr lang="en-GB" sz="36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1063"/>
          <p:cNvSpPr txBox="1">
            <a:spLocks noChangeArrowheads="1"/>
          </p:cNvSpPr>
          <p:nvPr/>
        </p:nvSpPr>
        <p:spPr bwMode="auto">
          <a:xfrm>
            <a:off x="5033930" y="5475982"/>
            <a:ext cx="3293643" cy="107721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>
                <a:solidFill>
                  <a:schemeClr val="bg1"/>
                </a:solidFill>
                <a:latin typeface="Arial" charset="0"/>
              </a:rPr>
              <a:t>2000 kcal of energy</a:t>
            </a:r>
            <a:endParaRPr lang="en-GB" sz="36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 Box 1064"/>
          <p:cNvSpPr txBox="1">
            <a:spLocks noChangeArrowheads="1"/>
          </p:cNvSpPr>
          <p:nvPr/>
        </p:nvSpPr>
        <p:spPr bwMode="auto">
          <a:xfrm>
            <a:off x="990600" y="4724400"/>
            <a:ext cx="3430878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>
                <a:solidFill>
                  <a:schemeClr val="bg1"/>
                </a:solidFill>
                <a:latin typeface="Arial" charset="0"/>
              </a:rPr>
              <a:t>56g of protein</a:t>
            </a:r>
            <a:endParaRPr lang="en-GB" sz="36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Text Box 1065"/>
          <p:cNvSpPr txBox="1">
            <a:spLocks noChangeArrowheads="1"/>
          </p:cNvSpPr>
          <p:nvPr/>
        </p:nvSpPr>
        <p:spPr bwMode="auto">
          <a:xfrm>
            <a:off x="5029200" y="4749225"/>
            <a:ext cx="3293643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 dirty="0">
                <a:solidFill>
                  <a:schemeClr val="bg1"/>
                </a:solidFill>
                <a:latin typeface="Arial" charset="0"/>
              </a:rPr>
              <a:t>46g of protein</a:t>
            </a:r>
            <a:endParaRPr lang="en-GB" sz="36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1066"/>
          <p:cNvSpPr txBox="1">
            <a:spLocks noChangeArrowheads="1"/>
          </p:cNvSpPr>
          <p:nvPr/>
        </p:nvSpPr>
        <p:spPr bwMode="auto">
          <a:xfrm>
            <a:off x="685800" y="3505200"/>
            <a:ext cx="3842583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 dirty="0">
                <a:solidFill>
                  <a:schemeClr val="bg1"/>
                </a:solidFill>
                <a:latin typeface="Arial" charset="0"/>
              </a:rPr>
              <a:t>300g of carbohydrate</a:t>
            </a:r>
            <a:endParaRPr lang="en-GB" sz="36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 Box 1067"/>
          <p:cNvSpPr txBox="1">
            <a:spLocks noChangeArrowheads="1"/>
          </p:cNvSpPr>
          <p:nvPr/>
        </p:nvSpPr>
        <p:spPr bwMode="auto">
          <a:xfrm>
            <a:off x="4800600" y="3494782"/>
            <a:ext cx="3842583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 dirty="0">
                <a:solidFill>
                  <a:schemeClr val="bg1"/>
                </a:solidFill>
                <a:latin typeface="Arial" charset="0"/>
              </a:rPr>
              <a:t>225g of carbohydrate</a:t>
            </a:r>
            <a:endParaRPr lang="en-GB" sz="36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1068"/>
          <p:cNvSpPr txBox="1">
            <a:spLocks noChangeArrowheads="1"/>
          </p:cNvSpPr>
          <p:nvPr/>
        </p:nvSpPr>
        <p:spPr bwMode="auto">
          <a:xfrm>
            <a:off x="3124200" y="2691825"/>
            <a:ext cx="3430878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>
                <a:solidFill>
                  <a:schemeClr val="bg1"/>
                </a:solidFill>
                <a:latin typeface="Arial" charset="0"/>
              </a:rPr>
              <a:t>18g of fibre</a:t>
            </a:r>
            <a:endParaRPr lang="en-GB" sz="36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1069"/>
          <p:cNvSpPr txBox="1">
            <a:spLocks noChangeArrowheads="1"/>
          </p:cNvSpPr>
          <p:nvPr/>
        </p:nvSpPr>
        <p:spPr bwMode="auto">
          <a:xfrm>
            <a:off x="1600200" y="1929825"/>
            <a:ext cx="6175579" cy="58477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>
                <a:solidFill>
                  <a:schemeClr val="bg1"/>
                </a:solidFill>
                <a:latin typeface="Arial" charset="0"/>
              </a:rPr>
              <a:t>Fat &lt;35% of food energy</a:t>
            </a:r>
            <a:endParaRPr lang="en-GB" sz="36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1070"/>
          <p:cNvSpPr txBox="1">
            <a:spLocks noChangeArrowheads="1"/>
          </p:cNvSpPr>
          <p:nvPr/>
        </p:nvSpPr>
        <p:spPr bwMode="auto">
          <a:xfrm>
            <a:off x="1154410" y="1143000"/>
            <a:ext cx="6998990" cy="5847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>
                <a:solidFill>
                  <a:schemeClr val="bg1"/>
                </a:solidFill>
                <a:latin typeface="Arial" charset="0"/>
              </a:rPr>
              <a:t>Sugar &lt;11% of food energy</a:t>
            </a:r>
            <a:endParaRPr lang="en-GB" sz="36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Text Box 1071"/>
          <p:cNvSpPr txBox="1">
            <a:spLocks noChangeArrowheads="1"/>
          </p:cNvSpPr>
          <p:nvPr/>
        </p:nvSpPr>
        <p:spPr bwMode="auto">
          <a:xfrm>
            <a:off x="605095" y="329625"/>
            <a:ext cx="8234105" cy="5847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GB" sz="3200" b="1" u="none" dirty="0">
                <a:solidFill>
                  <a:srgbClr val="FF0000"/>
                </a:solidFill>
                <a:latin typeface="Arial" charset="0"/>
                <a:hlinkClick r:id="" action="ppaction://macro?name=kwSaturatedFatty"/>
              </a:rPr>
              <a:t>Saturates</a:t>
            </a:r>
            <a:r>
              <a:rPr kumimoji="1" lang="en-GB" sz="3200" b="1" u="none" dirty="0">
                <a:solidFill>
                  <a:schemeClr val="accent6">
                    <a:lumMod val="25000"/>
                  </a:schemeClr>
                </a:solidFill>
                <a:latin typeface="Arial" charset="0"/>
              </a:rPr>
              <a:t> </a:t>
            </a:r>
            <a:r>
              <a:rPr kumimoji="1" lang="en-GB" sz="3200" b="1" u="none" dirty="0">
                <a:solidFill>
                  <a:schemeClr val="bg1"/>
                </a:solidFill>
                <a:latin typeface="Arial" charset="0"/>
              </a:rPr>
              <a:t>&lt;11% of food energy </a:t>
            </a:r>
            <a:endParaRPr lang="en-GB" sz="3600" b="1" u="none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IN" sz="5000" dirty="0" smtClean="0"/>
              <a:t>The Balance of Good Health</a:t>
            </a:r>
            <a:endParaRPr lang="en-US" sz="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5181600" cy="5562600"/>
          </a:xfrm>
        </p:spPr>
        <p:txBody>
          <a:bodyPr>
            <a:noAutofit/>
          </a:bodyPr>
          <a:lstStyle/>
          <a:p>
            <a:r>
              <a:rPr lang="en-IN" sz="2600" dirty="0" smtClean="0"/>
              <a:t>The pyramid shows how a balanced diet should be made up.</a:t>
            </a:r>
          </a:p>
          <a:p>
            <a:r>
              <a:rPr lang="en-IN" sz="2600" dirty="0" smtClean="0"/>
              <a:t>This is based on The National Food Guide 1994 to help people follow a good overall diet.</a:t>
            </a:r>
          </a:p>
          <a:p>
            <a:r>
              <a:rPr lang="en-IN" sz="2600" dirty="0" smtClean="0"/>
              <a:t>Each section shows how much of each type of food we should have.</a:t>
            </a:r>
          </a:p>
          <a:p>
            <a:r>
              <a:rPr lang="en-IN" sz="2600" dirty="0" smtClean="0"/>
              <a:t>Notice the sugars and fats at the top are a small portion.</a:t>
            </a:r>
          </a:p>
          <a:p>
            <a:r>
              <a:rPr lang="en-IN" sz="2600" dirty="0" smtClean="0"/>
              <a:t>The grains are by far the largest group</a:t>
            </a:r>
            <a:r>
              <a:rPr lang="en-IN" sz="2600" dirty="0" smtClean="0"/>
              <a:t>.</a:t>
            </a:r>
            <a:endParaRPr lang="en-IN" sz="2600" dirty="0" smtClean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609600"/>
            <a:ext cx="385286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000" b="1" dirty="0" smtClean="0">
                <a:effectLst/>
              </a:rPr>
              <a:t>Adapting</a:t>
            </a:r>
            <a:r>
              <a:rPr lang="en-GB" sz="6000" b="1" dirty="0" smtClean="0"/>
              <a:t> </a:t>
            </a:r>
            <a:r>
              <a:rPr lang="en-GB" sz="6000" b="1" dirty="0" smtClean="0"/>
              <a:t>Food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28600" y="990600"/>
            <a:ext cx="464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r>
              <a:rPr kumimoji="1" lang="en-GB" sz="2400" b="1" u="none" dirty="0" smtClean="0"/>
              <a:t>Current dietary guidelines tell us to: 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Eat more carbohydrates 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Eat more fibre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Eat more fruit and vegetables 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GB" sz="2400" b="1" u="none" dirty="0" smtClean="0"/>
              <a:t>Eat less fat, salt and </a:t>
            </a:r>
            <a:r>
              <a:rPr kumimoji="1" lang="en-GB" sz="2400" b="1" u="none" dirty="0" smtClean="0">
                <a:hlinkClick r:id="" action="ppaction://macro?name=kwNME"/>
              </a:rPr>
              <a:t>non-milk extrinsic sugars</a:t>
            </a:r>
            <a:r>
              <a:rPr kumimoji="1" lang="en-GB" sz="2400" b="1" u="none" dirty="0" smtClean="0"/>
              <a:t>.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</a:pPr>
            <a:r>
              <a:rPr lang="en-GB" sz="2400" b="1" u="none" dirty="0" smtClean="0"/>
              <a:t>How could you adapt this burger meal to make it more healthy? </a:t>
            </a:r>
            <a:r>
              <a:rPr kumimoji="1" lang="en-GB" sz="2400" b="1" u="none" dirty="0" smtClean="0"/>
              <a:t> 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</a:pPr>
            <a:endParaRPr kumimoji="1" lang="en-GB" sz="2400" b="1" u="none" dirty="0" smtClean="0"/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kumimoji="1" lang="en-GB" sz="2400" b="1" dirty="0"/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endParaRPr kumimoji="1" lang="en-GB" sz="2400" b="1" dirty="0"/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</a:pPr>
            <a:endParaRPr kumimoji="1" lang="en-GB" sz="2400" b="1" u="none" dirty="0"/>
          </a:p>
        </p:txBody>
      </p:sp>
      <p:sp>
        <p:nvSpPr>
          <p:cNvPr id="192527" name="KeywordTextBox" hidden="1"/>
          <p:cNvSpPr txBox="1">
            <a:spLocks noChangeArrowheads="1"/>
          </p:cNvSpPr>
          <p:nvPr/>
        </p:nvSpPr>
        <p:spPr bwMode="auto">
          <a:xfrm>
            <a:off x="2057400" y="6324600"/>
            <a:ext cx="62484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8" dist="17961" dir="135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kumimoji="1" lang="en-GB" sz="1400" b="1" u="non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2532" name="Text Box 20"/>
          <p:cNvSpPr txBox="1">
            <a:spLocks noChangeArrowheads="1"/>
          </p:cNvSpPr>
          <p:nvPr/>
        </p:nvSpPr>
        <p:spPr bwMode="auto">
          <a:xfrm>
            <a:off x="3929056" y="2643182"/>
            <a:ext cx="5214944" cy="52322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u="none" dirty="0">
                <a:latin typeface="Arial" charset="0"/>
              </a:rPr>
              <a:t>Use low fat cheese </a:t>
            </a:r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3929058" y="0"/>
            <a:ext cx="5214942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u="none" dirty="0">
                <a:latin typeface="Arial" charset="0"/>
              </a:rPr>
              <a:t>Cook the chips in olive oil</a:t>
            </a:r>
          </a:p>
        </p:txBody>
      </p:sp>
      <p:sp>
        <p:nvSpPr>
          <p:cNvPr id="192535" name="Text Box 23"/>
          <p:cNvSpPr txBox="1">
            <a:spLocks noChangeArrowheads="1"/>
          </p:cNvSpPr>
          <p:nvPr/>
        </p:nvSpPr>
        <p:spPr bwMode="auto">
          <a:xfrm>
            <a:off x="3240879" y="6334780"/>
            <a:ext cx="5903121" cy="52322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u="none" dirty="0">
                <a:latin typeface="Arial" charset="0"/>
              </a:rPr>
              <a:t>Make the shake from low fat </a:t>
            </a:r>
            <a:r>
              <a:rPr lang="en-GB" sz="2800" b="1" u="none" dirty="0" smtClean="0">
                <a:latin typeface="Arial" charset="0"/>
              </a:rPr>
              <a:t>milk</a:t>
            </a:r>
            <a:endParaRPr lang="en-GB" sz="2800" b="1" u="none" dirty="0">
              <a:latin typeface="Arial" charset="0"/>
            </a:endParaRPr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3929057" y="1357298"/>
            <a:ext cx="5214943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u="none" dirty="0">
                <a:latin typeface="Arial" charset="0"/>
              </a:rPr>
              <a:t>Drink water or fruit juice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3857620" y="3929066"/>
            <a:ext cx="5286380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u="none" dirty="0">
                <a:latin typeface="Arial" charset="0"/>
              </a:rPr>
              <a:t>Add extra vegetables or salad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3786182" y="5214950"/>
            <a:ext cx="5357818" cy="52322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u="none" dirty="0">
                <a:latin typeface="Arial" charset="0"/>
              </a:rPr>
              <a:t>Don’t add salt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  <p:bldP spid="192532" grpId="0" animBg="1" autoUpdateAnimBg="0"/>
      <p:bldP spid="192533" grpId="0" animBg="1" autoUpdateAnimBg="0"/>
      <p:bldP spid="192535" grpId="0" animBg="1" autoUpdateAnimBg="0"/>
      <p:bldP spid="192536" grpId="0" animBg="1" autoUpdateAnimBg="0"/>
      <p:bldP spid="192537" grpId="0" animBg="1" autoUpdateAnimBg="0"/>
      <p:bldP spid="192538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2">
      <a:majorFont>
        <a:latin typeface="Harlow Solid Italic"/>
        <a:ea typeface=""/>
        <a:cs typeface=""/>
      </a:majorFont>
      <a:minorFont>
        <a:latin typeface="Comic Sans MS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138</TotalTime>
  <Words>774</Words>
  <Application>Microsoft Office PowerPoint</Application>
  <PresentationFormat>On-screen Show (4:3)</PresentationFormat>
  <Paragraphs>116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Theme2</vt:lpstr>
      <vt:lpstr>Slide 1</vt:lpstr>
      <vt:lpstr>A Balanced Diet</vt:lpstr>
      <vt:lpstr>Slide 3</vt:lpstr>
      <vt:lpstr>What is a Balanced Diet?</vt:lpstr>
      <vt:lpstr>Nutrients in Food</vt:lpstr>
      <vt:lpstr>Dietary Reference Values</vt:lpstr>
      <vt:lpstr>Slide 7</vt:lpstr>
      <vt:lpstr>The Balance of Good Health</vt:lpstr>
      <vt:lpstr>Adapting Food</vt:lpstr>
      <vt:lpstr>Using   Convenience   Food</vt:lpstr>
      <vt:lpstr>Multicultural   Food</vt:lpstr>
      <vt:lpstr>Thank  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 for  Postbariatric Surgery  Management</dc:title>
  <dc:creator>MARIYA</dc:creator>
  <cp:lastModifiedBy>acer</cp:lastModifiedBy>
  <cp:revision>16</cp:revision>
  <dcterms:created xsi:type="dcterms:W3CDTF">2006-08-16T00:00:00Z</dcterms:created>
  <dcterms:modified xsi:type="dcterms:W3CDTF">2018-11-04T18:20:35Z</dcterms:modified>
</cp:coreProperties>
</file>