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1" r:id="rId1"/>
    <p:sldMasterId id="2147483772" r:id="rId2"/>
    <p:sldMasterId id="2147483773" r:id="rId3"/>
    <p:sldMasterId id="2147483774" r:id="rId4"/>
    <p:sldMasterId id="2147483775" r:id="rId5"/>
  </p:sldMasterIdLst>
  <p:handoutMasterIdLst>
    <p:handoutMasterId r:id="rId22"/>
  </p:handoutMasterIdLst>
  <p:sldIdLst>
    <p:sldId id="483" r:id="rId6"/>
    <p:sldId id="485" r:id="rId7"/>
    <p:sldId id="484" r:id="rId8"/>
    <p:sldId id="377" r:id="rId9"/>
    <p:sldId id="481" r:id="rId10"/>
    <p:sldId id="443" r:id="rId11"/>
    <p:sldId id="444" r:id="rId12"/>
    <p:sldId id="486" r:id="rId13"/>
    <p:sldId id="487" r:id="rId14"/>
    <p:sldId id="488" r:id="rId15"/>
    <p:sldId id="490" r:id="rId16"/>
    <p:sldId id="489" r:id="rId17"/>
    <p:sldId id="454" r:id="rId18"/>
    <p:sldId id="474" r:id="rId19"/>
    <p:sldId id="473" r:id="rId20"/>
    <p:sldId id="49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F2F3E5"/>
    <a:srgbClr val="006600"/>
    <a:srgbClr val="FFCC66"/>
    <a:srgbClr val="666666"/>
    <a:srgbClr val="AAAAAA"/>
    <a:srgbClr val="6699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6"/>
    </p:cViewPr>
  </p:sorterViewPr>
  <p:notesViewPr>
    <p:cSldViewPr snapToGrid="0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D88D208-3C97-4633-A545-3A7B8DCCD8A0}" type="datetime1">
              <a:rPr lang="en-US" altLang="en-US"/>
              <a:pPr>
                <a:defRPr/>
              </a:pPr>
              <a:t>11/4/2018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C699CB1E-6EB3-4BD2-A5B9-4A2AC54BB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88" y="1009650"/>
            <a:ext cx="43656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009650"/>
            <a:ext cx="43672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266700"/>
            <a:ext cx="2225675" cy="5999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266700"/>
            <a:ext cx="6529387" cy="5999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1388" y="2606675"/>
            <a:ext cx="2420937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2606675"/>
            <a:ext cx="2422525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40388" y="44450"/>
            <a:ext cx="1860550" cy="3449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44450"/>
            <a:ext cx="5432425" cy="3449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88" y="1009650"/>
            <a:ext cx="43656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009650"/>
            <a:ext cx="43672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266700"/>
            <a:ext cx="2225675" cy="5999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266700"/>
            <a:ext cx="6529387" cy="5999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1388" y="2606675"/>
            <a:ext cx="2420937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2606675"/>
            <a:ext cx="2422525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40388" y="44450"/>
            <a:ext cx="1860550" cy="3449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563" y="44450"/>
            <a:ext cx="5432425" cy="3449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92713" y="6450013"/>
            <a:ext cx="395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i="0" smtClean="0">
                <a:solidFill>
                  <a:srgbClr val="FF9900"/>
                </a:solidFill>
              </a:rPr>
              <a:t>© 2010 Pearson Education, Inc.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13325" y="5029200"/>
            <a:ext cx="41306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en-US" sz="1400" i="0" smtClean="0">
                <a:solidFill>
                  <a:srgbClr val="CC0000"/>
                </a:solidFill>
                <a:latin typeface="Arial" pitchFamily="34" charset="0"/>
              </a:rPr>
              <a:t>PowerPoint</a:t>
            </a:r>
            <a:r>
              <a:rPr lang="en-US" altLang="en-US" sz="1400" i="0" baseline="30000" smtClean="0">
                <a:solidFill>
                  <a:srgbClr val="CC0000"/>
                </a:solidFill>
                <a:latin typeface="Arial" pitchFamily="34" charset="0"/>
              </a:rPr>
              <a:t>®</a:t>
            </a:r>
            <a:r>
              <a:rPr lang="en-US" altLang="en-US" sz="1400" i="0" smtClean="0">
                <a:solidFill>
                  <a:srgbClr val="CC0000"/>
                </a:solidFill>
                <a:latin typeface="Arial" pitchFamily="34" charset="0"/>
              </a:rPr>
              <a:t> Lecture Slide Presentation</a:t>
            </a:r>
            <a:br>
              <a:rPr lang="en-US" altLang="en-US" sz="1400" i="0" smtClean="0">
                <a:solidFill>
                  <a:srgbClr val="CC0000"/>
                </a:solidFill>
                <a:latin typeface="Arial" pitchFamily="34" charset="0"/>
              </a:rPr>
            </a:br>
            <a:r>
              <a:rPr lang="en-US" altLang="en-US" sz="1400" i="0" smtClean="0">
                <a:solidFill>
                  <a:srgbClr val="CC0000"/>
                </a:solidFill>
                <a:latin typeface="Arial" pitchFamily="34" charset="0"/>
              </a:rPr>
              <a:t>created by</a:t>
            </a:r>
            <a:r>
              <a:rPr lang="en-US" altLang="en-US" sz="1600" i="0" smtClean="0">
                <a:solidFill>
                  <a:srgbClr val="99009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95925" y="5597525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000" b="1" i="0" smtClean="0">
                <a:solidFill>
                  <a:schemeClr val="folHlink"/>
                </a:solidFill>
              </a:rPr>
              <a:t>Susan Tripp</a:t>
            </a:r>
            <a:endParaRPr lang="en-US" sz="1200" b="1" i="0" smtClean="0">
              <a:solidFill>
                <a:schemeClr val="folHlink"/>
              </a:solidFill>
            </a:endParaRPr>
          </a:p>
        </p:txBody>
      </p:sp>
      <p:sp>
        <p:nvSpPr>
          <p:cNvPr id="1029" name="Line 14"/>
          <p:cNvSpPr>
            <a:spLocks noChangeShapeType="1"/>
          </p:cNvSpPr>
          <p:nvPr userDrawn="1"/>
        </p:nvSpPr>
        <p:spPr bwMode="auto">
          <a:xfrm>
            <a:off x="5087938" y="1235075"/>
            <a:ext cx="4048125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5072063" y="1320800"/>
            <a:ext cx="4071937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8993188" y="1128713"/>
            <a:ext cx="0" cy="32067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5345113" y="1871663"/>
            <a:ext cx="3571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tIns="502920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400" i="0" smtClean="0">
                <a:solidFill>
                  <a:srgbClr val="006600"/>
                </a:solidFill>
              </a:rPr>
              <a:t>Energy Balance and Body Composition</a:t>
            </a:r>
          </a:p>
        </p:txBody>
      </p:sp>
      <p:sp>
        <p:nvSpPr>
          <p:cNvPr id="1033" name="Rectangle 18"/>
          <p:cNvSpPr>
            <a:spLocks noChangeArrowheads="1"/>
          </p:cNvSpPr>
          <p:nvPr userDrawn="1"/>
        </p:nvSpPr>
        <p:spPr bwMode="auto">
          <a:xfrm>
            <a:off x="5338763" y="1082675"/>
            <a:ext cx="36020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tIns="502920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4600" i="0" smtClean="0">
                <a:solidFill>
                  <a:srgbClr val="006600"/>
                </a:solidFill>
              </a:rPr>
              <a:t>Chapter 14</a:t>
            </a:r>
          </a:p>
        </p:txBody>
      </p:sp>
      <p:pic>
        <p:nvPicPr>
          <p:cNvPr id="1034" name="Picture 10" descr="51219Blake1e_eca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69863" y="280988"/>
            <a:ext cx="49180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9pPr>
    </p:titleStyle>
    <p:bodyStyle>
      <a:lvl1pPr marL="455613" indent="-4556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95338" indent="-33813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Char char="•"/>
        <a:tabLst>
          <a:tab pos="1800225" algn="l"/>
        </a:tabLst>
        <a:defRPr sz="2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266700"/>
            <a:ext cx="744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8" y="1009650"/>
            <a:ext cx="88852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1820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000" i="0" smtClean="0">
                <a:solidFill>
                  <a:srgbClr val="666666"/>
                </a:solidFill>
              </a:rPr>
              <a:t>© 2010 Pearson Education, Inc.</a:t>
            </a:r>
          </a:p>
        </p:txBody>
      </p:sp>
      <p:sp>
        <p:nvSpPr>
          <p:cNvPr id="2054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7" name="Picture 18" descr="blakecvr_strip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1835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blakecvr_tomat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77175" y="0"/>
            <a:ext cx="12668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Arial" pitchFamily="-108" charset="0"/>
          <a:cs typeface="Arial" pitchFamily="-108" charset="0"/>
        </a:defRPr>
      </a:lvl9pPr>
    </p:titleStyle>
    <p:bodyStyle>
      <a:lvl1pPr marL="455613" indent="-455613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buChar char="Ø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95338" indent="-338138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44450"/>
            <a:ext cx="744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8" name="Line 13"/>
          <p:cNvSpPr>
            <a:spLocks noChangeShapeType="1"/>
          </p:cNvSpPr>
          <p:nvPr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9" name="Picture 18" descr="blakecvr_stri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1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9" name="Text Box 11"/>
          <p:cNvSpPr txBox="1">
            <a:spLocks noChangeArrowheads="1"/>
          </p:cNvSpPr>
          <p:nvPr userDrawn="1"/>
        </p:nvSpPr>
        <p:spPr bwMode="auto">
          <a:xfrm>
            <a:off x="7437438" y="6515100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en-US" sz="1000" b="1" i="0" smtClean="0"/>
          </a:p>
        </p:txBody>
      </p:sp>
      <p:sp>
        <p:nvSpPr>
          <p:cNvPr id="3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1388" y="2606675"/>
            <a:ext cx="499586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9pPr>
    </p:titleStyle>
    <p:bodyStyle>
      <a:lvl1pPr marL="455613" indent="-4556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95338" indent="-33813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22860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6pPr>
      <a:lvl7pPr marL="27432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7pPr>
      <a:lvl8pPr marL="32004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576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266700"/>
            <a:ext cx="744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8" y="1009650"/>
            <a:ext cx="88852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8600" y="6537325"/>
            <a:ext cx="2354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000" i="0" smtClean="0">
                <a:solidFill>
                  <a:srgbClr val="666666"/>
                </a:solidFill>
              </a:rPr>
              <a:t>Copyright © 2010 Pearson Education, Inc.</a:t>
            </a:r>
          </a:p>
        </p:txBody>
      </p:sp>
      <p:sp>
        <p:nvSpPr>
          <p:cNvPr id="4102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3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5" name="Picture 18" descr="blakecvr_strip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1835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 descr="blakecvr_tomat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77175" y="0"/>
            <a:ext cx="12668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MS PGothic" pitchFamily="34" charset="-128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FF0000"/>
          </a:solidFill>
          <a:latin typeface="Times New Roman" pitchFamily="-108" charset="0"/>
          <a:ea typeface="Arial" pitchFamily="-108" charset="0"/>
          <a:cs typeface="Arial" pitchFamily="-108" charset="0"/>
        </a:defRPr>
      </a:lvl9pPr>
    </p:titleStyle>
    <p:bodyStyle>
      <a:lvl1pPr marL="455613" indent="-455613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buChar char="Ø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95338" indent="-338138" algn="l" rtl="0" eaLnBrk="0" fontAlgn="base" hangingPunct="0">
        <a:lnSpc>
          <a:spcPts val="2900"/>
        </a:lnSpc>
        <a:spcBef>
          <a:spcPts val="13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44450"/>
            <a:ext cx="744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6" name="Line 13"/>
          <p:cNvSpPr>
            <a:spLocks noChangeShapeType="1"/>
          </p:cNvSpPr>
          <p:nvPr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7" name="Picture 18" descr="blakecvr_strip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325438" y="6448425"/>
            <a:ext cx="88106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9" name="Line 10"/>
          <p:cNvSpPr>
            <a:spLocks noChangeShapeType="1"/>
          </p:cNvSpPr>
          <p:nvPr userDrawn="1"/>
        </p:nvSpPr>
        <p:spPr bwMode="auto">
          <a:xfrm>
            <a:off x="320675" y="6534150"/>
            <a:ext cx="8823325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 userDrawn="1"/>
        </p:nvSpPr>
        <p:spPr bwMode="auto">
          <a:xfrm>
            <a:off x="8993188" y="6342063"/>
            <a:ext cx="0" cy="3206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995" name="Text Box 11"/>
          <p:cNvSpPr txBox="1">
            <a:spLocks noChangeArrowheads="1"/>
          </p:cNvSpPr>
          <p:nvPr userDrawn="1"/>
        </p:nvSpPr>
        <p:spPr bwMode="auto">
          <a:xfrm>
            <a:off x="7437438" y="6515100"/>
            <a:ext cx="149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en-US" sz="1000" b="1" i="0" smtClean="0"/>
          </a:p>
        </p:txBody>
      </p:sp>
      <p:sp>
        <p:nvSpPr>
          <p:cNvPr id="5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1388" y="2606675"/>
            <a:ext cx="499586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  <a:ea typeface="MS PGothic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6600"/>
          </a:solidFill>
          <a:latin typeface="Times New Roman" pitchFamily="-108" charset="0"/>
        </a:defRPr>
      </a:lvl9pPr>
    </p:titleStyle>
    <p:bodyStyle>
      <a:lvl1pPr marL="455613" indent="-4556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SzPct val="70000"/>
        <a:buFont typeface="Wingdings" pitchFamily="2" charset="2"/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95338" indent="-33813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folHlink"/>
        </a:buClr>
        <a:buChar char="•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2pPr>
      <a:lvl3pPr marL="1146175" indent="-3492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487488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4pPr>
      <a:lvl5pPr marL="1828800" indent="-3397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1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MS PGothic" pitchFamily="34" charset="-128"/>
        </a:defRPr>
      </a:lvl5pPr>
      <a:lvl6pPr marL="22860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6pPr>
      <a:lvl7pPr marL="27432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7pPr>
      <a:lvl8pPr marL="32004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8pPr>
      <a:lvl9pPr marL="3657600" indent="-339725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993300"/>
        </a:buClr>
        <a:buFont typeface="Times New Roman" pitchFamily="-108" charset="0"/>
        <a:buChar char="-"/>
        <a:tabLst>
          <a:tab pos="1800225" algn="l"/>
        </a:tabLst>
        <a:defRPr sz="27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057275"/>
            <a:ext cx="9144000" cy="757130"/>
          </a:xfrm>
        </p:spPr>
        <p:txBody>
          <a:bodyPr/>
          <a:lstStyle/>
          <a:p>
            <a:pPr algn="ctr"/>
            <a:r>
              <a:rPr lang="en-US" altLang="en-US" sz="4800" dirty="0" smtClean="0"/>
              <a:t>BASAL METABOLIC </a:t>
            </a:r>
            <a:r>
              <a:rPr lang="en-US" altLang="en-US" sz="4800" dirty="0" smtClean="0"/>
              <a:t>RATE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15730" y="4475234"/>
            <a:ext cx="44003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Presented by,</a:t>
            </a:r>
          </a:p>
          <a:p>
            <a:r>
              <a:rPr lang="en-US" sz="2800" dirty="0"/>
              <a:t>     </a:t>
            </a:r>
            <a:r>
              <a:rPr lang="en-US" sz="2800" dirty="0" err="1"/>
              <a:t>Ajith</a:t>
            </a:r>
            <a:r>
              <a:rPr lang="en-US" sz="2800" dirty="0"/>
              <a:t> K </a:t>
            </a:r>
            <a:r>
              <a:rPr lang="en-US" sz="2800" dirty="0" err="1"/>
              <a:t>K</a:t>
            </a:r>
            <a:endParaRPr lang="en-US" sz="2800" dirty="0"/>
          </a:p>
          <a:p>
            <a:r>
              <a:rPr lang="en-US" sz="2800" dirty="0"/>
              <a:t>     Asst. Prof</a:t>
            </a:r>
          </a:p>
          <a:p>
            <a:r>
              <a:rPr lang="en-US" sz="2800" dirty="0"/>
              <a:t>     Nursing college </a:t>
            </a:r>
            <a:r>
              <a:rPr lang="en-US" sz="2800" dirty="0" err="1"/>
              <a:t>kishtwar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5250" y="3025775"/>
            <a:ext cx="8885238" cy="176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Gender</a:t>
            </a:r>
            <a:r>
              <a:rPr lang="en-US" altLang="en-US" smtClean="0">
                <a:solidFill>
                  <a:srgbClr val="FF0000"/>
                </a:solidFill>
              </a:rPr>
              <a:t>: Males tend to have higher basal metabolism </a:t>
            </a:r>
            <a:r>
              <a:rPr lang="en-US" altLang="en-US" smtClean="0"/>
              <a:t>than females due to an abundance of hormones such as testosterone ad elevated levels of muscle mass compared to females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5" y="98425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8763" y="4813300"/>
            <a:ext cx="8885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455613" indent="-455613" algn="l" rtl="0" eaLnBrk="0" fontAlgn="base" hangingPunct="0">
              <a:lnSpc>
                <a:spcPts val="2900"/>
              </a:lnSpc>
              <a:spcBef>
                <a:spcPts val="1300"/>
              </a:spcBef>
              <a:spcAft>
                <a:spcPct val="0"/>
              </a:spcAft>
              <a:buClr>
                <a:srgbClr val="993300"/>
              </a:buClr>
              <a:buSzPct val="70000"/>
              <a:buFont typeface="Wingdings" pitchFamily="2" charset="2"/>
              <a:buChar char="Ø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95338" indent="-338138" algn="l" rtl="0" eaLnBrk="0" fontAlgn="base" hangingPunct="0">
              <a:lnSpc>
                <a:spcPts val="2900"/>
              </a:lnSpc>
              <a:spcBef>
                <a:spcPts val="13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6175" indent="-3492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1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339725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1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39725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1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339725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993300"/>
              </a:buClr>
              <a:buFont typeface="Times New Roman" pitchFamily="-108" charset="0"/>
              <a:buChar char="-"/>
              <a:tabLst>
                <a:tab pos="1800225" algn="l"/>
              </a:tabLst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0" kern="0" dirty="0" smtClean="0">
                <a:solidFill>
                  <a:srgbClr val="FF0000"/>
                </a:solidFill>
              </a:rPr>
              <a:t>Age</a:t>
            </a:r>
            <a:r>
              <a:rPr lang="en-US" i="0" kern="0" dirty="0" smtClean="0">
                <a:solidFill>
                  <a:srgbClr val="FF0000"/>
                </a:solidFill>
              </a:rPr>
              <a:t>: </a:t>
            </a:r>
            <a:r>
              <a:rPr lang="en-US" i="0" kern="0" dirty="0" smtClean="0"/>
              <a:t>as we get older basal metabolic rate becomes increasingly slower.</a:t>
            </a:r>
            <a:endParaRPr lang="en-US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20700" y="1298575"/>
            <a:ext cx="8159750" cy="500380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smtClean="0"/>
              <a:t>Surface Area</a:t>
            </a:r>
            <a:r>
              <a:rPr lang="en-US" altLang="en-US" smtClean="0"/>
              <a:t>: Taller individuals have a higher BMR compared to shorter individuals. More surface area means more heat lost from the body, which causes the metabolism to speed up in order to maintain body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7788" y="1009650"/>
            <a:ext cx="8885237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Stress and Illness</a:t>
            </a:r>
            <a:r>
              <a:rPr lang="en-US" altLang="en-US" smtClean="0"/>
              <a:t>: increase in hormone activity due to physical or physiological stress increase BMR.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Starvation: </a:t>
            </a:r>
            <a:r>
              <a:rPr lang="en-US" altLang="en-US" smtClean="0"/>
              <a:t>Fasting for more than 48 hrs. will lead to a  decrease of 50% of Basal Metabolic Rate.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8" y="3597275"/>
            <a:ext cx="38084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table_14_03.jpg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/>
          <a:srcRect b="4820"/>
          <a:stretch>
            <a:fillRect/>
          </a:stretch>
        </p:blipFill>
        <p:spPr bwMode="auto">
          <a:xfrm>
            <a:off x="303213" y="481013"/>
            <a:ext cx="8535987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Health Risks Associated with Body Weight and Body Composition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77788" y="1374775"/>
            <a:ext cx="8885237" cy="4891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Being overweight increases health risks</a:t>
            </a:r>
          </a:p>
          <a:p>
            <a:pPr lvl="1">
              <a:lnSpc>
                <a:spcPct val="150000"/>
              </a:lnSpc>
            </a:pPr>
            <a:r>
              <a:rPr lang="en-US" altLang="en-US" smtClean="0"/>
              <a:t>Overweight and obesity associated with increased risk of heart disease, hypertension, stroke, hyperlipidemia, gallstones, sleep apnea, and reproductive problems</a:t>
            </a:r>
          </a:p>
          <a:p>
            <a:pPr lvl="1"/>
            <a:r>
              <a:rPr lang="en-US" altLang="en-US" smtClean="0"/>
              <a:t>Increases risk of certain cancers including colon, breast, endometrial, and gallbladder cancer</a:t>
            </a:r>
          </a:p>
          <a:p>
            <a:pPr lvl="1"/>
            <a:r>
              <a:rPr lang="en-US" altLang="en-US" smtClean="0"/>
              <a:t>More than 80% of people with type 2 diabetes are overweight</a:t>
            </a:r>
          </a:p>
          <a:p>
            <a:pPr lvl="1"/>
            <a:r>
              <a:rPr lang="en-US" altLang="en-US" smtClean="0"/>
              <a:t>Metabolic syndrome is associated with central obesity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Health Risks Associated with Body Weight and Body Composition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77788" y="1096963"/>
            <a:ext cx="8885237" cy="5168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Being underweight </a:t>
            </a:r>
            <a:r>
              <a:rPr lang="en-US" altLang="en-US" i="1" u="sng" smtClean="0">
                <a:solidFill>
                  <a:srgbClr val="FF0000"/>
                </a:solidFill>
              </a:rPr>
              <a:t>also</a:t>
            </a:r>
            <a:r>
              <a:rPr lang="en-US" altLang="en-US" smtClean="0">
                <a:solidFill>
                  <a:srgbClr val="FF0000"/>
                </a:solidFill>
              </a:rPr>
              <a:t> increases health risks</a:t>
            </a:r>
          </a:p>
          <a:p>
            <a:pPr lvl="1"/>
            <a:r>
              <a:rPr lang="en-US" altLang="en-US" smtClean="0"/>
              <a:t>Symptomatic of malnutrition, substance abuse, or disease</a:t>
            </a:r>
          </a:p>
          <a:p>
            <a:pPr lvl="1">
              <a:lnSpc>
                <a:spcPct val="15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Higher risk of anemia, osteoporosis and bone fractures, heart irregularities, and amenorrhea</a:t>
            </a:r>
          </a:p>
          <a:p>
            <a:pPr lvl="1"/>
            <a:r>
              <a:rPr lang="en-US" altLang="en-US" smtClean="0">
                <a:solidFill>
                  <a:srgbClr val="FF0000"/>
                </a:solidFill>
              </a:rPr>
              <a:t>Correlated with depression and anxiety, inability to fight infection, trouble regulating body temperature, decreased muscle strength, and risk of premature death</a:t>
            </a:r>
          </a:p>
          <a:p>
            <a:pPr lvl="1"/>
            <a:r>
              <a:rPr lang="en-US" altLang="en-US" smtClean="0"/>
              <a:t>May be unintentional and due to malabsorption associated with diseases such as cancer, inflammatory bowel disease, or celiac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 smtClean="0"/>
          </a:p>
        </p:txBody>
      </p:sp>
      <p:pic>
        <p:nvPicPr>
          <p:cNvPr id="5" name="Content Placeholder 4" descr="thank_you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8153400" cy="5943600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3825" y="617538"/>
            <a:ext cx="7445375" cy="517525"/>
          </a:xfrm>
        </p:spPr>
        <p:txBody>
          <a:bodyPr/>
          <a:lstStyle/>
          <a:p>
            <a:r>
              <a:rPr lang="en-US" altLang="en-US" smtClean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" y="1471613"/>
            <a:ext cx="8885238" cy="52562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Energy</a:t>
            </a:r>
            <a:r>
              <a:rPr lang="en-US" dirty="0" smtClean="0"/>
              <a:t> is the capacity to do work. We need energy for 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Basal Metabolism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Basal Metabolic Rate- BMR: energy required for activity of the internal organs and maintaining of body temperature.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Physical Activity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Metabolizing of Food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39713" y="858838"/>
            <a:ext cx="8736012" cy="551338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Calorie: unit used to measure energy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smtClean="0"/>
              <a:t>Kilocalorie</a:t>
            </a:r>
            <a:r>
              <a:rPr lang="en-US" altLang="en-US" smtClean="0"/>
              <a:t> is a unit of energy commonly used to express energy value of food.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Food  energy is the amount of energy in food that is a available through digestion. The energy value of food indicates its value to the body as fuel.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8063"/>
            <a:ext cx="8885238" cy="4891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Kilocalories come from foods and beverages</a:t>
            </a:r>
          </a:p>
          <a:p>
            <a:pPr lvl="1"/>
            <a:r>
              <a:rPr lang="en-US" altLang="en-US" b="1" smtClean="0"/>
              <a:t>Bomb calorimeter</a:t>
            </a:r>
            <a:r>
              <a:rPr lang="en-US" altLang="en-US" smtClean="0"/>
              <a:t> used in laboratories to measure kilocalories in foods and beverages</a:t>
            </a:r>
          </a:p>
          <a:p>
            <a:pPr lvl="2"/>
            <a:r>
              <a:rPr lang="en-US" altLang="en-US" smtClean="0"/>
              <a:t>Results must be adjusted for the </a:t>
            </a:r>
            <a:r>
              <a:rPr lang="en-US" altLang="en-US" b="1" smtClean="0"/>
              <a:t>physiological fuel values</a:t>
            </a:r>
          </a:p>
          <a:p>
            <a:pPr lvl="1"/>
            <a:r>
              <a:rPr lang="en-US" altLang="en-US" smtClean="0"/>
              <a:t>Nutrition analysis software or food composition tables can estimate energy in</a:t>
            </a:r>
          </a:p>
          <a:p>
            <a:pPr lvl="2"/>
            <a:r>
              <a:rPr lang="en-US" altLang="en-US" smtClean="0"/>
              <a:t>Carbohydrate and Protein: 4 kcal/gram</a:t>
            </a:r>
          </a:p>
          <a:p>
            <a:pPr lvl="2"/>
            <a:r>
              <a:rPr lang="en-US" altLang="en-US" smtClean="0"/>
              <a:t>Fat: 9 kcal/gram</a:t>
            </a:r>
          </a:p>
          <a:p>
            <a:pPr lvl="2"/>
            <a:r>
              <a:rPr lang="en-US" altLang="en-US" smtClean="0"/>
              <a:t>Alcohol: 7 kcal/gram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isc_14_01.jpg          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/>
          <a:srcRect t="1666" b="5766"/>
          <a:stretch>
            <a:fillRect/>
          </a:stretch>
        </p:blipFill>
        <p:spPr bwMode="auto">
          <a:xfrm>
            <a:off x="1473200" y="2243138"/>
            <a:ext cx="61944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303213" y="284163"/>
            <a:ext cx="7445375" cy="517525"/>
          </a:xfrm>
        </p:spPr>
        <p:txBody>
          <a:bodyPr/>
          <a:lstStyle/>
          <a:p>
            <a:r>
              <a:rPr lang="en-US" altLang="en-US" smtClean="0"/>
              <a:t>What Is Energy Balance and Why Is It Important?</a:t>
            </a:r>
          </a:p>
        </p:txBody>
      </p:sp>
      <p:sp>
        <p:nvSpPr>
          <p:cNvPr id="10244" name="Rectangle 8"/>
          <p:cNvSpPr>
            <a:spLocks noGrp="1" noChangeArrowheads="1"/>
          </p:cNvSpPr>
          <p:nvPr>
            <p:ph idx="1"/>
          </p:nvPr>
        </p:nvSpPr>
        <p:spPr>
          <a:xfrm>
            <a:off x="127000" y="1492250"/>
            <a:ext cx="8885238" cy="4891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Energy balance is achieved when the kilocalories consumed equal the kilocalories expended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1275" y="157163"/>
            <a:ext cx="7445375" cy="517525"/>
          </a:xfrm>
        </p:spPr>
        <p:txBody>
          <a:bodyPr/>
          <a:lstStyle/>
          <a:p>
            <a:r>
              <a:rPr lang="en-US" altLang="en-US" smtClean="0"/>
              <a:t>The Concept of Energy Balance</a:t>
            </a:r>
          </a:p>
        </p:txBody>
      </p:sp>
      <p:pic>
        <p:nvPicPr>
          <p:cNvPr id="11267" name="Picture 5" descr="figure_14_01_labeled.jpg                                       00022360ServDisk_02                    C66E6659:"/>
          <p:cNvPicPr>
            <a:picLocks noChangeAspect="1" noChangeArrowheads="1"/>
          </p:cNvPicPr>
          <p:nvPr/>
        </p:nvPicPr>
        <p:blipFill>
          <a:blip r:embed="rId2"/>
          <a:srcRect t="1761" b="4335"/>
          <a:stretch>
            <a:fillRect/>
          </a:stretch>
        </p:blipFill>
        <p:spPr bwMode="auto">
          <a:xfrm>
            <a:off x="1917700" y="663575"/>
            <a:ext cx="5305425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123825" y="266700"/>
            <a:ext cx="7445375" cy="517525"/>
          </a:xfrm>
        </p:spPr>
        <p:txBody>
          <a:bodyPr/>
          <a:lstStyle/>
          <a:p>
            <a:r>
              <a:rPr lang="en-US" altLang="en-US" smtClean="0"/>
              <a:t>The Basal Metabolic Rate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158750" y="1327150"/>
            <a:ext cx="8885238" cy="489108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Keeping your Basal Metabolic Rate (BMR)  as high as possible is vital when it comes to weight loss and maintaining healthy body fat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that Affect Basal Metabolic Rate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850" y="1350963"/>
            <a:ext cx="6053138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Exercise: This is one of the biggest factors that influence BMR.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BMR is higher in people who exercise regularly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100" y="1960563"/>
            <a:ext cx="2668588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8975" y="749300"/>
            <a:ext cx="8131175" cy="26828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Hormones</a:t>
            </a:r>
            <a:r>
              <a:rPr lang="en-US" altLang="en-US" smtClean="0">
                <a:solidFill>
                  <a:srgbClr val="FF0000"/>
                </a:solidFill>
              </a:rPr>
              <a:t>:</a:t>
            </a:r>
            <a:r>
              <a:rPr lang="en-US" altLang="en-US" smtClean="0"/>
              <a:t> an increase in thyroid hormones increases BMR, decreased levels of the hormone lower BMR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Body Temperature: </a:t>
            </a:r>
            <a:r>
              <a:rPr lang="en-US" altLang="en-US" smtClean="0"/>
              <a:t>Excessive heat or cold raise BMR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3836988"/>
            <a:ext cx="46863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ke Science Open Template">
  <a:themeElements>
    <a:clrScheme name="Blake Science Ope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ke Science Open Templat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ke Science Ope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Ope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Ope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ke Science Lecture Template">
  <a:themeElements>
    <a:clrScheme name="Blake Science Lect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ke Science Lecture Templat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ke Science Lect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Lect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Lect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ke Science Figure template">
  <a:themeElements>
    <a:clrScheme name="Blake Science Fig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ke Science Figure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Blake Science Fig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ke Science Fig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ke Science Fig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ke Science Lecture Template">
  <a:themeElements>
    <a:clrScheme name="1_Blake Science Lect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ke Science Lecture Templat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1_Blake Science Lect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Lect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Lect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ke Science Figure template">
  <a:themeElements>
    <a:clrScheme name="1_Blake Science Fig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ke Science Figure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1_Blake Science Fig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ke Science Fig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ke Science Fig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HD:Users:nix5149:Documents:Access_10:Donatelle_MM_Lect_Template:Access_10_Lect_template.pot</Template>
  <TotalTime>7658</TotalTime>
  <Words>550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Times New Roman</vt:lpstr>
      <vt:lpstr>MS PGothic</vt:lpstr>
      <vt:lpstr>Arial</vt:lpstr>
      <vt:lpstr>Calibri</vt:lpstr>
      <vt:lpstr>Wingdings</vt:lpstr>
      <vt:lpstr>Blake Science Open Template</vt:lpstr>
      <vt:lpstr>Blake Science Lecture Template</vt:lpstr>
      <vt:lpstr>Blake Science Figure template</vt:lpstr>
      <vt:lpstr>1_Blake Science Lecture Template</vt:lpstr>
      <vt:lpstr>1_Blake Science Figure template</vt:lpstr>
      <vt:lpstr>BASAL METABOLIC RATE</vt:lpstr>
      <vt:lpstr>Energy</vt:lpstr>
      <vt:lpstr>Slide 3</vt:lpstr>
      <vt:lpstr>Slide 4</vt:lpstr>
      <vt:lpstr>What Is Energy Balance and Why Is It Important?</vt:lpstr>
      <vt:lpstr>The Concept of Energy Balance</vt:lpstr>
      <vt:lpstr>The Basal Metabolic Rate</vt:lpstr>
      <vt:lpstr>Factors that Affect Basal Metabolic Rate</vt:lpstr>
      <vt:lpstr>Slide 9</vt:lpstr>
      <vt:lpstr>Slide 10</vt:lpstr>
      <vt:lpstr>Slide 11</vt:lpstr>
      <vt:lpstr>Slide 12</vt:lpstr>
      <vt:lpstr>Slide 13</vt:lpstr>
      <vt:lpstr>Health Risks Associated with Body Weight and Body Composition</vt:lpstr>
      <vt:lpstr>Health Risks Associated with Body Weight and Body Composition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karlm</dc:creator>
  <cp:lastModifiedBy>acer</cp:lastModifiedBy>
  <cp:revision>444</cp:revision>
  <cp:lastPrinted>2014-03-26T17:01:05Z</cp:lastPrinted>
  <dcterms:created xsi:type="dcterms:W3CDTF">2009-07-22T22:58:15Z</dcterms:created>
  <dcterms:modified xsi:type="dcterms:W3CDTF">2018-11-04T18:23:22Z</dcterms:modified>
</cp:coreProperties>
</file>