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4" r:id="rId4"/>
    <p:sldId id="267" r:id="rId5"/>
    <p:sldId id="268" r:id="rId6"/>
    <p:sldId id="257" r:id="rId7"/>
    <p:sldId id="270" r:id="rId8"/>
    <p:sldId id="258" r:id="rId9"/>
    <p:sldId id="259" r:id="rId10"/>
    <p:sldId id="269" r:id="rId11"/>
    <p:sldId id="271" r:id="rId12"/>
    <p:sldId id="272" r:id="rId13"/>
    <p:sldId id="273" r:id="rId14"/>
    <p:sldId id="274" r:id="rId15"/>
    <p:sldId id="263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mb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990599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Cardiac Arrest Care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657600"/>
            <a:ext cx="5562600" cy="3048000"/>
          </a:xfrm>
        </p:spPr>
        <p:txBody>
          <a:bodyPr/>
          <a:lstStyle/>
          <a:p>
            <a:pPr algn="l"/>
            <a:r>
              <a:rPr lang="en-US" dirty="0" smtClean="0"/>
              <a:t>Presented By: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Mr. </a:t>
            </a:r>
            <a:r>
              <a:rPr lang="en-US" dirty="0" err="1" smtClean="0"/>
              <a:t>Jitendra</a:t>
            </a:r>
            <a:r>
              <a:rPr lang="en-US" dirty="0" smtClean="0"/>
              <a:t> Singh</a:t>
            </a:r>
          </a:p>
          <a:p>
            <a:pPr algn="l"/>
            <a:r>
              <a:rPr lang="en-US" dirty="0" smtClean="0"/>
              <a:t>Coordinator</a:t>
            </a:r>
          </a:p>
          <a:p>
            <a:pPr algn="l"/>
            <a:r>
              <a:rPr lang="en-US" dirty="0" smtClean="0"/>
              <a:t>College of Nursing </a:t>
            </a:r>
            <a:r>
              <a:rPr lang="en-US" dirty="0" err="1" smtClean="0"/>
              <a:t>Kishtwar</a:t>
            </a: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Cardiovert / defibrillate.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47800"/>
            <a:ext cx="4114800" cy="5257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Patients with VF or </a:t>
            </a:r>
            <a:r>
              <a:rPr lang="en-US" dirty="0" err="1" smtClean="0"/>
              <a:t>pulseless</a:t>
            </a:r>
            <a:r>
              <a:rPr lang="en-US" dirty="0" smtClean="0"/>
              <a:t> VT should receive chest compressions until a defibrillator is ready. Defibrillation should then be performed immediately.</a:t>
            </a:r>
            <a:endParaRPr lang="en-US" dirty="0"/>
          </a:p>
        </p:txBody>
      </p:sp>
      <p:pic>
        <p:nvPicPr>
          <p:cNvPr id="5" name="Content Placeholder 4" descr="images7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67200" y="1524000"/>
            <a:ext cx="4572000" cy="5181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Cooling</a:t>
            </a:r>
            <a:endParaRPr lang="en-US" sz="4800" dirty="0"/>
          </a:p>
        </p:txBody>
      </p:sp>
      <p:pic>
        <p:nvPicPr>
          <p:cNvPr id="5" name="Content Placeholder 4" descr="images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" y="1447800"/>
            <a:ext cx="4343400" cy="5257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447800"/>
            <a:ext cx="4648200" cy="5257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3000" dirty="0" smtClean="0"/>
              <a:t>Induced hypothermia is generally recommended for adult survivors of cardiac arrest who remain unconscious, regardless of presenting </a:t>
            </a:r>
            <a:r>
              <a:rPr lang="en-US" sz="3200" dirty="0" smtClean="0"/>
              <a:t>rhythm. </a:t>
            </a:r>
            <a:endParaRPr lang="en-US" sz="3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04800"/>
            <a:ext cx="4343400" cy="6324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3200" dirty="0" smtClean="0"/>
              <a:t>Hypothermia should be initiated as soon as possible after return of spontaneous circulation with a target temperature of </a:t>
            </a:r>
            <a:r>
              <a:rPr lang="en-US" sz="3200" dirty="0" err="1" smtClean="0"/>
              <a:t>32°C-34°C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5" name="Content Placeholder 4" descr="images1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381000"/>
            <a:ext cx="4267200" cy="6095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Cardiac </a:t>
            </a:r>
            <a:r>
              <a:rPr lang="en-US" dirty="0" err="1" smtClean="0"/>
              <a:t>Catheterisation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1371600"/>
            <a:ext cx="50292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000" dirty="0" smtClean="0"/>
              <a:t>Urgent cardiac catheterization and percutaneous coronary intervention are recommended for cardiac arrest survivors who demonstrate ECG evidence of ST-segment elevation (acute myocardial infarction) regardless of neurologic status.</a:t>
            </a:r>
            <a:endParaRPr lang="en-US" sz="3000" dirty="0"/>
          </a:p>
        </p:txBody>
      </p:sp>
      <p:pic>
        <p:nvPicPr>
          <p:cNvPr id="5" name="Content Placeholder 4" descr="images1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8600" y="1371600"/>
            <a:ext cx="3962400" cy="52577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images1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43400" y="152400"/>
            <a:ext cx="4648200" cy="6553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381000"/>
            <a:ext cx="4495800" cy="64770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sz="3000" dirty="0" smtClean="0"/>
              <a:t>There is also increasing support for patients without ST-segment elevation on </a:t>
            </a:r>
            <a:r>
              <a:rPr lang="en-US" sz="3000" dirty="0" err="1" smtClean="0"/>
              <a:t>ECG</a:t>
            </a:r>
            <a:r>
              <a:rPr lang="en-US" sz="3000" dirty="0" smtClean="0"/>
              <a:t> who are suspected of having acute coronary syndrome to receive urgent cardiac catheterization.</a:t>
            </a:r>
            <a:endParaRPr lang="en-US" sz="30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0" y="152400"/>
            <a:ext cx="4191000" cy="65532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3000" dirty="0" smtClean="0"/>
              <a:t>Hemodynamic optimization to maintain vital organ perfusion, avoidance of hyperventilation, and maintenance of </a:t>
            </a:r>
            <a:r>
              <a:rPr lang="en-US" sz="3000" dirty="0" err="1" smtClean="0"/>
              <a:t>euglycemia</a:t>
            </a:r>
            <a:r>
              <a:rPr lang="en-US" sz="3000" dirty="0" smtClean="0"/>
              <a:t> are also critical elements in post-arrest care.</a:t>
            </a:r>
            <a:endParaRPr lang="en-US" sz="3000" dirty="0"/>
          </a:p>
        </p:txBody>
      </p:sp>
      <p:pic>
        <p:nvPicPr>
          <p:cNvPr id="6" name="Content Placeholder 5" descr="images2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4953000" cy="655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Thank  You</a:t>
            </a:r>
            <a:endParaRPr lang="en-US" sz="4800" dirty="0"/>
          </a:p>
        </p:txBody>
      </p:sp>
      <p:pic>
        <p:nvPicPr>
          <p:cNvPr id="5" name="Content Placeholder 4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447800"/>
            <a:ext cx="8534399" cy="525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Cardio Pulmonary Resuscitation</a:t>
            </a:r>
            <a:endParaRPr lang="en-US" dirty="0"/>
          </a:p>
        </p:txBody>
      </p:sp>
      <p:pic>
        <p:nvPicPr>
          <p:cNvPr id="4" name="Content Placeholder 3" descr="images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23158"/>
            <a:ext cx="7696200" cy="50300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12600000"/>
            </a:lightRig>
          </a:scene3d>
          <a:sp3d extrusionH="171450" contourW="57150">
            <a:bevelT w="95250" h="158750"/>
            <a:contourClr>
              <a:srgbClr val="333333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b="1" dirty="0" smtClean="0"/>
              <a:t>Circulation. 2010</a:t>
            </a:r>
          </a:p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dirty="0" smtClean="0"/>
              <a:t>Field JM, </a:t>
            </a:r>
            <a:r>
              <a:rPr lang="en-US" sz="4000" dirty="0" err="1" smtClean="0"/>
              <a:t>Hazinski</a:t>
            </a:r>
            <a:r>
              <a:rPr lang="en-US" sz="4000" dirty="0" smtClean="0"/>
              <a:t> MF, Sayre </a:t>
            </a:r>
            <a:r>
              <a:rPr lang="en-US" sz="4000" dirty="0" err="1" smtClean="0"/>
              <a:t>MR</a:t>
            </a:r>
            <a:r>
              <a:rPr lang="en-US" sz="4000" dirty="0" smtClean="0"/>
              <a:t>, et al</a:t>
            </a:r>
            <a:endParaRPr lang="en-US" sz="4000" b="1" dirty="0" smtClean="0"/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Part I: Executive Summary: 2010 American Heart Association Guidelines for Cardiopulmonary Resuscitation and Emergency Cardiovascular Care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22:S640-S656</a:t>
            </a: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8991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 4 C’s in Cardiac Resuscitation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4572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400" dirty="0" smtClean="0"/>
              <a:t>Cardio – Cerebral Resuscitation ( CCR ).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400" dirty="0" smtClean="0"/>
              <a:t>Cardiovert / defibrillate.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400" dirty="0" smtClean="0"/>
              <a:t>Cooling.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3400" dirty="0" smtClean="0"/>
              <a:t>Catheterization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Cardio – Cerebral Resuscitation</a:t>
            </a:r>
            <a:endParaRPr lang="en-US" dirty="0"/>
          </a:p>
        </p:txBody>
      </p:sp>
      <p:pic>
        <p:nvPicPr>
          <p:cNvPr id="6" name="Content Placeholder 5" descr="1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600200"/>
            <a:ext cx="8686800" cy="495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304800"/>
            <a:ext cx="4343400" cy="632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>
              <a:lnSpc>
                <a:spcPct val="150000"/>
              </a:lnSpc>
              <a:buNone/>
            </a:pPr>
            <a:r>
              <a:rPr lang="en-US" sz="3600" dirty="0" smtClean="0"/>
              <a:t>Change from A-B-C to C-A-B, </a:t>
            </a:r>
            <a:r>
              <a:rPr lang="en-US" sz="3600" dirty="0" err="1" smtClean="0"/>
              <a:t>i.e</a:t>
            </a:r>
            <a:r>
              <a:rPr lang="en-US" sz="3600" dirty="0" smtClean="0"/>
              <a:t>, Chest compression, airway and breathing.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pic>
        <p:nvPicPr>
          <p:cNvPr id="8" name="Content Placeholder 7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38935" y="228600"/>
            <a:ext cx="4376465" cy="647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800600" y="381000"/>
            <a:ext cx="4343400" cy="6477000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3600" dirty="0" smtClean="0"/>
              <a:t>Airway management is no longer recommended until after the first cycle of chest compressions -- 30 compressions in 18 seconds.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6" descr="images1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3279" t="4651" r="4918" b="5814"/>
          <a:stretch>
            <a:fillRect/>
          </a:stretch>
        </p:blipFill>
        <p:spPr>
          <a:xfrm>
            <a:off x="228600" y="228600"/>
            <a:ext cx="4724400" cy="647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28600"/>
            <a:ext cx="4191000" cy="6400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 The 30 </a:t>
            </a:r>
            <a:r>
              <a:rPr lang="en-US" sz="3200" dirty="0" smtClean="0"/>
              <a:t>compressions are now recommended to precede the 2 ventilations, which previous guidelines had recommended at the start of resuscitation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7" name="Content Placeholder 3" descr="2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52400"/>
            <a:ext cx="4572000" cy="6477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0" y="0"/>
            <a:ext cx="4572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The traditional recommendation of "look, listen, and feel" has been removed from the basic life support algorithm because the steps tended to be time-consuming and were not consistently useful.</a:t>
            </a:r>
            <a:endParaRPr lang="en-US" dirty="0"/>
          </a:p>
        </p:txBody>
      </p:sp>
      <p:pic>
        <p:nvPicPr>
          <p:cNvPr id="8" name="Content Placeholder 7" descr="3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724400" cy="6858000"/>
          </a:xfrm>
          <a:prstGeom prst="flowChartAlternateProcess">
            <a:avLst/>
          </a:prstGeom>
          <a:ln>
            <a:noFill/>
          </a:ln>
          <a:effectLst>
            <a:softEdge rad="63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Custom 4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FFFFFF"/>
      </a:accent1>
      <a:accent2>
        <a:srgbClr val="B0CCB0"/>
      </a:accent2>
      <a:accent3>
        <a:srgbClr val="00B0F0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stom 2">
      <a:majorFont>
        <a:latin typeface="Harlow Solid Italic"/>
        <a:ea typeface=""/>
        <a:cs typeface=""/>
      </a:majorFont>
      <a:minorFont>
        <a:latin typeface="Comic Sans MS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320</Words>
  <Application>Microsoft Office PowerPoint</Application>
  <PresentationFormat>On-screen Show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Theme2</vt:lpstr>
      <vt:lpstr>Cardiac Arrest Care</vt:lpstr>
      <vt:lpstr>Cardio Pulmonary Resuscitation</vt:lpstr>
      <vt:lpstr>Slide 3</vt:lpstr>
      <vt:lpstr>The  4 C’s in Cardiac Resuscitation</vt:lpstr>
      <vt:lpstr>Cardio – Cerebral Resuscitation</vt:lpstr>
      <vt:lpstr>Slide 6</vt:lpstr>
      <vt:lpstr>Slide 7</vt:lpstr>
      <vt:lpstr>Slide 8</vt:lpstr>
      <vt:lpstr>Slide 9</vt:lpstr>
      <vt:lpstr>Cardiovert / defibrillate.</vt:lpstr>
      <vt:lpstr>Cooling</vt:lpstr>
      <vt:lpstr>Slide 12</vt:lpstr>
      <vt:lpstr>Cardiac Catheterisation</vt:lpstr>
      <vt:lpstr>Slide 14</vt:lpstr>
      <vt:lpstr>Slide 15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Arrest Care</dc:title>
  <dc:creator>MARIYA</dc:creator>
  <cp:lastModifiedBy>acer</cp:lastModifiedBy>
  <cp:revision>24</cp:revision>
  <dcterms:created xsi:type="dcterms:W3CDTF">2006-08-16T00:00:00Z</dcterms:created>
  <dcterms:modified xsi:type="dcterms:W3CDTF">2018-11-01T16:22:53Z</dcterms:modified>
</cp:coreProperties>
</file>