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1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11/6/2018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11/6/2018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66800"/>
            <a:ext cx="9144000" cy="1828800"/>
          </a:xfrm>
        </p:spPr>
        <p:txBody>
          <a:bodyPr>
            <a:normAutofit/>
          </a:bodyPr>
          <a:lstStyle/>
          <a:p>
            <a:r>
              <a:rPr lang="en-IN" sz="6000" dirty="0" smtClean="0"/>
              <a:t>Deficiency of proteins</a:t>
            </a:r>
            <a:endParaRPr lang="en-IN" sz="6000" dirty="0"/>
          </a:p>
        </p:txBody>
      </p:sp>
      <p:sp>
        <p:nvSpPr>
          <p:cNvPr id="3" name="Subtitle 2"/>
          <p:cNvSpPr>
            <a:spLocks noGrp="1"/>
          </p:cNvSpPr>
          <p:nvPr>
            <p:ph type="subTitle" idx="1"/>
          </p:nvPr>
        </p:nvSpPr>
        <p:spPr>
          <a:xfrm>
            <a:off x="4267200" y="3962400"/>
            <a:ext cx="4876800" cy="2895600"/>
          </a:xfrm>
        </p:spPr>
        <p:txBody>
          <a:bodyPr>
            <a:normAutofit/>
          </a:bodyPr>
          <a:lstStyle/>
          <a:p>
            <a:pPr algn="l"/>
            <a:r>
              <a:rPr lang="en-IN" dirty="0" smtClean="0"/>
              <a:t>Presented By:</a:t>
            </a:r>
          </a:p>
          <a:p>
            <a:pPr algn="l"/>
            <a:endParaRPr lang="en-IN" dirty="0" smtClean="0"/>
          </a:p>
          <a:p>
            <a:pPr algn="l"/>
            <a:r>
              <a:rPr lang="en-IN" dirty="0" smtClean="0"/>
              <a:t>Mr. </a:t>
            </a:r>
            <a:r>
              <a:rPr lang="en-IN" dirty="0" err="1" smtClean="0"/>
              <a:t>Ajith</a:t>
            </a:r>
            <a:r>
              <a:rPr lang="en-IN" dirty="0" smtClean="0"/>
              <a:t> K </a:t>
            </a:r>
            <a:r>
              <a:rPr lang="en-IN" dirty="0" err="1" smtClean="0"/>
              <a:t>K</a:t>
            </a:r>
            <a:r>
              <a:rPr lang="en-IN" dirty="0" smtClean="0"/>
              <a:t> </a:t>
            </a:r>
          </a:p>
          <a:p>
            <a:pPr algn="l"/>
            <a:r>
              <a:rPr lang="en-IN" dirty="0" smtClean="0"/>
              <a:t>Asst. Professor</a:t>
            </a:r>
          </a:p>
          <a:p>
            <a:pPr algn="l"/>
            <a:r>
              <a:rPr lang="en-IN" dirty="0" smtClean="0"/>
              <a:t>College of Nursing, </a:t>
            </a:r>
            <a:r>
              <a:rPr lang="en-IN" dirty="0" err="1" smtClean="0"/>
              <a:t>Kishtwar</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a:buNone/>
            </a:pPr>
            <a:r>
              <a:rPr lang="en-IN" dirty="0" smtClean="0">
                <a:solidFill>
                  <a:schemeClr val="bg1"/>
                </a:solidFill>
              </a:rPr>
              <a:t>b)  </a:t>
            </a:r>
            <a:r>
              <a:rPr lang="en-IN" dirty="0" err="1" smtClean="0">
                <a:solidFill>
                  <a:schemeClr val="bg1"/>
                </a:solidFill>
              </a:rPr>
              <a:t>Waterflow’s</a:t>
            </a:r>
            <a:r>
              <a:rPr lang="en-IN" dirty="0" smtClean="0">
                <a:solidFill>
                  <a:schemeClr val="bg1"/>
                </a:solidFill>
              </a:rPr>
              <a:t> classification</a:t>
            </a:r>
          </a:p>
          <a:p>
            <a:pPr>
              <a:buNone/>
            </a:pPr>
            <a:endParaRPr lang="en-IN" dirty="0">
              <a:solidFill>
                <a:schemeClr val="bg1"/>
              </a:solidFill>
            </a:endParaRPr>
          </a:p>
        </p:txBody>
      </p:sp>
      <p:graphicFrame>
        <p:nvGraphicFramePr>
          <p:cNvPr id="4" name="Table 3"/>
          <p:cNvGraphicFramePr>
            <a:graphicFrameLocks noGrp="1"/>
          </p:cNvGraphicFramePr>
          <p:nvPr/>
        </p:nvGraphicFramePr>
        <p:xfrm>
          <a:off x="0" y="1397000"/>
          <a:ext cx="9144000" cy="4317999"/>
        </p:xfrm>
        <a:graphic>
          <a:graphicData uri="http://schemas.openxmlformats.org/drawingml/2006/table">
            <a:tbl>
              <a:tblPr firstRow="1" bandRow="1">
                <a:tableStyleId>{5C22544A-7EE6-4342-B048-85BDC9FD1C3A}</a:tableStyleId>
              </a:tblPr>
              <a:tblGrid>
                <a:gridCol w="3048000"/>
                <a:gridCol w="3048000"/>
                <a:gridCol w="3048000"/>
              </a:tblGrid>
              <a:tr h="1439333">
                <a:tc>
                  <a:txBody>
                    <a:bodyPr/>
                    <a:lstStyle/>
                    <a:p>
                      <a:pPr algn="ctr"/>
                      <a:r>
                        <a:rPr lang="en-IN" sz="2800" dirty="0" smtClean="0">
                          <a:solidFill>
                            <a:schemeClr val="bg1"/>
                          </a:solidFill>
                        </a:rPr>
                        <a:t>Weight ∕ height</a:t>
                      </a:r>
                      <a:r>
                        <a:rPr lang="en-IN" sz="2800" baseline="0" dirty="0" smtClean="0">
                          <a:solidFill>
                            <a:schemeClr val="bg1"/>
                          </a:solidFill>
                        </a:rPr>
                        <a:t> </a:t>
                      </a:r>
                      <a:r>
                        <a:rPr lang="en-IN" sz="2800" dirty="0" err="1" smtClean="0">
                          <a:solidFill>
                            <a:schemeClr val="bg1"/>
                          </a:solidFill>
                        </a:rPr>
                        <a:t>Height</a:t>
                      </a:r>
                      <a:r>
                        <a:rPr lang="en-IN" sz="2800" dirty="0" smtClean="0">
                          <a:solidFill>
                            <a:schemeClr val="bg1"/>
                          </a:solidFill>
                        </a:rPr>
                        <a:t> ∕ age</a:t>
                      </a:r>
                    </a:p>
                  </a:txBody>
                  <a:tcPr anchor="ctr"/>
                </a:tc>
                <a:tc>
                  <a:txBody>
                    <a:bodyPr/>
                    <a:lstStyle/>
                    <a:p>
                      <a:pPr algn="ctr"/>
                      <a:r>
                        <a:rPr lang="en-IN" sz="2800" dirty="0" smtClean="0">
                          <a:solidFill>
                            <a:schemeClr val="bg1"/>
                          </a:solidFill>
                        </a:rPr>
                        <a:t>˃ m – 2SD</a:t>
                      </a:r>
                      <a:endParaRPr lang="en-IN" sz="2800" dirty="0">
                        <a:solidFill>
                          <a:schemeClr val="bg1"/>
                        </a:solidFill>
                      </a:endParaRPr>
                    </a:p>
                  </a:txBody>
                  <a:tcPr anchor="ctr"/>
                </a:tc>
                <a:tc>
                  <a:txBody>
                    <a:bodyPr/>
                    <a:lstStyle/>
                    <a:p>
                      <a:pPr algn="ctr"/>
                      <a:r>
                        <a:rPr lang="en-IN" sz="2800" dirty="0" smtClean="0">
                          <a:solidFill>
                            <a:schemeClr val="bg1"/>
                          </a:solidFill>
                        </a:rPr>
                        <a:t>˂ m – 2SD</a:t>
                      </a:r>
                      <a:endParaRPr lang="en-IN" sz="2800" dirty="0">
                        <a:solidFill>
                          <a:schemeClr val="bg1"/>
                        </a:solidFill>
                      </a:endParaRPr>
                    </a:p>
                  </a:txBody>
                  <a:tcPr anchor="ctr"/>
                </a:tc>
              </a:tr>
              <a:tr h="1439333">
                <a:tc>
                  <a:txBody>
                    <a:bodyPr/>
                    <a:lstStyle/>
                    <a:p>
                      <a:pPr algn="ctr"/>
                      <a:r>
                        <a:rPr lang="en-IN" sz="2800" dirty="0" smtClean="0">
                          <a:solidFill>
                            <a:schemeClr val="bg1"/>
                          </a:solidFill>
                        </a:rPr>
                        <a:t>˃ m – 2SD</a:t>
                      </a:r>
                      <a:endParaRPr lang="en-IN" sz="2800" dirty="0">
                        <a:solidFill>
                          <a:schemeClr val="bg1"/>
                        </a:solidFill>
                      </a:endParaRPr>
                    </a:p>
                  </a:txBody>
                  <a:tcPr anchor="ctr"/>
                </a:tc>
                <a:tc>
                  <a:txBody>
                    <a:bodyPr/>
                    <a:lstStyle/>
                    <a:p>
                      <a:pPr algn="ctr"/>
                      <a:r>
                        <a:rPr lang="en-IN" sz="2800" dirty="0" smtClean="0">
                          <a:solidFill>
                            <a:schemeClr val="bg1"/>
                          </a:solidFill>
                        </a:rPr>
                        <a:t>Normal</a:t>
                      </a:r>
                      <a:endParaRPr lang="en-IN" sz="2800" dirty="0">
                        <a:solidFill>
                          <a:schemeClr val="bg1"/>
                        </a:solidFill>
                      </a:endParaRPr>
                    </a:p>
                  </a:txBody>
                  <a:tcPr anchor="ctr"/>
                </a:tc>
                <a:tc>
                  <a:txBody>
                    <a:bodyPr/>
                    <a:lstStyle/>
                    <a:p>
                      <a:pPr algn="ctr"/>
                      <a:r>
                        <a:rPr lang="en-IN" sz="2800" dirty="0" smtClean="0">
                          <a:solidFill>
                            <a:schemeClr val="bg1"/>
                          </a:solidFill>
                        </a:rPr>
                        <a:t>Wasted</a:t>
                      </a:r>
                      <a:endParaRPr lang="en-IN" sz="2800" dirty="0">
                        <a:solidFill>
                          <a:schemeClr val="bg1"/>
                        </a:solidFill>
                      </a:endParaRPr>
                    </a:p>
                  </a:txBody>
                  <a:tcPr anchor="ctr"/>
                </a:tc>
              </a:tr>
              <a:tr h="1439333">
                <a:tc>
                  <a:txBody>
                    <a:bodyPr/>
                    <a:lstStyle/>
                    <a:p>
                      <a:pPr algn="ctr"/>
                      <a:r>
                        <a:rPr lang="en-IN" sz="2800" dirty="0" smtClean="0">
                          <a:solidFill>
                            <a:schemeClr val="bg1"/>
                          </a:solidFill>
                        </a:rPr>
                        <a:t>˂ m – 2SD</a:t>
                      </a:r>
                      <a:endParaRPr lang="en-IN" sz="2800" dirty="0">
                        <a:solidFill>
                          <a:schemeClr val="bg1"/>
                        </a:solidFill>
                      </a:endParaRPr>
                    </a:p>
                  </a:txBody>
                  <a:tcPr anchor="ctr"/>
                </a:tc>
                <a:tc>
                  <a:txBody>
                    <a:bodyPr/>
                    <a:lstStyle/>
                    <a:p>
                      <a:pPr algn="ctr"/>
                      <a:r>
                        <a:rPr lang="en-IN" sz="2800" dirty="0" smtClean="0">
                          <a:solidFill>
                            <a:schemeClr val="bg1"/>
                          </a:solidFill>
                        </a:rPr>
                        <a:t>Stunted</a:t>
                      </a:r>
                      <a:endParaRPr lang="en-IN" sz="2800" dirty="0">
                        <a:solidFill>
                          <a:schemeClr val="bg1"/>
                        </a:solidFill>
                      </a:endParaRPr>
                    </a:p>
                  </a:txBody>
                  <a:tcPr anchor="ctr"/>
                </a:tc>
                <a:tc>
                  <a:txBody>
                    <a:bodyPr/>
                    <a:lstStyle/>
                    <a:p>
                      <a:pPr algn="ctr"/>
                      <a:r>
                        <a:rPr lang="en-IN" sz="2800" dirty="0" smtClean="0">
                          <a:solidFill>
                            <a:schemeClr val="bg1"/>
                          </a:solidFill>
                        </a:rPr>
                        <a:t>Wasted and stunted</a:t>
                      </a:r>
                      <a:endParaRPr lang="en-IN" sz="2800" dirty="0">
                        <a:solidFill>
                          <a:schemeClr val="bg1"/>
                        </a:solidFill>
                      </a:endParaRPr>
                    </a:p>
                  </a:txBody>
                  <a:tcPr anchor="ctr"/>
                </a:tc>
              </a:tr>
            </a:tbl>
          </a:graphicData>
        </a:graphic>
      </p:graphicFrame>
      <p:cxnSp>
        <p:nvCxnSpPr>
          <p:cNvPr id="6" name="Straight Arrow Connector 5"/>
          <p:cNvCxnSpPr/>
          <p:nvPr/>
        </p:nvCxnSpPr>
        <p:spPr>
          <a:xfrm>
            <a:off x="2743200" y="1979612"/>
            <a:ext cx="5334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Straight Arrow Connector 7"/>
          <p:cNvCxnSpPr/>
          <p:nvPr/>
        </p:nvCxnSpPr>
        <p:spPr>
          <a:xfrm rot="5400000">
            <a:off x="1485900" y="2856706"/>
            <a:ext cx="381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endParaRPr lang="en-IN" dirty="0"/>
          </a:p>
        </p:txBody>
      </p:sp>
      <p:sp>
        <p:nvSpPr>
          <p:cNvPr id="3" name="Content Placeholder 2"/>
          <p:cNvSpPr>
            <a:spLocks noGrp="1"/>
          </p:cNvSpPr>
          <p:nvPr>
            <p:ph idx="1"/>
          </p:nvPr>
        </p:nvSpPr>
        <p:spPr>
          <a:xfrm>
            <a:off x="152400" y="609600"/>
            <a:ext cx="8991600" cy="6248400"/>
          </a:xfrm>
        </p:spPr>
        <p:txBody>
          <a:bodyPr/>
          <a:lstStyle/>
          <a:p>
            <a:r>
              <a:rPr lang="en-IN" dirty="0" smtClean="0">
                <a:solidFill>
                  <a:schemeClr val="bg1"/>
                </a:solidFill>
              </a:rPr>
              <a:t>Grading </a:t>
            </a:r>
            <a:r>
              <a:rPr lang="en-IN" dirty="0" smtClean="0">
                <a:solidFill>
                  <a:schemeClr val="bg1"/>
                </a:solidFill>
              </a:rPr>
              <a:t>according to </a:t>
            </a:r>
            <a:r>
              <a:rPr lang="en-IN" dirty="0" err="1" smtClean="0">
                <a:solidFill>
                  <a:schemeClr val="bg1"/>
                </a:solidFill>
              </a:rPr>
              <a:t>Waterflow’s</a:t>
            </a:r>
            <a:r>
              <a:rPr lang="en-IN" dirty="0" smtClean="0">
                <a:solidFill>
                  <a:schemeClr val="bg1"/>
                </a:solidFill>
              </a:rPr>
              <a:t> calculation</a:t>
            </a:r>
            <a:endParaRPr lang="en-IN" dirty="0" smtClean="0">
              <a:solidFill>
                <a:schemeClr val="bg1"/>
              </a:solidFill>
            </a:endParaRPr>
          </a:p>
          <a:p>
            <a:pPr>
              <a:buNone/>
            </a:pPr>
            <a:endParaRPr lang="en-IN" dirty="0">
              <a:solidFill>
                <a:schemeClr val="bg1"/>
              </a:solidFill>
            </a:endParaRPr>
          </a:p>
        </p:txBody>
      </p:sp>
      <p:graphicFrame>
        <p:nvGraphicFramePr>
          <p:cNvPr id="4" name="Table 3"/>
          <p:cNvGraphicFramePr>
            <a:graphicFrameLocks noGrp="1"/>
          </p:cNvGraphicFramePr>
          <p:nvPr/>
        </p:nvGraphicFramePr>
        <p:xfrm>
          <a:off x="0" y="1397000"/>
          <a:ext cx="9144000" cy="5461000"/>
        </p:xfrm>
        <a:graphic>
          <a:graphicData uri="http://schemas.openxmlformats.org/drawingml/2006/table">
            <a:tbl>
              <a:tblPr firstRow="1" bandRow="1">
                <a:tableStyleId>{5C22544A-7EE6-4342-B048-85BDC9FD1C3A}</a:tableStyleId>
              </a:tblPr>
              <a:tblGrid>
                <a:gridCol w="3048000"/>
                <a:gridCol w="3048000"/>
                <a:gridCol w="3048000"/>
              </a:tblGrid>
              <a:tr h="1092200">
                <a:tc>
                  <a:txBody>
                    <a:bodyPr/>
                    <a:lstStyle/>
                    <a:p>
                      <a:pPr algn="ctr"/>
                      <a:r>
                        <a:rPr lang="en-IN" sz="2800" dirty="0" smtClean="0">
                          <a:solidFill>
                            <a:schemeClr val="bg1"/>
                          </a:solidFill>
                        </a:rPr>
                        <a:t>Nutritional Status</a:t>
                      </a:r>
                      <a:endParaRPr lang="en-IN" sz="2800" dirty="0">
                        <a:solidFill>
                          <a:schemeClr val="bg1"/>
                        </a:solidFill>
                      </a:endParaRPr>
                    </a:p>
                  </a:txBody>
                  <a:tcPr anchor="ctr"/>
                </a:tc>
                <a:tc>
                  <a:txBody>
                    <a:bodyPr/>
                    <a:lstStyle/>
                    <a:p>
                      <a:pPr algn="ctr"/>
                      <a:r>
                        <a:rPr lang="en-IN" sz="2800" dirty="0" smtClean="0">
                          <a:solidFill>
                            <a:schemeClr val="bg1"/>
                          </a:solidFill>
                        </a:rPr>
                        <a:t>Stunting (% of Height ∕ Age)</a:t>
                      </a:r>
                      <a:endParaRPr lang="en-IN" sz="2800" dirty="0">
                        <a:solidFill>
                          <a:schemeClr val="bg1"/>
                        </a:solidFill>
                      </a:endParaRPr>
                    </a:p>
                  </a:txBody>
                  <a:tcPr anchor="ctr"/>
                </a:tc>
                <a:tc>
                  <a:txBody>
                    <a:bodyPr/>
                    <a:lstStyle/>
                    <a:p>
                      <a:pPr algn="ctr"/>
                      <a:r>
                        <a:rPr lang="en-IN" sz="2800" dirty="0" smtClean="0">
                          <a:solidFill>
                            <a:schemeClr val="bg1"/>
                          </a:solidFill>
                        </a:rPr>
                        <a:t>Wasting (% of Weight ∕ Height)</a:t>
                      </a:r>
                      <a:endParaRPr lang="en-IN" sz="2800" dirty="0">
                        <a:solidFill>
                          <a:schemeClr val="bg1"/>
                        </a:solidFill>
                      </a:endParaRPr>
                    </a:p>
                  </a:txBody>
                  <a:tcPr anchor="ctr"/>
                </a:tc>
              </a:tr>
              <a:tr h="1092200">
                <a:tc>
                  <a:txBody>
                    <a:bodyPr/>
                    <a:lstStyle/>
                    <a:p>
                      <a:r>
                        <a:rPr lang="en-IN" sz="2800" dirty="0" smtClean="0">
                          <a:solidFill>
                            <a:schemeClr val="bg1"/>
                          </a:solidFill>
                        </a:rPr>
                        <a:t>Normal</a:t>
                      </a:r>
                      <a:endParaRPr lang="en-IN" sz="2800" dirty="0">
                        <a:solidFill>
                          <a:schemeClr val="bg1"/>
                        </a:solidFill>
                      </a:endParaRPr>
                    </a:p>
                  </a:txBody>
                  <a:tcPr anchor="ctr"/>
                </a:tc>
                <a:tc>
                  <a:txBody>
                    <a:bodyPr/>
                    <a:lstStyle/>
                    <a:p>
                      <a:pPr algn="ctr"/>
                      <a:r>
                        <a:rPr lang="en-IN" sz="2800" dirty="0" smtClean="0">
                          <a:solidFill>
                            <a:schemeClr val="bg1"/>
                          </a:solidFill>
                        </a:rPr>
                        <a:t>˃ 95</a:t>
                      </a:r>
                      <a:endParaRPr lang="en-IN" sz="2800" dirty="0">
                        <a:solidFill>
                          <a:schemeClr val="bg1"/>
                        </a:solidFill>
                      </a:endParaRPr>
                    </a:p>
                  </a:txBody>
                  <a:tcPr anchor="ctr"/>
                </a:tc>
                <a:tc>
                  <a:txBody>
                    <a:bodyPr/>
                    <a:lstStyle/>
                    <a:p>
                      <a:pPr algn="ctr"/>
                      <a:r>
                        <a:rPr lang="en-IN" sz="2800" dirty="0" smtClean="0">
                          <a:solidFill>
                            <a:schemeClr val="bg1"/>
                          </a:solidFill>
                        </a:rPr>
                        <a:t>˃ 90</a:t>
                      </a:r>
                      <a:endParaRPr lang="en-IN" sz="2800" dirty="0">
                        <a:solidFill>
                          <a:schemeClr val="bg1"/>
                        </a:solidFill>
                      </a:endParaRPr>
                    </a:p>
                  </a:txBody>
                  <a:tcPr anchor="ctr"/>
                </a:tc>
              </a:tr>
              <a:tr h="1092200">
                <a:tc>
                  <a:txBody>
                    <a:bodyPr/>
                    <a:lstStyle/>
                    <a:p>
                      <a:r>
                        <a:rPr lang="en-IN" sz="2800" dirty="0" smtClean="0">
                          <a:solidFill>
                            <a:schemeClr val="bg1"/>
                          </a:solidFill>
                        </a:rPr>
                        <a:t>Mildly impaired </a:t>
                      </a:r>
                      <a:endParaRPr lang="en-IN" sz="2800" dirty="0">
                        <a:solidFill>
                          <a:schemeClr val="bg1"/>
                        </a:solidFill>
                      </a:endParaRPr>
                    </a:p>
                  </a:txBody>
                  <a:tcPr anchor="ctr"/>
                </a:tc>
                <a:tc>
                  <a:txBody>
                    <a:bodyPr/>
                    <a:lstStyle/>
                    <a:p>
                      <a:pPr algn="ctr"/>
                      <a:r>
                        <a:rPr lang="en-IN" sz="2800" dirty="0" smtClean="0">
                          <a:solidFill>
                            <a:schemeClr val="bg1"/>
                          </a:solidFill>
                        </a:rPr>
                        <a:t>87.5 – 95 </a:t>
                      </a:r>
                      <a:endParaRPr lang="en-IN" sz="2800" dirty="0">
                        <a:solidFill>
                          <a:schemeClr val="bg1"/>
                        </a:solidFill>
                      </a:endParaRPr>
                    </a:p>
                  </a:txBody>
                  <a:tcPr anchor="ctr"/>
                </a:tc>
                <a:tc>
                  <a:txBody>
                    <a:bodyPr/>
                    <a:lstStyle/>
                    <a:p>
                      <a:pPr algn="ctr"/>
                      <a:r>
                        <a:rPr lang="en-IN" sz="2800" dirty="0" smtClean="0">
                          <a:solidFill>
                            <a:schemeClr val="bg1"/>
                          </a:solidFill>
                        </a:rPr>
                        <a:t>80 – 90 </a:t>
                      </a:r>
                      <a:endParaRPr lang="en-IN" sz="2800" dirty="0">
                        <a:solidFill>
                          <a:schemeClr val="bg1"/>
                        </a:solidFill>
                      </a:endParaRPr>
                    </a:p>
                  </a:txBody>
                  <a:tcPr anchor="ctr"/>
                </a:tc>
              </a:tr>
              <a:tr h="1092200">
                <a:tc>
                  <a:txBody>
                    <a:bodyPr/>
                    <a:lstStyle/>
                    <a:p>
                      <a:r>
                        <a:rPr lang="en-IN" sz="2800" dirty="0" smtClean="0">
                          <a:solidFill>
                            <a:schemeClr val="bg1"/>
                          </a:solidFill>
                        </a:rPr>
                        <a:t>Moderately impaired </a:t>
                      </a:r>
                      <a:endParaRPr lang="en-IN" sz="2800" dirty="0">
                        <a:solidFill>
                          <a:schemeClr val="bg1"/>
                        </a:solidFill>
                      </a:endParaRPr>
                    </a:p>
                  </a:txBody>
                  <a:tcPr anchor="ctr"/>
                </a:tc>
                <a:tc>
                  <a:txBody>
                    <a:bodyPr/>
                    <a:lstStyle/>
                    <a:p>
                      <a:pPr algn="ctr"/>
                      <a:r>
                        <a:rPr lang="en-IN" sz="2800" dirty="0" smtClean="0">
                          <a:solidFill>
                            <a:schemeClr val="bg1"/>
                          </a:solidFill>
                        </a:rPr>
                        <a:t>80 – 87.5 </a:t>
                      </a:r>
                      <a:endParaRPr lang="en-IN" sz="2800" dirty="0">
                        <a:solidFill>
                          <a:schemeClr val="bg1"/>
                        </a:solidFill>
                      </a:endParaRPr>
                    </a:p>
                  </a:txBody>
                  <a:tcPr anchor="ctr"/>
                </a:tc>
                <a:tc>
                  <a:txBody>
                    <a:bodyPr/>
                    <a:lstStyle/>
                    <a:p>
                      <a:pPr algn="ctr"/>
                      <a:r>
                        <a:rPr lang="en-IN" sz="2800" dirty="0" smtClean="0">
                          <a:solidFill>
                            <a:schemeClr val="bg1"/>
                          </a:solidFill>
                        </a:rPr>
                        <a:t>70 – 80 </a:t>
                      </a:r>
                      <a:endParaRPr lang="en-IN" sz="2800" dirty="0">
                        <a:solidFill>
                          <a:schemeClr val="bg1"/>
                        </a:solidFill>
                      </a:endParaRPr>
                    </a:p>
                  </a:txBody>
                  <a:tcPr anchor="ctr"/>
                </a:tc>
              </a:tr>
              <a:tr h="1092200">
                <a:tc>
                  <a:txBody>
                    <a:bodyPr/>
                    <a:lstStyle/>
                    <a:p>
                      <a:r>
                        <a:rPr lang="en-IN" sz="2800" dirty="0" smtClean="0">
                          <a:solidFill>
                            <a:schemeClr val="bg1"/>
                          </a:solidFill>
                        </a:rPr>
                        <a:t>Severely impaired </a:t>
                      </a:r>
                      <a:endParaRPr lang="en-IN" sz="2800" dirty="0">
                        <a:solidFill>
                          <a:schemeClr val="bg1"/>
                        </a:solidFill>
                      </a:endParaRPr>
                    </a:p>
                  </a:txBody>
                  <a:tcPr anchor="ctr"/>
                </a:tc>
                <a:tc>
                  <a:txBody>
                    <a:bodyPr/>
                    <a:lstStyle/>
                    <a:p>
                      <a:pPr algn="ctr"/>
                      <a:r>
                        <a:rPr lang="en-IN" sz="2800" dirty="0" smtClean="0">
                          <a:solidFill>
                            <a:schemeClr val="bg1"/>
                          </a:solidFill>
                        </a:rPr>
                        <a:t>˂ 80</a:t>
                      </a:r>
                      <a:endParaRPr lang="en-IN" sz="2800" dirty="0">
                        <a:solidFill>
                          <a:schemeClr val="bg1"/>
                        </a:solidFill>
                      </a:endParaRPr>
                    </a:p>
                  </a:txBody>
                  <a:tcPr anchor="ctr"/>
                </a:tc>
                <a:tc>
                  <a:txBody>
                    <a:bodyPr/>
                    <a:lstStyle/>
                    <a:p>
                      <a:pPr algn="ctr"/>
                      <a:r>
                        <a:rPr lang="en-IN" sz="2800" dirty="0" smtClean="0">
                          <a:solidFill>
                            <a:schemeClr val="bg1"/>
                          </a:solidFill>
                        </a:rPr>
                        <a:t>˂ 70</a:t>
                      </a:r>
                      <a:endParaRPr lang="en-IN" sz="2800" dirty="0">
                        <a:solidFill>
                          <a:schemeClr val="bg1"/>
                        </a:solidFill>
                      </a:endParaRPr>
                    </a:p>
                  </a:txBody>
                  <a:tcPr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lstStyle/>
          <a:p>
            <a:pPr marL="651510" indent="-514350">
              <a:buAutoNum type="alphaLcParenR" startAt="3"/>
            </a:pPr>
            <a:r>
              <a:rPr lang="en-IN" dirty="0" smtClean="0">
                <a:solidFill>
                  <a:schemeClr val="bg1"/>
                </a:solidFill>
              </a:rPr>
              <a:t>Arm circumference</a:t>
            </a:r>
          </a:p>
          <a:p>
            <a:pPr marL="651510" indent="-514350">
              <a:buNone/>
            </a:pPr>
            <a:endParaRPr lang="en-IN" dirty="0">
              <a:solidFill>
                <a:schemeClr val="bg1"/>
              </a:solidFill>
            </a:endParaRPr>
          </a:p>
        </p:txBody>
      </p:sp>
      <p:graphicFrame>
        <p:nvGraphicFramePr>
          <p:cNvPr id="4" name="Table 3"/>
          <p:cNvGraphicFramePr>
            <a:graphicFrameLocks noGrp="1"/>
          </p:cNvGraphicFramePr>
          <p:nvPr/>
        </p:nvGraphicFramePr>
        <p:xfrm>
          <a:off x="0" y="1397000"/>
          <a:ext cx="9144000" cy="5461000"/>
        </p:xfrm>
        <a:graphic>
          <a:graphicData uri="http://schemas.openxmlformats.org/drawingml/2006/table">
            <a:tbl>
              <a:tblPr firstRow="1" bandRow="1">
                <a:tableStyleId>{5C22544A-7EE6-4342-B048-85BDC9FD1C3A}</a:tableStyleId>
              </a:tblPr>
              <a:tblGrid>
                <a:gridCol w="4572000"/>
                <a:gridCol w="4572000"/>
              </a:tblGrid>
              <a:tr h="1365250">
                <a:tc>
                  <a:txBody>
                    <a:bodyPr/>
                    <a:lstStyle/>
                    <a:p>
                      <a:pPr algn="ctr"/>
                      <a:r>
                        <a:rPr lang="en-IN" sz="2800" dirty="0" smtClean="0">
                          <a:solidFill>
                            <a:schemeClr val="bg1"/>
                          </a:solidFill>
                        </a:rPr>
                        <a:t>Arm Circumference </a:t>
                      </a:r>
                      <a:endParaRPr lang="en-IN" sz="2800" dirty="0">
                        <a:solidFill>
                          <a:schemeClr val="bg1"/>
                        </a:solidFill>
                      </a:endParaRPr>
                    </a:p>
                  </a:txBody>
                  <a:tcPr anchor="ctr"/>
                </a:tc>
                <a:tc>
                  <a:txBody>
                    <a:bodyPr/>
                    <a:lstStyle/>
                    <a:p>
                      <a:pPr algn="ctr"/>
                      <a:r>
                        <a:rPr lang="en-IN" sz="2800" dirty="0" smtClean="0">
                          <a:solidFill>
                            <a:schemeClr val="bg1"/>
                          </a:solidFill>
                        </a:rPr>
                        <a:t>Nutritional Status</a:t>
                      </a:r>
                      <a:endParaRPr lang="en-IN" sz="2800" dirty="0">
                        <a:solidFill>
                          <a:schemeClr val="bg1"/>
                        </a:solidFill>
                      </a:endParaRPr>
                    </a:p>
                  </a:txBody>
                  <a:tcPr anchor="ctr"/>
                </a:tc>
              </a:tr>
              <a:tr h="1365250">
                <a:tc>
                  <a:txBody>
                    <a:bodyPr/>
                    <a:lstStyle/>
                    <a:p>
                      <a:pPr algn="ctr"/>
                      <a:r>
                        <a:rPr lang="en-IN" sz="2800" dirty="0" smtClean="0">
                          <a:solidFill>
                            <a:schemeClr val="bg1"/>
                          </a:solidFill>
                        </a:rPr>
                        <a:t>˃ 13.5cm</a:t>
                      </a:r>
                      <a:endParaRPr lang="en-IN" sz="2800" dirty="0">
                        <a:solidFill>
                          <a:schemeClr val="bg1"/>
                        </a:solidFill>
                      </a:endParaRPr>
                    </a:p>
                  </a:txBody>
                  <a:tcPr anchor="ctr"/>
                </a:tc>
                <a:tc>
                  <a:txBody>
                    <a:bodyPr/>
                    <a:lstStyle/>
                    <a:p>
                      <a:pPr algn="ctr"/>
                      <a:r>
                        <a:rPr lang="en-IN" sz="2800" dirty="0" smtClean="0">
                          <a:solidFill>
                            <a:schemeClr val="bg1"/>
                          </a:solidFill>
                        </a:rPr>
                        <a:t>Satisfactory nutritional status</a:t>
                      </a:r>
                    </a:p>
                  </a:txBody>
                  <a:tcPr anchor="ctr"/>
                </a:tc>
              </a:tr>
              <a:tr h="1365250">
                <a:tc>
                  <a:txBody>
                    <a:bodyPr/>
                    <a:lstStyle/>
                    <a:p>
                      <a:pPr algn="ctr"/>
                      <a:r>
                        <a:rPr lang="en-IN" sz="2800" dirty="0" smtClean="0">
                          <a:solidFill>
                            <a:schemeClr val="bg1"/>
                          </a:solidFill>
                        </a:rPr>
                        <a:t>12.5 – 13.5cm</a:t>
                      </a:r>
                      <a:endParaRPr lang="en-IN" sz="2800" dirty="0">
                        <a:solidFill>
                          <a:schemeClr val="bg1"/>
                        </a:solidFill>
                      </a:endParaRPr>
                    </a:p>
                  </a:txBody>
                  <a:tcPr anchor="ctr"/>
                </a:tc>
                <a:tc>
                  <a:txBody>
                    <a:bodyPr/>
                    <a:lstStyle/>
                    <a:p>
                      <a:pPr algn="ctr"/>
                      <a:r>
                        <a:rPr lang="en-IN" sz="2800" dirty="0" smtClean="0">
                          <a:solidFill>
                            <a:schemeClr val="bg1"/>
                          </a:solidFill>
                        </a:rPr>
                        <a:t>Mild – moderate malnutrition</a:t>
                      </a:r>
                    </a:p>
                  </a:txBody>
                  <a:tcPr anchor="ctr"/>
                </a:tc>
              </a:tr>
              <a:tr h="1365250">
                <a:tc>
                  <a:txBody>
                    <a:bodyPr/>
                    <a:lstStyle/>
                    <a:p>
                      <a:pPr algn="ctr"/>
                      <a:r>
                        <a:rPr lang="en-IN" sz="2800" dirty="0" smtClean="0">
                          <a:solidFill>
                            <a:schemeClr val="bg1"/>
                          </a:solidFill>
                        </a:rPr>
                        <a:t>˂ 12.5 cm </a:t>
                      </a:r>
                      <a:endParaRPr lang="en-IN" sz="2800" dirty="0">
                        <a:solidFill>
                          <a:schemeClr val="bg1"/>
                        </a:solidFill>
                      </a:endParaRPr>
                    </a:p>
                  </a:txBody>
                  <a:tcPr anchor="ctr"/>
                </a:tc>
                <a:tc>
                  <a:txBody>
                    <a:bodyPr/>
                    <a:lstStyle/>
                    <a:p>
                      <a:pPr algn="ctr"/>
                      <a:r>
                        <a:rPr lang="en-IN" sz="2800" dirty="0" smtClean="0">
                          <a:solidFill>
                            <a:schemeClr val="bg1"/>
                          </a:solidFill>
                        </a:rPr>
                        <a:t>Severe malnutrition</a:t>
                      </a:r>
                      <a:endParaRPr lang="en-IN" sz="2800" dirty="0">
                        <a:solidFill>
                          <a:schemeClr val="bg1"/>
                        </a:solidFill>
                      </a:endParaRPr>
                    </a:p>
                  </a:txBody>
                  <a:tcPr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IN" sz="4400" dirty="0" smtClean="0"/>
              <a:t>PREVENTIVE MEASURES </a:t>
            </a:r>
            <a:endParaRPr lang="en-IN" sz="4400" dirty="0"/>
          </a:p>
        </p:txBody>
      </p:sp>
      <p:sp>
        <p:nvSpPr>
          <p:cNvPr id="3" name="Content Placeholder 2"/>
          <p:cNvSpPr>
            <a:spLocks noGrp="1"/>
          </p:cNvSpPr>
          <p:nvPr>
            <p:ph idx="1"/>
          </p:nvPr>
        </p:nvSpPr>
        <p:spPr>
          <a:xfrm>
            <a:off x="152400" y="1219200"/>
            <a:ext cx="8991600" cy="5638800"/>
          </a:xfrm>
        </p:spPr>
        <p:txBody>
          <a:bodyPr/>
          <a:lstStyle/>
          <a:p>
            <a:pPr marL="651510" indent="-514350">
              <a:lnSpc>
                <a:spcPct val="150000"/>
              </a:lnSpc>
              <a:buAutoNum type="alphaUcParenR"/>
            </a:pPr>
            <a:r>
              <a:rPr lang="en-IN" dirty="0" smtClean="0">
                <a:solidFill>
                  <a:schemeClr val="bg1"/>
                </a:solidFill>
              </a:rPr>
              <a:t>Health Promotion</a:t>
            </a:r>
          </a:p>
          <a:p>
            <a:pPr marL="971550" lvl="1" indent="-514350">
              <a:lnSpc>
                <a:spcPct val="150000"/>
              </a:lnSpc>
              <a:buFont typeface="Wingdings" pitchFamily="2" charset="2"/>
              <a:buChar char="Ø"/>
            </a:pPr>
            <a:r>
              <a:rPr lang="en-IN" dirty="0" smtClean="0">
                <a:solidFill>
                  <a:schemeClr val="bg1"/>
                </a:solidFill>
              </a:rPr>
              <a:t>Measures </a:t>
            </a:r>
            <a:r>
              <a:rPr lang="en-IN" dirty="0" smtClean="0">
                <a:solidFill>
                  <a:schemeClr val="bg1"/>
                </a:solidFill>
              </a:rPr>
              <a:t>are directed to pregnant and lactating women (education and nutritional supplements.)</a:t>
            </a:r>
          </a:p>
          <a:p>
            <a:pPr marL="971550" lvl="1" indent="-514350">
              <a:lnSpc>
                <a:spcPct val="150000"/>
              </a:lnSpc>
              <a:buFont typeface="Wingdings" pitchFamily="2" charset="2"/>
              <a:buChar char="Ø"/>
            </a:pPr>
            <a:r>
              <a:rPr lang="en-IN" dirty="0" smtClean="0">
                <a:solidFill>
                  <a:schemeClr val="bg1"/>
                </a:solidFill>
              </a:rPr>
              <a:t>Promotion </a:t>
            </a:r>
            <a:r>
              <a:rPr lang="en-IN" dirty="0" smtClean="0">
                <a:solidFill>
                  <a:schemeClr val="bg1"/>
                </a:solidFill>
              </a:rPr>
              <a:t>of breast feeding. </a:t>
            </a:r>
          </a:p>
          <a:p>
            <a:pPr marL="971550" lvl="1" indent="-514350">
              <a:lnSpc>
                <a:spcPct val="150000"/>
              </a:lnSpc>
              <a:buFont typeface="Wingdings" pitchFamily="2" charset="2"/>
              <a:buChar char="Ø"/>
            </a:pPr>
            <a:r>
              <a:rPr lang="en-IN" dirty="0" smtClean="0">
                <a:solidFill>
                  <a:schemeClr val="bg1"/>
                </a:solidFill>
              </a:rPr>
              <a:t>Development </a:t>
            </a:r>
            <a:r>
              <a:rPr lang="en-IN" dirty="0" smtClean="0">
                <a:solidFill>
                  <a:schemeClr val="bg1"/>
                </a:solidFill>
              </a:rPr>
              <a:t>of low cost weaning foods. </a:t>
            </a:r>
          </a:p>
          <a:p>
            <a:pPr marL="971550" lvl="1" indent="-514350">
              <a:lnSpc>
                <a:spcPct val="150000"/>
              </a:lnSpc>
              <a:buFont typeface="Wingdings" pitchFamily="2" charset="2"/>
              <a:buChar char="Ø"/>
            </a:pPr>
            <a:r>
              <a:rPr lang="en-IN" dirty="0" smtClean="0">
                <a:solidFill>
                  <a:schemeClr val="bg1"/>
                </a:solidFill>
              </a:rPr>
              <a:t>Improvement </a:t>
            </a:r>
            <a:r>
              <a:rPr lang="en-IN" dirty="0" smtClean="0">
                <a:solidFill>
                  <a:schemeClr val="bg1"/>
                </a:solidFill>
              </a:rPr>
              <a:t>of family diet. </a:t>
            </a:r>
          </a:p>
          <a:p>
            <a:pPr marL="971550" lvl="1" indent="-514350">
              <a:lnSpc>
                <a:spcPct val="150000"/>
              </a:lnSpc>
              <a:buFont typeface="Wingdings" pitchFamily="2" charset="2"/>
              <a:buChar char="Ø"/>
            </a:pPr>
            <a:r>
              <a:rPr lang="en-IN" dirty="0" smtClean="0">
                <a:solidFill>
                  <a:schemeClr val="bg1"/>
                </a:solidFill>
              </a:rPr>
              <a:t>Nutrition </a:t>
            </a:r>
            <a:r>
              <a:rPr lang="en-IN" dirty="0" smtClean="0">
                <a:solidFill>
                  <a:schemeClr val="bg1"/>
                </a:solidFill>
              </a:rPr>
              <a:t>education. </a:t>
            </a:r>
          </a:p>
          <a:p>
            <a:pPr marL="971550" lvl="1" indent="-514350">
              <a:lnSpc>
                <a:spcPct val="150000"/>
              </a:lnSpc>
              <a:buFont typeface="Wingdings" pitchFamily="2" charset="2"/>
              <a:buChar char="Ø"/>
            </a:pPr>
            <a:r>
              <a:rPr lang="en-IN" dirty="0" smtClean="0">
                <a:solidFill>
                  <a:schemeClr val="bg1"/>
                </a:solidFill>
              </a:rPr>
              <a:t>Home </a:t>
            </a:r>
            <a:r>
              <a:rPr lang="en-IN" dirty="0" smtClean="0">
                <a:solidFill>
                  <a:schemeClr val="bg1"/>
                </a:solidFill>
              </a:rPr>
              <a:t>economics. </a:t>
            </a:r>
          </a:p>
          <a:p>
            <a:pPr marL="971550" lvl="1" indent="-514350">
              <a:lnSpc>
                <a:spcPct val="150000"/>
              </a:lnSpc>
              <a:buFont typeface="Wingdings" pitchFamily="2" charset="2"/>
              <a:buChar char="Ø"/>
            </a:pPr>
            <a:r>
              <a:rPr lang="en-IN" dirty="0" smtClean="0">
                <a:solidFill>
                  <a:schemeClr val="bg1"/>
                </a:solidFill>
              </a:rPr>
              <a:t>Family </a:t>
            </a:r>
            <a:r>
              <a:rPr lang="en-IN" dirty="0" smtClean="0">
                <a:solidFill>
                  <a:schemeClr val="bg1"/>
                </a:solidFill>
              </a:rPr>
              <a:t>planning and spacing of birth. </a:t>
            </a:r>
          </a:p>
          <a:p>
            <a:pPr marL="971550" lvl="1" indent="-514350">
              <a:lnSpc>
                <a:spcPct val="150000"/>
              </a:lnSpc>
              <a:buFont typeface="Wingdings" pitchFamily="2" charset="2"/>
              <a:buChar char="Ø"/>
            </a:pPr>
            <a:endParaRPr lang="en-IN"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IN" sz="4000" dirty="0" smtClean="0"/>
              <a:t>PREVENTIVE MEASURES </a:t>
            </a:r>
            <a:endParaRPr lang="en-IN" dirty="0"/>
          </a:p>
        </p:txBody>
      </p:sp>
      <p:sp>
        <p:nvSpPr>
          <p:cNvPr id="3" name="Content Placeholder 2"/>
          <p:cNvSpPr>
            <a:spLocks noGrp="1"/>
          </p:cNvSpPr>
          <p:nvPr>
            <p:ph idx="1"/>
          </p:nvPr>
        </p:nvSpPr>
        <p:spPr>
          <a:xfrm>
            <a:off x="152400" y="1143000"/>
            <a:ext cx="8991600" cy="5715000"/>
          </a:xfrm>
        </p:spPr>
        <p:txBody>
          <a:bodyPr>
            <a:normAutofit/>
          </a:bodyPr>
          <a:lstStyle/>
          <a:p>
            <a:pPr marL="651510" indent="-514350">
              <a:lnSpc>
                <a:spcPts val="3000"/>
              </a:lnSpc>
              <a:buAutoNum type="alphaUcParenR" startAt="2"/>
            </a:pPr>
            <a:r>
              <a:rPr lang="en-IN" dirty="0" smtClean="0">
                <a:solidFill>
                  <a:schemeClr val="bg1"/>
                </a:solidFill>
              </a:rPr>
              <a:t>Specific Protection</a:t>
            </a:r>
          </a:p>
          <a:p>
            <a:pPr marL="971550" lvl="1" indent="-514350">
              <a:lnSpc>
                <a:spcPts val="3000"/>
              </a:lnSpc>
              <a:buFont typeface="Wingdings" pitchFamily="2" charset="2"/>
              <a:buChar char="Ø"/>
            </a:pPr>
            <a:r>
              <a:rPr lang="en-IN" dirty="0" smtClean="0">
                <a:solidFill>
                  <a:schemeClr val="bg1"/>
                </a:solidFill>
              </a:rPr>
              <a:t>Diet </a:t>
            </a:r>
            <a:r>
              <a:rPr lang="en-IN" dirty="0" smtClean="0">
                <a:solidFill>
                  <a:schemeClr val="bg1"/>
                </a:solidFill>
              </a:rPr>
              <a:t>of the child must contain protein and energy rich foods such as milk, eggs, fresh fruits. </a:t>
            </a:r>
          </a:p>
          <a:p>
            <a:pPr marL="971550" lvl="1" indent="-514350">
              <a:lnSpc>
                <a:spcPts val="3000"/>
              </a:lnSpc>
              <a:buFont typeface="Wingdings" pitchFamily="2" charset="2"/>
              <a:buChar char="Ø"/>
            </a:pPr>
            <a:r>
              <a:rPr lang="en-IN" dirty="0" smtClean="0">
                <a:solidFill>
                  <a:schemeClr val="bg1"/>
                </a:solidFill>
              </a:rPr>
              <a:t>Immunization </a:t>
            </a:r>
            <a:r>
              <a:rPr lang="en-IN" dirty="0" smtClean="0">
                <a:solidFill>
                  <a:schemeClr val="bg1"/>
                </a:solidFill>
              </a:rPr>
              <a:t>against diseases. </a:t>
            </a:r>
          </a:p>
          <a:p>
            <a:pPr marL="971550" lvl="1" indent="-514350">
              <a:lnSpc>
                <a:spcPts val="3000"/>
              </a:lnSpc>
              <a:buFont typeface="Wingdings" pitchFamily="2" charset="2"/>
              <a:buChar char="Ø"/>
            </a:pPr>
            <a:r>
              <a:rPr lang="en-IN" dirty="0" smtClean="0">
                <a:solidFill>
                  <a:schemeClr val="bg1"/>
                </a:solidFill>
              </a:rPr>
              <a:t>Food </a:t>
            </a:r>
            <a:r>
              <a:rPr lang="en-IN" dirty="0" smtClean="0">
                <a:solidFill>
                  <a:schemeClr val="bg1"/>
                </a:solidFill>
              </a:rPr>
              <a:t>fortification. </a:t>
            </a:r>
          </a:p>
          <a:p>
            <a:pPr marL="971550" lvl="1" indent="-514350">
              <a:lnSpc>
                <a:spcPts val="3000"/>
              </a:lnSpc>
              <a:buFont typeface="Wingdings" pitchFamily="2" charset="2"/>
              <a:buChar char="Ø"/>
            </a:pPr>
            <a:r>
              <a:rPr lang="en-IN" dirty="0" smtClean="0">
                <a:solidFill>
                  <a:schemeClr val="bg1"/>
                </a:solidFill>
              </a:rPr>
              <a:t>Early </a:t>
            </a:r>
            <a:r>
              <a:rPr lang="en-IN" dirty="0" smtClean="0">
                <a:solidFill>
                  <a:schemeClr val="bg1"/>
                </a:solidFill>
              </a:rPr>
              <a:t>detection and treatment. </a:t>
            </a:r>
            <a:endParaRPr lang="en-IN" dirty="0" smtClean="0">
              <a:solidFill>
                <a:schemeClr val="bg1"/>
              </a:solidFill>
            </a:endParaRPr>
          </a:p>
          <a:p>
            <a:pPr marL="1236726" lvl="2" indent="-514350">
              <a:lnSpc>
                <a:spcPts val="3000"/>
              </a:lnSpc>
              <a:buFont typeface="Wingdings" pitchFamily="2" charset="2"/>
              <a:buChar char="ü"/>
            </a:pPr>
            <a:r>
              <a:rPr lang="en-IN" dirty="0" smtClean="0">
                <a:solidFill>
                  <a:schemeClr val="bg1"/>
                </a:solidFill>
              </a:rPr>
              <a:t>Periodic </a:t>
            </a:r>
            <a:r>
              <a:rPr lang="en-IN" dirty="0" smtClean="0">
                <a:solidFill>
                  <a:schemeClr val="bg1"/>
                </a:solidFill>
              </a:rPr>
              <a:t>surveillance. </a:t>
            </a:r>
          </a:p>
          <a:p>
            <a:pPr marL="1236726" lvl="2" indent="-514350">
              <a:lnSpc>
                <a:spcPts val="3000"/>
              </a:lnSpc>
              <a:buFont typeface="Wingdings" pitchFamily="2" charset="2"/>
              <a:buChar char="ü"/>
            </a:pPr>
            <a:r>
              <a:rPr lang="en-IN" dirty="0" smtClean="0">
                <a:solidFill>
                  <a:schemeClr val="bg1"/>
                </a:solidFill>
              </a:rPr>
              <a:t>Early </a:t>
            </a:r>
            <a:r>
              <a:rPr lang="en-IN" dirty="0" smtClean="0">
                <a:solidFill>
                  <a:schemeClr val="bg1"/>
                </a:solidFill>
              </a:rPr>
              <a:t>diagnosis with degrees of malnutrition. </a:t>
            </a:r>
          </a:p>
          <a:p>
            <a:pPr marL="1236726" lvl="2" indent="-514350">
              <a:lnSpc>
                <a:spcPts val="3000"/>
              </a:lnSpc>
              <a:buFont typeface="Wingdings" pitchFamily="2" charset="2"/>
              <a:buChar char="ü"/>
            </a:pPr>
            <a:r>
              <a:rPr lang="en-IN" dirty="0" smtClean="0">
                <a:solidFill>
                  <a:schemeClr val="bg1"/>
                </a:solidFill>
              </a:rPr>
              <a:t>In </a:t>
            </a:r>
            <a:r>
              <a:rPr lang="en-IN" dirty="0" smtClean="0">
                <a:solidFill>
                  <a:schemeClr val="bg1"/>
                </a:solidFill>
              </a:rPr>
              <a:t>case of PEM, good quality protein 3 – 4 </a:t>
            </a:r>
            <a:r>
              <a:rPr lang="en-IN" dirty="0" smtClean="0">
                <a:solidFill>
                  <a:schemeClr val="bg1"/>
                </a:solidFill>
              </a:rPr>
              <a:t>g ∕ kg </a:t>
            </a:r>
            <a:r>
              <a:rPr lang="en-IN" dirty="0" smtClean="0">
                <a:solidFill>
                  <a:schemeClr val="bg1"/>
                </a:solidFill>
              </a:rPr>
              <a:t>body </a:t>
            </a:r>
            <a:r>
              <a:rPr lang="en-IN" dirty="0" err="1" smtClean="0">
                <a:solidFill>
                  <a:schemeClr val="bg1"/>
                </a:solidFill>
              </a:rPr>
              <a:t>weight∕</a:t>
            </a:r>
            <a:r>
              <a:rPr lang="en-IN" dirty="0" err="1" smtClean="0">
                <a:solidFill>
                  <a:schemeClr val="bg1"/>
                </a:solidFill>
              </a:rPr>
              <a:t>day</a:t>
            </a:r>
            <a:r>
              <a:rPr lang="en-IN" dirty="0" smtClean="0">
                <a:solidFill>
                  <a:schemeClr val="bg1"/>
                </a:solidFill>
              </a:rPr>
              <a:t> should be given.</a:t>
            </a:r>
          </a:p>
          <a:p>
            <a:pPr marL="1236726" lvl="2" indent="-514350">
              <a:lnSpc>
                <a:spcPts val="3000"/>
              </a:lnSpc>
              <a:buFont typeface="Wingdings" pitchFamily="2" charset="2"/>
              <a:buChar char="ü"/>
            </a:pPr>
            <a:r>
              <a:rPr lang="en-IN" dirty="0" smtClean="0">
                <a:solidFill>
                  <a:schemeClr val="bg1"/>
                </a:solidFill>
              </a:rPr>
              <a:t>ORS </a:t>
            </a:r>
            <a:r>
              <a:rPr lang="en-IN" dirty="0" smtClean="0">
                <a:solidFill>
                  <a:schemeClr val="bg1"/>
                </a:solidFill>
              </a:rPr>
              <a:t>for children with diarrhoea.</a:t>
            </a:r>
          </a:p>
          <a:p>
            <a:pPr marL="1236726" lvl="2" indent="-514350">
              <a:lnSpc>
                <a:spcPts val="3000"/>
              </a:lnSpc>
              <a:buFont typeface="Wingdings" pitchFamily="2" charset="2"/>
              <a:buChar char="ü"/>
            </a:pPr>
            <a:r>
              <a:rPr lang="en-IN" dirty="0" err="1" smtClean="0">
                <a:solidFill>
                  <a:schemeClr val="bg1"/>
                </a:solidFill>
              </a:rPr>
              <a:t>Deworming</a:t>
            </a:r>
            <a:r>
              <a:rPr lang="en-IN" dirty="0" smtClean="0">
                <a:solidFill>
                  <a:schemeClr val="bg1"/>
                </a:solidFill>
              </a:rPr>
              <a:t> </a:t>
            </a:r>
            <a:r>
              <a:rPr lang="en-IN" dirty="0" smtClean="0">
                <a:solidFill>
                  <a:schemeClr val="bg1"/>
                </a:solidFill>
              </a:rPr>
              <a:t>of infested children. </a:t>
            </a:r>
          </a:p>
          <a:p>
            <a:pPr marL="971550" lvl="1" indent="-514350">
              <a:lnSpc>
                <a:spcPts val="3000"/>
              </a:lnSpc>
              <a:buFont typeface="Wingdings" pitchFamily="2" charset="2"/>
              <a:buChar char="Ø"/>
            </a:pPr>
            <a:endParaRPr lang="en-IN"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IN" sz="4400" dirty="0" smtClean="0"/>
              <a:t>PREVENTIVE MEASURES </a:t>
            </a:r>
            <a:endParaRPr lang="en-IN" dirty="0"/>
          </a:p>
        </p:txBody>
      </p:sp>
      <p:sp>
        <p:nvSpPr>
          <p:cNvPr id="3" name="Content Placeholder 2"/>
          <p:cNvSpPr>
            <a:spLocks noGrp="1"/>
          </p:cNvSpPr>
          <p:nvPr>
            <p:ph idx="1"/>
          </p:nvPr>
        </p:nvSpPr>
        <p:spPr>
          <a:xfrm>
            <a:off x="152400" y="1143000"/>
            <a:ext cx="8991600" cy="5715000"/>
          </a:xfrm>
        </p:spPr>
        <p:txBody>
          <a:bodyPr/>
          <a:lstStyle/>
          <a:p>
            <a:pPr marL="651510" indent="-514350">
              <a:lnSpc>
                <a:spcPct val="150000"/>
              </a:lnSpc>
              <a:buAutoNum type="alphaUcParenR" startAt="3"/>
            </a:pPr>
            <a:r>
              <a:rPr lang="en-IN" dirty="0" smtClean="0">
                <a:solidFill>
                  <a:schemeClr val="bg1"/>
                </a:solidFill>
              </a:rPr>
              <a:t>Rehabilitation</a:t>
            </a:r>
          </a:p>
          <a:p>
            <a:pPr marL="651510" indent="-514350">
              <a:lnSpc>
                <a:spcPct val="150000"/>
              </a:lnSpc>
              <a:buFont typeface="Wingdings" pitchFamily="2" charset="2"/>
              <a:buChar char="Ø"/>
            </a:pPr>
            <a:r>
              <a:rPr lang="en-IN" dirty="0" smtClean="0">
                <a:solidFill>
                  <a:schemeClr val="bg1"/>
                </a:solidFill>
              </a:rPr>
              <a:t>Nutritional </a:t>
            </a:r>
            <a:r>
              <a:rPr lang="en-IN" dirty="0" smtClean="0">
                <a:solidFill>
                  <a:schemeClr val="bg1"/>
                </a:solidFill>
              </a:rPr>
              <a:t>rehabilitation </a:t>
            </a:r>
            <a:r>
              <a:rPr lang="en-IN" dirty="0" smtClean="0">
                <a:solidFill>
                  <a:schemeClr val="bg1"/>
                </a:solidFill>
              </a:rPr>
              <a:t>services</a:t>
            </a:r>
          </a:p>
          <a:p>
            <a:pPr marL="651510" indent="-514350">
              <a:lnSpc>
                <a:spcPct val="150000"/>
              </a:lnSpc>
              <a:buFont typeface="Wingdings" pitchFamily="2" charset="2"/>
              <a:buChar char="Ø"/>
            </a:pPr>
            <a:r>
              <a:rPr lang="en-IN" dirty="0" smtClean="0">
                <a:solidFill>
                  <a:schemeClr val="bg1"/>
                </a:solidFill>
              </a:rPr>
              <a:t>Hospital </a:t>
            </a:r>
            <a:r>
              <a:rPr lang="en-IN" dirty="0" smtClean="0">
                <a:solidFill>
                  <a:schemeClr val="bg1"/>
                </a:solidFill>
              </a:rPr>
              <a:t>treatment in case of severe PEM. </a:t>
            </a:r>
          </a:p>
          <a:p>
            <a:pPr marL="651510" indent="-514350">
              <a:lnSpc>
                <a:spcPct val="150000"/>
              </a:lnSpc>
              <a:buFont typeface="Wingdings" pitchFamily="2" charset="2"/>
              <a:buChar char="Ø"/>
            </a:pPr>
            <a:r>
              <a:rPr lang="en-IN" dirty="0" smtClean="0">
                <a:solidFill>
                  <a:schemeClr val="bg1"/>
                </a:solidFill>
              </a:rPr>
              <a:t>Follow </a:t>
            </a:r>
            <a:r>
              <a:rPr lang="en-IN" dirty="0" smtClean="0">
                <a:solidFill>
                  <a:schemeClr val="bg1"/>
                </a:solidFill>
              </a:rPr>
              <a:t>up care. </a:t>
            </a:r>
          </a:p>
          <a:p>
            <a:pPr marL="651510" indent="-514350">
              <a:lnSpc>
                <a:spcPct val="150000"/>
              </a:lnSpc>
              <a:buFont typeface="Wingdings" pitchFamily="2" charset="2"/>
              <a:buChar char="Ø"/>
            </a:pPr>
            <a:endParaRPr lang="en-IN"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sp>
        <p:nvSpPr>
          <p:cNvPr id="4" name="Rectangle 3"/>
          <p:cNvSpPr/>
          <p:nvPr/>
        </p:nvSpPr>
        <p:spPr>
          <a:xfrm>
            <a:off x="152400" y="2362200"/>
            <a:ext cx="8763000" cy="1569660"/>
          </a:xfrm>
          <a:prstGeom prst="rect">
            <a:avLst/>
          </a:prstGeom>
        </p:spPr>
        <p:style>
          <a:lnRef idx="1">
            <a:schemeClr val="accent4"/>
          </a:lnRef>
          <a:fillRef idx="3">
            <a:schemeClr val="accent4"/>
          </a:fillRef>
          <a:effectRef idx="2">
            <a:schemeClr val="accent4"/>
          </a:effectRef>
          <a:fontRef idx="minor">
            <a:schemeClr val="lt1"/>
          </a:fontRef>
        </p:style>
        <p:txBody>
          <a:bodyPr wrap="square" lIns="91440" tIns="45720" rIns="91440" bIns="45720">
            <a:spAutoFit/>
            <a:scene3d>
              <a:camera prst="obliqueTopRight"/>
              <a:lightRig rig="threePt" dir="t"/>
            </a:scene3d>
          </a:bodyPr>
          <a:lstStyle/>
          <a:p>
            <a:pPr algn="ctr"/>
            <a:r>
              <a:rPr lang="en-US" sz="96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THANK   YOU</a:t>
            </a:r>
            <a:endParaRPr lang="en-US" sz="9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Autofit/>
          </a:bodyPr>
          <a:lstStyle/>
          <a:p>
            <a:r>
              <a:rPr lang="en-IN" sz="4400" dirty="0" smtClean="0"/>
              <a:t>PROTEIN ENERGY MALNUTRITION (PEM)</a:t>
            </a:r>
            <a:endParaRPr lang="en-IN" sz="4400" dirty="0"/>
          </a:p>
        </p:txBody>
      </p:sp>
      <p:sp>
        <p:nvSpPr>
          <p:cNvPr id="3" name="Content Placeholder 2"/>
          <p:cNvSpPr>
            <a:spLocks noGrp="1"/>
          </p:cNvSpPr>
          <p:nvPr>
            <p:ph idx="1"/>
          </p:nvPr>
        </p:nvSpPr>
        <p:spPr>
          <a:xfrm>
            <a:off x="152400" y="1600200"/>
            <a:ext cx="8991600" cy="5257800"/>
          </a:xfrm>
        </p:spPr>
        <p:txBody>
          <a:bodyPr>
            <a:normAutofit/>
          </a:bodyPr>
          <a:lstStyle/>
          <a:p>
            <a:pPr>
              <a:lnSpc>
                <a:spcPct val="150000"/>
              </a:lnSpc>
              <a:buNone/>
            </a:pPr>
            <a:r>
              <a:rPr lang="en-IN" sz="3200" dirty="0" smtClean="0">
                <a:solidFill>
                  <a:schemeClr val="bg1"/>
                </a:solidFill>
              </a:rPr>
              <a:t>			Protein Energy Malnutrition (PEM) or Protein Caloric Malnutrition (PCM) has been identified as not only an important cause of children morbidity and mortality but also leads to permanent impairment of physical and mental growth.</a:t>
            </a:r>
            <a:endParaRPr lang="en-IN" sz="32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IN" sz="4400" dirty="0" smtClean="0"/>
              <a:t>CLINICAL FORMS OF PEM</a:t>
            </a:r>
            <a:endParaRPr lang="en-IN" sz="4400" dirty="0"/>
          </a:p>
        </p:txBody>
      </p:sp>
      <p:sp>
        <p:nvSpPr>
          <p:cNvPr id="3" name="Content Placeholder 2"/>
          <p:cNvSpPr>
            <a:spLocks noGrp="1"/>
          </p:cNvSpPr>
          <p:nvPr>
            <p:ph idx="1"/>
          </p:nvPr>
        </p:nvSpPr>
        <p:spPr>
          <a:xfrm>
            <a:off x="152400" y="1143000"/>
            <a:ext cx="8991600" cy="5715000"/>
          </a:xfrm>
        </p:spPr>
        <p:txBody>
          <a:bodyPr>
            <a:normAutofit lnSpcReduction="10000"/>
          </a:bodyPr>
          <a:lstStyle/>
          <a:p>
            <a:pPr>
              <a:lnSpc>
                <a:spcPct val="150000"/>
              </a:lnSpc>
            </a:pPr>
            <a:r>
              <a:rPr lang="en-IN" sz="3200" dirty="0" smtClean="0">
                <a:solidFill>
                  <a:srgbClr val="FFFF00"/>
                </a:solidFill>
              </a:rPr>
              <a:t>Kwashiorkor</a:t>
            </a:r>
            <a:r>
              <a:rPr lang="en-IN" sz="3200" dirty="0" smtClean="0">
                <a:solidFill>
                  <a:schemeClr val="bg1"/>
                </a:solidFill>
              </a:rPr>
              <a:t> is caused by the deficiency of proteins in diet. The main features are growth failure, edema, diarrhoea, anaemia, and changes in skin and hair. </a:t>
            </a:r>
          </a:p>
          <a:p>
            <a:pPr>
              <a:lnSpc>
                <a:spcPct val="150000"/>
              </a:lnSpc>
            </a:pPr>
            <a:r>
              <a:rPr lang="en-IN" sz="3200" dirty="0" smtClean="0">
                <a:solidFill>
                  <a:schemeClr val="bg1"/>
                </a:solidFill>
              </a:rPr>
              <a:t>	</a:t>
            </a:r>
            <a:r>
              <a:rPr lang="en-IN" sz="3200" dirty="0" smtClean="0">
                <a:solidFill>
                  <a:srgbClr val="FFFF00"/>
                </a:solidFill>
              </a:rPr>
              <a:t>Marasmus</a:t>
            </a:r>
            <a:r>
              <a:rPr lang="en-IN" sz="3200" dirty="0" smtClean="0">
                <a:solidFill>
                  <a:schemeClr val="bg1"/>
                </a:solidFill>
              </a:rPr>
              <a:t> is caused by severe deficiency of both proteins and calories in the diet. This is characterized by growth failure, loss of fat, signs of dehydration, and mental changes. </a:t>
            </a:r>
          </a:p>
          <a:p>
            <a:pPr>
              <a:lnSpc>
                <a:spcPct val="150000"/>
              </a:lnSpc>
            </a:pPr>
            <a:endParaRPr lang="en-IN" sz="3200" dirty="0">
              <a:solidFill>
                <a:schemeClr val="bg1"/>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IN" dirty="0" smtClean="0"/>
              <a:t>CAUSES OF PEM</a:t>
            </a:r>
            <a:endParaRPr lang="en-IN" dirty="0"/>
          </a:p>
        </p:txBody>
      </p:sp>
      <p:sp>
        <p:nvSpPr>
          <p:cNvPr id="3" name="Content Placeholder 2"/>
          <p:cNvSpPr>
            <a:spLocks noGrp="1"/>
          </p:cNvSpPr>
          <p:nvPr>
            <p:ph idx="1"/>
          </p:nvPr>
        </p:nvSpPr>
        <p:spPr>
          <a:xfrm>
            <a:off x="152400" y="1219200"/>
            <a:ext cx="8991600" cy="5638800"/>
          </a:xfrm>
        </p:spPr>
        <p:txBody>
          <a:bodyPr>
            <a:noAutofit/>
          </a:bodyPr>
          <a:lstStyle/>
          <a:p>
            <a:pPr>
              <a:lnSpc>
                <a:spcPts val="4000"/>
              </a:lnSpc>
            </a:pPr>
            <a:r>
              <a:rPr lang="en-IN" dirty="0" smtClean="0">
                <a:solidFill>
                  <a:schemeClr val="bg1"/>
                </a:solidFill>
              </a:rPr>
              <a:t>An inadequate intake of food in quantity and quality.</a:t>
            </a:r>
          </a:p>
          <a:p>
            <a:pPr>
              <a:lnSpc>
                <a:spcPts val="4000"/>
              </a:lnSpc>
            </a:pPr>
            <a:r>
              <a:rPr lang="en-IN" dirty="0" smtClean="0">
                <a:solidFill>
                  <a:schemeClr val="bg1"/>
                </a:solidFill>
              </a:rPr>
              <a:t>Infections like diarrhoea, measles, respiratory infections and intestinal worms. </a:t>
            </a:r>
          </a:p>
          <a:p>
            <a:pPr>
              <a:lnSpc>
                <a:spcPts val="4000"/>
              </a:lnSpc>
            </a:pPr>
            <a:r>
              <a:rPr lang="en-IN" dirty="0" smtClean="0">
                <a:solidFill>
                  <a:schemeClr val="bg1"/>
                </a:solidFill>
              </a:rPr>
              <a:t>Poor environmental sanitation. </a:t>
            </a:r>
          </a:p>
          <a:p>
            <a:pPr>
              <a:lnSpc>
                <a:spcPts val="4000"/>
              </a:lnSpc>
            </a:pPr>
            <a:r>
              <a:rPr lang="en-IN" dirty="0" smtClean="0">
                <a:solidFill>
                  <a:schemeClr val="bg1"/>
                </a:solidFill>
              </a:rPr>
              <a:t>Large family size. </a:t>
            </a:r>
          </a:p>
          <a:p>
            <a:pPr>
              <a:lnSpc>
                <a:spcPts val="4000"/>
              </a:lnSpc>
            </a:pPr>
            <a:r>
              <a:rPr lang="en-IN" dirty="0" smtClean="0">
                <a:solidFill>
                  <a:schemeClr val="bg1"/>
                </a:solidFill>
              </a:rPr>
              <a:t>Poor maternal health. </a:t>
            </a:r>
          </a:p>
          <a:p>
            <a:pPr>
              <a:lnSpc>
                <a:spcPts val="4000"/>
              </a:lnSpc>
            </a:pPr>
            <a:r>
              <a:rPr lang="en-IN" dirty="0" smtClean="0">
                <a:solidFill>
                  <a:schemeClr val="bg1"/>
                </a:solidFill>
              </a:rPr>
              <a:t>Failure of lactation. </a:t>
            </a:r>
          </a:p>
          <a:p>
            <a:pPr>
              <a:lnSpc>
                <a:spcPts val="4000"/>
              </a:lnSpc>
            </a:pPr>
            <a:r>
              <a:rPr lang="en-IN" dirty="0" smtClean="0">
                <a:solidFill>
                  <a:schemeClr val="bg1"/>
                </a:solidFill>
              </a:rPr>
              <a:t>Premature termination of breast feeding. </a:t>
            </a:r>
          </a:p>
          <a:p>
            <a:pPr>
              <a:lnSpc>
                <a:spcPts val="4000"/>
              </a:lnSpc>
            </a:pPr>
            <a:r>
              <a:rPr lang="en-IN" dirty="0" smtClean="0">
                <a:solidFill>
                  <a:schemeClr val="bg1"/>
                </a:solidFill>
              </a:rPr>
              <a:t>Adverse cultural practices related to breast feeding and weaning.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IN" sz="4400" dirty="0" smtClean="0"/>
              <a:t>CLINICAL FEATURES OF PEM</a:t>
            </a:r>
            <a:endParaRPr lang="en-IN" sz="4400" dirty="0"/>
          </a:p>
        </p:txBody>
      </p:sp>
      <p:graphicFrame>
        <p:nvGraphicFramePr>
          <p:cNvPr id="4" name="Content Placeholder 3"/>
          <p:cNvGraphicFramePr>
            <a:graphicFrameLocks noGrp="1"/>
          </p:cNvGraphicFramePr>
          <p:nvPr>
            <p:ph idx="1"/>
          </p:nvPr>
        </p:nvGraphicFramePr>
        <p:xfrm>
          <a:off x="0" y="1066800"/>
          <a:ext cx="9144000" cy="5791199"/>
        </p:xfrm>
        <a:graphic>
          <a:graphicData uri="http://schemas.openxmlformats.org/drawingml/2006/table">
            <a:tbl>
              <a:tblPr firstRow="1" bandRow="1">
                <a:tableStyleId>{00A15C55-8517-42AA-B614-E9B94910E393}</a:tableStyleId>
              </a:tblPr>
              <a:tblGrid>
                <a:gridCol w="3048000"/>
                <a:gridCol w="3048000"/>
                <a:gridCol w="3048000"/>
              </a:tblGrid>
              <a:tr h="1171630">
                <a:tc>
                  <a:txBody>
                    <a:bodyPr/>
                    <a:lstStyle/>
                    <a:p>
                      <a:pPr algn="ctr"/>
                      <a:r>
                        <a:rPr lang="en-IN" sz="3200" dirty="0" smtClean="0"/>
                        <a:t>Signs and symptoms </a:t>
                      </a:r>
                      <a:endParaRPr lang="en-IN" sz="3200" dirty="0"/>
                    </a:p>
                  </a:txBody>
                  <a:tcPr anchor="ctr"/>
                </a:tc>
                <a:tc>
                  <a:txBody>
                    <a:bodyPr/>
                    <a:lstStyle/>
                    <a:p>
                      <a:pPr algn="ctr"/>
                      <a:r>
                        <a:rPr lang="en-IN" sz="3200" dirty="0" smtClean="0"/>
                        <a:t>Marasmus </a:t>
                      </a:r>
                      <a:endParaRPr lang="en-IN" sz="3200" dirty="0"/>
                    </a:p>
                  </a:txBody>
                  <a:tcPr anchor="ctr"/>
                </a:tc>
                <a:tc>
                  <a:txBody>
                    <a:bodyPr/>
                    <a:lstStyle/>
                    <a:p>
                      <a:pPr algn="ctr"/>
                      <a:r>
                        <a:rPr lang="en-IN" sz="3200" dirty="0" smtClean="0"/>
                        <a:t>Kwashiorkor </a:t>
                      </a:r>
                      <a:endParaRPr lang="en-IN" sz="3200" dirty="0"/>
                    </a:p>
                  </a:txBody>
                  <a:tcPr anchor="ctr"/>
                </a:tc>
              </a:tr>
              <a:tr h="1037729">
                <a:tc>
                  <a:txBody>
                    <a:bodyPr/>
                    <a:lstStyle/>
                    <a:p>
                      <a:pPr algn="ctr"/>
                      <a:r>
                        <a:rPr lang="en-IN" sz="2800" dirty="0" smtClean="0"/>
                        <a:t>Muscle</a:t>
                      </a:r>
                      <a:r>
                        <a:rPr lang="en-IN" sz="2800" baseline="0" dirty="0" smtClean="0"/>
                        <a:t> wasting</a:t>
                      </a:r>
                      <a:endParaRPr lang="en-IN" sz="2800" dirty="0"/>
                    </a:p>
                  </a:txBody>
                  <a:tcPr anchor="ctr"/>
                </a:tc>
                <a:tc>
                  <a:txBody>
                    <a:bodyPr/>
                    <a:lstStyle/>
                    <a:p>
                      <a:pPr algn="ctr"/>
                      <a:r>
                        <a:rPr lang="en-IN" sz="2800" dirty="0" smtClean="0"/>
                        <a:t>Obvious </a:t>
                      </a:r>
                      <a:endParaRPr lang="en-IN" sz="2800" dirty="0"/>
                    </a:p>
                  </a:txBody>
                  <a:tcPr anchor="ctr"/>
                </a:tc>
                <a:tc>
                  <a:txBody>
                    <a:bodyPr/>
                    <a:lstStyle/>
                    <a:p>
                      <a:pPr algn="ctr"/>
                      <a:r>
                        <a:rPr lang="en-IN" sz="2800" dirty="0" smtClean="0"/>
                        <a:t>Sometimes</a:t>
                      </a:r>
                      <a:r>
                        <a:rPr lang="en-IN" sz="2800" baseline="0" dirty="0" smtClean="0"/>
                        <a:t> hidden by edema and fat</a:t>
                      </a:r>
                      <a:endParaRPr lang="en-IN" sz="2800" dirty="0"/>
                    </a:p>
                  </a:txBody>
                  <a:tcPr anchor="ctr"/>
                </a:tc>
              </a:tr>
              <a:tr h="1037729">
                <a:tc>
                  <a:txBody>
                    <a:bodyPr/>
                    <a:lstStyle/>
                    <a:p>
                      <a:pPr algn="ctr"/>
                      <a:r>
                        <a:rPr lang="en-IN" sz="2800" dirty="0" smtClean="0"/>
                        <a:t>Fat loss</a:t>
                      </a:r>
                      <a:endParaRPr lang="en-IN" sz="2800" dirty="0"/>
                    </a:p>
                  </a:txBody>
                  <a:tcPr anchor="ctr"/>
                </a:tc>
                <a:tc>
                  <a:txBody>
                    <a:bodyPr/>
                    <a:lstStyle/>
                    <a:p>
                      <a:pPr algn="ctr"/>
                      <a:r>
                        <a:rPr lang="en-IN" sz="2800" dirty="0" smtClean="0"/>
                        <a:t>Severe loss of subcutaneous</a:t>
                      </a:r>
                      <a:r>
                        <a:rPr lang="en-IN" sz="2800" baseline="0" dirty="0" smtClean="0"/>
                        <a:t> fat</a:t>
                      </a:r>
                      <a:endParaRPr lang="en-IN" sz="2800" dirty="0"/>
                    </a:p>
                  </a:txBody>
                  <a:tcPr anchor="ctr"/>
                </a:tc>
                <a:tc>
                  <a:txBody>
                    <a:bodyPr/>
                    <a:lstStyle/>
                    <a:p>
                      <a:pPr algn="ctr"/>
                      <a:r>
                        <a:rPr lang="en-IN" sz="2800" dirty="0" smtClean="0"/>
                        <a:t>No</a:t>
                      </a:r>
                      <a:r>
                        <a:rPr lang="en-IN" sz="2800" baseline="0" dirty="0" smtClean="0"/>
                        <a:t> loss of fat</a:t>
                      </a:r>
                      <a:endParaRPr lang="en-IN" sz="2800" dirty="0"/>
                    </a:p>
                  </a:txBody>
                  <a:tcPr anchor="ctr"/>
                </a:tc>
              </a:tr>
              <a:tr h="1975034">
                <a:tc>
                  <a:txBody>
                    <a:bodyPr/>
                    <a:lstStyle/>
                    <a:p>
                      <a:pPr algn="ctr"/>
                      <a:r>
                        <a:rPr lang="en-IN" sz="2800" dirty="0" smtClean="0"/>
                        <a:t>Edema </a:t>
                      </a:r>
                      <a:endParaRPr lang="en-IN" sz="2800" dirty="0"/>
                    </a:p>
                  </a:txBody>
                  <a:tcPr anchor="ctr"/>
                </a:tc>
                <a:tc>
                  <a:txBody>
                    <a:bodyPr/>
                    <a:lstStyle/>
                    <a:p>
                      <a:pPr algn="ctr"/>
                      <a:r>
                        <a:rPr lang="en-IN" sz="2800" dirty="0" smtClean="0"/>
                        <a:t>Not present</a:t>
                      </a:r>
                      <a:endParaRPr lang="en-IN" sz="2800" dirty="0"/>
                    </a:p>
                  </a:txBody>
                  <a:tcPr anchor="ctr"/>
                </a:tc>
                <a:tc>
                  <a:txBody>
                    <a:bodyPr/>
                    <a:lstStyle/>
                    <a:p>
                      <a:pPr algn="ctr"/>
                      <a:r>
                        <a:rPr lang="en-IN" sz="2800" dirty="0" smtClean="0"/>
                        <a:t>Usually</a:t>
                      </a:r>
                      <a:r>
                        <a:rPr lang="en-IN" sz="2800" baseline="0" dirty="0" smtClean="0"/>
                        <a:t> present on lower limbs, lower arms and face.</a:t>
                      </a:r>
                      <a:endParaRPr lang="en-IN" sz="2800" dirty="0"/>
                    </a:p>
                  </a:txBody>
                  <a:tcPr anchor="ctr"/>
                </a:tc>
              </a:tr>
              <a:tr h="569077">
                <a:tc>
                  <a:txBody>
                    <a:bodyPr/>
                    <a:lstStyle/>
                    <a:p>
                      <a:pPr algn="ctr"/>
                      <a:r>
                        <a:rPr lang="en-IN" sz="2800" dirty="0" smtClean="0"/>
                        <a:t>Weight</a:t>
                      </a:r>
                      <a:r>
                        <a:rPr lang="en-IN" sz="2800" baseline="0" dirty="0" smtClean="0"/>
                        <a:t> for height</a:t>
                      </a:r>
                      <a:endParaRPr lang="en-IN" sz="2800" dirty="0"/>
                    </a:p>
                  </a:txBody>
                  <a:tcPr anchor="ctr"/>
                </a:tc>
                <a:tc>
                  <a:txBody>
                    <a:bodyPr/>
                    <a:lstStyle/>
                    <a:p>
                      <a:pPr algn="ctr"/>
                      <a:r>
                        <a:rPr lang="en-IN" sz="2800" dirty="0" smtClean="0"/>
                        <a:t>Very low</a:t>
                      </a:r>
                      <a:endParaRPr lang="en-IN" sz="2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800" dirty="0" smtClean="0"/>
                        <a:t>Very low</a:t>
                      </a:r>
                    </a:p>
                  </a:txBody>
                  <a:tcPr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endParaRPr lang="en-IN" dirty="0"/>
          </a:p>
        </p:txBody>
      </p:sp>
      <p:graphicFrame>
        <p:nvGraphicFramePr>
          <p:cNvPr id="4" name="Content Placeholder 3"/>
          <p:cNvGraphicFramePr>
            <a:graphicFrameLocks noGrp="1"/>
          </p:cNvGraphicFramePr>
          <p:nvPr>
            <p:ph idx="1"/>
          </p:nvPr>
        </p:nvGraphicFramePr>
        <p:xfrm>
          <a:off x="0" y="68580"/>
          <a:ext cx="9106800" cy="6789420"/>
        </p:xfrm>
        <a:graphic>
          <a:graphicData uri="http://schemas.openxmlformats.org/drawingml/2006/table">
            <a:tbl>
              <a:tblPr firstRow="1" bandRow="1">
                <a:tableStyleId>{00A15C55-8517-42AA-B614-E9B94910E393}</a:tableStyleId>
              </a:tblPr>
              <a:tblGrid>
                <a:gridCol w="3035600"/>
                <a:gridCol w="3035600"/>
                <a:gridCol w="3035600"/>
              </a:tblGrid>
              <a:tr h="2307084">
                <a:tc>
                  <a:txBody>
                    <a:bodyPr/>
                    <a:lstStyle/>
                    <a:p>
                      <a:pPr algn="ctr"/>
                      <a:r>
                        <a:rPr lang="en-IN" sz="3200" dirty="0" smtClean="0"/>
                        <a:t>Signs and symptoms </a:t>
                      </a:r>
                      <a:endParaRPr lang="en-IN" sz="3200" dirty="0"/>
                    </a:p>
                  </a:txBody>
                  <a:tcPr anchor="ctr"/>
                </a:tc>
                <a:tc>
                  <a:txBody>
                    <a:bodyPr/>
                    <a:lstStyle/>
                    <a:p>
                      <a:pPr algn="ctr"/>
                      <a:r>
                        <a:rPr lang="en-IN" sz="3200" dirty="0" smtClean="0"/>
                        <a:t>Marasmus </a:t>
                      </a:r>
                      <a:endParaRPr lang="en-IN" sz="3200" dirty="0"/>
                    </a:p>
                  </a:txBody>
                  <a:tcPr anchor="ctr"/>
                </a:tc>
                <a:tc>
                  <a:txBody>
                    <a:bodyPr/>
                    <a:lstStyle/>
                    <a:p>
                      <a:pPr algn="ctr"/>
                      <a:r>
                        <a:rPr lang="en-IN" sz="3200" dirty="0" smtClean="0"/>
                        <a:t>Kwashiorkor </a:t>
                      </a:r>
                      <a:endParaRPr lang="en-IN" sz="3200" dirty="0"/>
                    </a:p>
                  </a:txBody>
                  <a:tcPr anchor="ctr"/>
                </a:tc>
              </a:tr>
              <a:tr h="1120584">
                <a:tc>
                  <a:txBody>
                    <a:bodyPr/>
                    <a:lstStyle/>
                    <a:p>
                      <a:pPr algn="ctr"/>
                      <a:r>
                        <a:rPr lang="en-IN" sz="2800" dirty="0" smtClean="0"/>
                        <a:t>Face look</a:t>
                      </a:r>
                      <a:endParaRPr lang="en-IN" sz="2800" dirty="0"/>
                    </a:p>
                  </a:txBody>
                  <a:tcPr anchor="ctr"/>
                </a:tc>
                <a:tc>
                  <a:txBody>
                    <a:bodyPr/>
                    <a:lstStyle/>
                    <a:p>
                      <a:pPr algn="ctr"/>
                      <a:r>
                        <a:rPr lang="en-IN" sz="2800" dirty="0" smtClean="0"/>
                        <a:t>Like monkey face</a:t>
                      </a:r>
                      <a:endParaRPr lang="en-IN" sz="2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800" dirty="0" smtClean="0"/>
                        <a:t>Moon face</a:t>
                      </a:r>
                    </a:p>
                  </a:txBody>
                  <a:tcPr anchor="ctr"/>
                </a:tc>
              </a:tr>
              <a:tr h="1120584">
                <a:tc>
                  <a:txBody>
                    <a:bodyPr/>
                    <a:lstStyle/>
                    <a:p>
                      <a:pPr algn="ctr"/>
                      <a:r>
                        <a:rPr lang="en-IN" sz="2800" dirty="0" smtClean="0"/>
                        <a:t>Mental changes</a:t>
                      </a:r>
                      <a:endParaRPr lang="en-IN" sz="2800" dirty="0"/>
                    </a:p>
                  </a:txBody>
                  <a:tcPr anchor="ctr"/>
                </a:tc>
                <a:tc>
                  <a:txBody>
                    <a:bodyPr/>
                    <a:lstStyle/>
                    <a:p>
                      <a:pPr algn="ctr"/>
                      <a:r>
                        <a:rPr lang="en-IN" sz="2800" dirty="0" smtClean="0"/>
                        <a:t>Sometimes quiet and apathetic</a:t>
                      </a:r>
                      <a:endParaRPr lang="en-IN" sz="2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800" dirty="0" smtClean="0"/>
                        <a:t>Very rare</a:t>
                      </a:r>
                    </a:p>
                  </a:txBody>
                  <a:tcPr anchor="ctr"/>
                </a:tc>
              </a:tr>
              <a:tr h="1120584">
                <a:tc>
                  <a:txBody>
                    <a:bodyPr/>
                    <a:lstStyle/>
                    <a:p>
                      <a:pPr algn="ctr"/>
                      <a:r>
                        <a:rPr lang="en-IN" sz="2800" dirty="0" smtClean="0"/>
                        <a:t>appetite</a:t>
                      </a:r>
                      <a:endParaRPr lang="en-IN" sz="2800" dirty="0"/>
                    </a:p>
                  </a:txBody>
                  <a:tcPr anchor="ctr"/>
                </a:tc>
                <a:tc>
                  <a:txBody>
                    <a:bodyPr/>
                    <a:lstStyle/>
                    <a:p>
                      <a:pPr algn="ctr"/>
                      <a:r>
                        <a:rPr lang="en-IN" sz="2800" dirty="0" smtClean="0"/>
                        <a:t>Usually good</a:t>
                      </a:r>
                      <a:endParaRPr lang="en-IN" sz="2800" dirty="0"/>
                    </a:p>
                  </a:txBody>
                  <a:tcPr anchor="ctr"/>
                </a:tc>
                <a:tc>
                  <a:txBody>
                    <a:bodyPr/>
                    <a:lstStyle/>
                    <a:p>
                      <a:pPr algn="ctr"/>
                      <a:r>
                        <a:rPr lang="en-IN" sz="2800" dirty="0" smtClean="0"/>
                        <a:t>Poor </a:t>
                      </a:r>
                      <a:endParaRPr lang="en-IN" sz="2800" dirty="0"/>
                    </a:p>
                  </a:txBody>
                  <a:tcPr anchor="ctr"/>
                </a:tc>
              </a:tr>
              <a:tr h="1120584">
                <a:tc>
                  <a:txBody>
                    <a:bodyPr/>
                    <a:lstStyle/>
                    <a:p>
                      <a:pPr algn="ctr"/>
                      <a:r>
                        <a:rPr lang="en-IN" sz="2800" dirty="0" smtClean="0"/>
                        <a:t>Diarrhoea</a:t>
                      </a:r>
                      <a:r>
                        <a:rPr lang="en-IN" sz="2800" baseline="0" dirty="0" smtClean="0"/>
                        <a:t> </a:t>
                      </a:r>
                      <a:endParaRPr lang="en-IN" sz="2800" dirty="0"/>
                    </a:p>
                  </a:txBody>
                  <a:tcPr anchor="ctr"/>
                </a:tc>
                <a:tc>
                  <a:txBody>
                    <a:bodyPr/>
                    <a:lstStyle/>
                    <a:p>
                      <a:pPr algn="ctr"/>
                      <a:r>
                        <a:rPr lang="en-IN" sz="2800" dirty="0" smtClean="0"/>
                        <a:t>Often </a:t>
                      </a:r>
                      <a:endParaRPr lang="en-IN" sz="2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800" dirty="0" smtClean="0"/>
                        <a:t>Often </a:t>
                      </a:r>
                    </a:p>
                    <a:p>
                      <a:pPr algn="ctr"/>
                      <a:endParaRPr lang="en-IN" sz="2800" dirty="0"/>
                    </a:p>
                  </a:txBody>
                  <a:tcPr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endParaRPr lang="en-IN" dirty="0"/>
          </a:p>
        </p:txBody>
      </p:sp>
      <p:sp>
        <p:nvSpPr>
          <p:cNvPr id="3" name="Content Placeholder 2"/>
          <p:cNvSpPr>
            <a:spLocks noGrp="1"/>
          </p:cNvSpPr>
          <p:nvPr>
            <p:ph idx="1"/>
          </p:nvPr>
        </p:nvSpPr>
        <p:spPr>
          <a:xfrm>
            <a:off x="152400" y="1600200"/>
            <a:ext cx="8991600" cy="5257800"/>
          </a:xfrm>
        </p:spPr>
        <p:txBody>
          <a:bodyPr/>
          <a:lstStyle/>
          <a:p>
            <a:endParaRPr lang="en-IN" dirty="0">
              <a:solidFill>
                <a:schemeClr val="bg1"/>
              </a:solidFill>
            </a:endParaRPr>
          </a:p>
        </p:txBody>
      </p:sp>
      <p:graphicFrame>
        <p:nvGraphicFramePr>
          <p:cNvPr id="4" name="Content Placeholder 3"/>
          <p:cNvGraphicFramePr>
            <a:graphicFrameLocks/>
          </p:cNvGraphicFramePr>
          <p:nvPr/>
        </p:nvGraphicFramePr>
        <p:xfrm>
          <a:off x="0" y="0"/>
          <a:ext cx="9144000" cy="6857999"/>
        </p:xfrm>
        <a:graphic>
          <a:graphicData uri="http://schemas.openxmlformats.org/drawingml/2006/table">
            <a:tbl>
              <a:tblPr firstRow="1" bandRow="1">
                <a:tableStyleId>{00A15C55-8517-42AA-B614-E9B94910E393}</a:tableStyleId>
              </a:tblPr>
              <a:tblGrid>
                <a:gridCol w="3048000"/>
                <a:gridCol w="3048000"/>
                <a:gridCol w="3048000"/>
              </a:tblGrid>
              <a:tr h="2088428">
                <a:tc>
                  <a:txBody>
                    <a:bodyPr/>
                    <a:lstStyle/>
                    <a:p>
                      <a:pPr algn="ctr"/>
                      <a:r>
                        <a:rPr lang="en-IN" sz="3200" dirty="0" smtClean="0"/>
                        <a:t>Signs and symptoms </a:t>
                      </a:r>
                      <a:endParaRPr lang="en-IN" sz="3200" dirty="0"/>
                    </a:p>
                  </a:txBody>
                  <a:tcPr anchor="ctr"/>
                </a:tc>
                <a:tc>
                  <a:txBody>
                    <a:bodyPr/>
                    <a:lstStyle/>
                    <a:p>
                      <a:pPr algn="ctr"/>
                      <a:r>
                        <a:rPr lang="en-IN" sz="3200" dirty="0" smtClean="0"/>
                        <a:t>Marasmus </a:t>
                      </a:r>
                      <a:endParaRPr lang="en-IN" sz="3200" dirty="0"/>
                    </a:p>
                  </a:txBody>
                  <a:tcPr anchor="ctr"/>
                </a:tc>
                <a:tc>
                  <a:txBody>
                    <a:bodyPr/>
                    <a:lstStyle/>
                    <a:p>
                      <a:pPr algn="ctr"/>
                      <a:r>
                        <a:rPr lang="en-IN" sz="3200" dirty="0" smtClean="0"/>
                        <a:t>Kwashiorkor </a:t>
                      </a:r>
                      <a:endParaRPr lang="en-IN" sz="3200" dirty="0"/>
                    </a:p>
                  </a:txBody>
                  <a:tcPr anchor="ctr"/>
                </a:tc>
              </a:tr>
              <a:tr h="1877596">
                <a:tc>
                  <a:txBody>
                    <a:bodyPr/>
                    <a:lstStyle/>
                    <a:p>
                      <a:pPr algn="ctr"/>
                      <a:r>
                        <a:rPr lang="en-IN" sz="2800" dirty="0" smtClean="0"/>
                        <a:t>Skin changes</a:t>
                      </a:r>
                      <a:endParaRPr lang="en-IN" sz="2800" dirty="0"/>
                    </a:p>
                  </a:txBody>
                  <a:tcPr anchor="ctr"/>
                </a:tc>
                <a:tc>
                  <a:txBody>
                    <a:bodyPr/>
                    <a:lstStyle/>
                    <a:p>
                      <a:pPr algn="ctr"/>
                      <a:r>
                        <a:rPr lang="en-IN" sz="2800" dirty="0" smtClean="0"/>
                        <a:t>Usually none</a:t>
                      </a:r>
                      <a:endParaRPr lang="en-IN" sz="2800" dirty="0"/>
                    </a:p>
                  </a:txBody>
                  <a:tcPr anchor="ctr"/>
                </a:tc>
                <a:tc>
                  <a:txBody>
                    <a:bodyPr/>
                    <a:lstStyle/>
                    <a:p>
                      <a:pPr algn="ctr"/>
                      <a:r>
                        <a:rPr lang="fr-FR" sz="2800" dirty="0" smtClean="0"/>
                        <a:t>Diffuse pigmentation, sometimes flaky pain, dermatoses. </a:t>
                      </a:r>
                      <a:endParaRPr lang="en-IN" sz="2800" dirty="0"/>
                    </a:p>
                  </a:txBody>
                  <a:tcPr anchor="ctr"/>
                </a:tc>
              </a:tr>
              <a:tr h="1014379">
                <a:tc>
                  <a:txBody>
                    <a:bodyPr/>
                    <a:lstStyle/>
                    <a:p>
                      <a:pPr algn="ctr"/>
                      <a:r>
                        <a:rPr lang="en-IN" sz="2800" dirty="0" smtClean="0"/>
                        <a:t>Hair changes</a:t>
                      </a:r>
                      <a:endParaRPr lang="en-IN" sz="2800" dirty="0"/>
                    </a:p>
                  </a:txBody>
                  <a:tcPr anchor="ctr"/>
                </a:tc>
                <a:tc>
                  <a:txBody>
                    <a:bodyPr/>
                    <a:lstStyle/>
                    <a:p>
                      <a:pPr algn="ctr"/>
                      <a:r>
                        <a:rPr lang="en-IN" sz="2800" dirty="0" smtClean="0"/>
                        <a:t>Usually none</a:t>
                      </a:r>
                      <a:endParaRPr lang="en-IN" sz="2800" dirty="0"/>
                    </a:p>
                  </a:txBody>
                  <a:tcPr anchor="ctr"/>
                </a:tc>
                <a:tc>
                  <a:txBody>
                    <a:bodyPr/>
                    <a:lstStyle/>
                    <a:p>
                      <a:pPr algn="ctr"/>
                      <a:r>
                        <a:rPr lang="en-IN" sz="2800" dirty="0" smtClean="0"/>
                        <a:t>Sparse, silky, and easily pulled out.</a:t>
                      </a:r>
                      <a:endParaRPr lang="en-IN" sz="2800" dirty="0"/>
                    </a:p>
                  </a:txBody>
                  <a:tcPr anchor="ctr"/>
                </a:tc>
              </a:tr>
              <a:tr h="1877596">
                <a:tc>
                  <a:txBody>
                    <a:bodyPr/>
                    <a:lstStyle/>
                    <a:p>
                      <a:pPr algn="ctr"/>
                      <a:r>
                        <a:rPr lang="en-IN" sz="2800" dirty="0" smtClean="0"/>
                        <a:t>Liver enlargement</a:t>
                      </a:r>
                      <a:endParaRPr lang="en-IN" sz="2800" dirty="0"/>
                    </a:p>
                  </a:txBody>
                  <a:tcPr anchor="ctr"/>
                </a:tc>
                <a:tc>
                  <a:txBody>
                    <a:bodyPr/>
                    <a:lstStyle/>
                    <a:p>
                      <a:pPr algn="ctr"/>
                      <a:r>
                        <a:rPr lang="en-IN" sz="2800" dirty="0" smtClean="0"/>
                        <a:t>None </a:t>
                      </a:r>
                      <a:endParaRPr lang="en-IN" sz="2800" dirty="0"/>
                    </a:p>
                  </a:txBody>
                  <a:tcPr anchor="ctr"/>
                </a:tc>
                <a:tc>
                  <a:txBody>
                    <a:bodyPr/>
                    <a:lstStyle/>
                    <a:p>
                      <a:pPr algn="ctr"/>
                      <a:r>
                        <a:rPr lang="en-IN" sz="2800" dirty="0" smtClean="0"/>
                        <a:t>Sometimes present due to accumulation of fat. </a:t>
                      </a:r>
                      <a:endParaRPr lang="en-IN" sz="2800" dirty="0"/>
                    </a:p>
                  </a:txBody>
                  <a:tcPr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IN" sz="4400" dirty="0" smtClean="0"/>
              <a:t>DETECTION OF PEM</a:t>
            </a:r>
            <a:endParaRPr lang="en-IN" sz="4400" dirty="0"/>
          </a:p>
        </p:txBody>
      </p:sp>
      <p:sp>
        <p:nvSpPr>
          <p:cNvPr id="3" name="Content Placeholder 2"/>
          <p:cNvSpPr>
            <a:spLocks noGrp="1"/>
          </p:cNvSpPr>
          <p:nvPr>
            <p:ph idx="1"/>
          </p:nvPr>
        </p:nvSpPr>
        <p:spPr>
          <a:xfrm>
            <a:off x="152400" y="1600200"/>
            <a:ext cx="8991600" cy="5257800"/>
          </a:xfrm>
        </p:spPr>
        <p:txBody>
          <a:bodyPr>
            <a:normAutofit/>
          </a:bodyPr>
          <a:lstStyle/>
          <a:p>
            <a:pPr>
              <a:lnSpc>
                <a:spcPct val="150000"/>
              </a:lnSpc>
            </a:pPr>
            <a:r>
              <a:rPr lang="en-IN" sz="3200" dirty="0" smtClean="0">
                <a:solidFill>
                  <a:schemeClr val="bg1"/>
                </a:solidFill>
              </a:rPr>
              <a:t>Underweight for age. </a:t>
            </a:r>
          </a:p>
          <a:p>
            <a:pPr>
              <a:lnSpc>
                <a:spcPct val="150000"/>
              </a:lnSpc>
            </a:pPr>
            <a:r>
              <a:rPr lang="en-IN" sz="3200" dirty="0" smtClean="0">
                <a:solidFill>
                  <a:schemeClr val="bg1"/>
                </a:solidFill>
              </a:rPr>
              <a:t>Road – to – health growth chart.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dirty="0" smtClean="0"/>
              <a:t>CLASSIFICATION OF PEM</a:t>
            </a:r>
            <a:endParaRPr lang="en-IN" sz="4400" dirty="0"/>
          </a:p>
        </p:txBody>
      </p:sp>
      <p:graphicFrame>
        <p:nvGraphicFramePr>
          <p:cNvPr id="50181" name="Object 5"/>
          <p:cNvGraphicFramePr>
            <a:graphicFrameLocks noChangeAspect="1"/>
          </p:cNvGraphicFramePr>
          <p:nvPr>
            <p:ph sz="half" idx="1"/>
          </p:nvPr>
        </p:nvGraphicFramePr>
        <p:xfrm>
          <a:off x="0" y="2286000"/>
          <a:ext cx="9144000" cy="1196975"/>
        </p:xfrm>
        <a:graphic>
          <a:graphicData uri="http://schemas.openxmlformats.org/presentationml/2006/ole">
            <p:oleObj spid="_x0000_s50181" name="Equation" r:id="rId3" imgW="5041800" imgH="660240" progId="Equation.3">
              <p:embed/>
            </p:oleObj>
          </a:graphicData>
        </a:graphic>
      </p:graphicFrame>
      <p:sp>
        <p:nvSpPr>
          <p:cNvPr id="5" name="Content Placeholder 4"/>
          <p:cNvSpPr>
            <a:spLocks noGrp="1"/>
          </p:cNvSpPr>
          <p:nvPr>
            <p:ph sz="half" idx="2"/>
          </p:nvPr>
        </p:nvSpPr>
        <p:spPr>
          <a:xfrm>
            <a:off x="0" y="1371601"/>
            <a:ext cx="9144000" cy="762000"/>
          </a:xfrm>
        </p:spPr>
        <p:txBody>
          <a:bodyPr/>
          <a:lstStyle/>
          <a:p>
            <a:pPr>
              <a:buNone/>
            </a:pPr>
            <a:r>
              <a:rPr lang="en-IN" dirty="0" smtClean="0">
                <a:solidFill>
                  <a:schemeClr val="bg1"/>
                </a:solidFill>
              </a:rPr>
              <a:t>a)  Gomez’s classification</a:t>
            </a:r>
            <a:endParaRPr lang="en-IN" dirty="0">
              <a:solidFill>
                <a:schemeClr val="bg1"/>
              </a:solidFill>
            </a:endParaRPr>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6" name="Content Placeholder 4"/>
          <p:cNvSpPr txBox="1">
            <a:spLocks/>
          </p:cNvSpPr>
          <p:nvPr/>
        </p:nvSpPr>
        <p:spPr>
          <a:xfrm>
            <a:off x="0" y="3886200"/>
            <a:ext cx="9144000" cy="2971800"/>
          </a:xfrm>
          <a:prstGeom prst="rect">
            <a:avLst/>
          </a:prstGeom>
        </p:spPr>
        <p:txBody>
          <a:bodyPr vert="horz">
            <a:normAutofit lnSpcReduction="10000"/>
          </a:bodyPr>
          <a:lstStyle/>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r>
              <a:rPr kumimoji="0" lang="en-IN" sz="2600" b="0" i="0" u="none" strike="noStrike" kern="1200" cap="none" spc="0" normalizeH="0" baseline="0" noProof="0" dirty="0" smtClean="0">
                <a:ln>
                  <a:noFill/>
                </a:ln>
                <a:solidFill>
                  <a:schemeClr val="bg1"/>
                </a:solidFill>
                <a:effectLst/>
                <a:uLnTx/>
                <a:uFillTx/>
                <a:latin typeface="+mn-lt"/>
                <a:ea typeface="+mn-ea"/>
                <a:cs typeface="+mn-cs"/>
              </a:rPr>
              <a:t>Degree of PEM</a:t>
            </a:r>
            <a:r>
              <a:rPr kumimoji="0" lang="en-IN" sz="2600" b="0" i="0" u="none" strike="noStrike" kern="1200" cap="none" spc="0" normalizeH="0" noProof="0" dirty="0" smtClean="0">
                <a:ln>
                  <a:noFill/>
                </a:ln>
                <a:solidFill>
                  <a:schemeClr val="bg1"/>
                </a:solidFill>
                <a:effectLst/>
                <a:uLnTx/>
                <a:uFillTx/>
                <a:latin typeface="+mn-lt"/>
                <a:ea typeface="+mn-ea"/>
                <a:cs typeface="+mn-cs"/>
              </a:rPr>
              <a:t> is classified as:</a:t>
            </a:r>
          </a:p>
          <a:p>
            <a:pPr marL="1005840" lvl="1" indent="-411480">
              <a:spcBef>
                <a:spcPct val="20000"/>
              </a:spcBef>
              <a:buClr>
                <a:schemeClr val="tx1">
                  <a:shade val="95000"/>
                </a:schemeClr>
              </a:buClr>
              <a:buSzPct val="65000"/>
              <a:buFont typeface="Wingdings" pitchFamily="2" charset="2"/>
              <a:buChar char="Ø"/>
            </a:pPr>
            <a:r>
              <a:rPr lang="en-IN" sz="2600" dirty="0" smtClean="0">
                <a:solidFill>
                  <a:schemeClr val="bg1"/>
                </a:solidFill>
              </a:rPr>
              <a:t>Weight </a:t>
            </a:r>
            <a:r>
              <a:rPr lang="en-IN" sz="2600" dirty="0" smtClean="0">
                <a:solidFill>
                  <a:schemeClr val="bg1"/>
                </a:solidFill>
              </a:rPr>
              <a:t>between 90 – 110% </a:t>
            </a:r>
            <a:r>
              <a:rPr lang="en-IN" sz="2600" dirty="0" smtClean="0">
                <a:solidFill>
                  <a:schemeClr val="bg1"/>
                </a:solidFill>
              </a:rPr>
              <a:t>= Normal </a:t>
            </a:r>
            <a:r>
              <a:rPr lang="en-IN" sz="2600" dirty="0" smtClean="0">
                <a:solidFill>
                  <a:schemeClr val="bg1"/>
                </a:solidFill>
              </a:rPr>
              <a:t>nutritional status</a:t>
            </a:r>
          </a:p>
          <a:p>
            <a:pPr marL="1005840" lvl="1" indent="-411480">
              <a:spcBef>
                <a:spcPct val="20000"/>
              </a:spcBef>
              <a:buClr>
                <a:schemeClr val="tx1">
                  <a:shade val="95000"/>
                </a:schemeClr>
              </a:buClr>
              <a:buSzPct val="65000"/>
              <a:buFont typeface="Wingdings" pitchFamily="2" charset="2"/>
              <a:buChar char="Ø"/>
            </a:pPr>
            <a:r>
              <a:rPr lang="en-IN" sz="2600" dirty="0" smtClean="0">
                <a:solidFill>
                  <a:schemeClr val="bg1"/>
                </a:solidFill>
              </a:rPr>
              <a:t>Weight </a:t>
            </a:r>
            <a:r>
              <a:rPr lang="en-IN" sz="2600" dirty="0" smtClean="0">
                <a:solidFill>
                  <a:schemeClr val="bg1"/>
                </a:solidFill>
              </a:rPr>
              <a:t>between 75 – 89</a:t>
            </a:r>
            <a:r>
              <a:rPr lang="en-IN" sz="2600" dirty="0" smtClean="0">
                <a:solidFill>
                  <a:schemeClr val="bg1"/>
                </a:solidFill>
              </a:rPr>
              <a:t>%  = 1st </a:t>
            </a:r>
            <a:r>
              <a:rPr lang="en-IN" sz="2600" dirty="0" smtClean="0">
                <a:solidFill>
                  <a:schemeClr val="bg1"/>
                </a:solidFill>
              </a:rPr>
              <a:t>degree malnutrition (mild)</a:t>
            </a:r>
          </a:p>
          <a:p>
            <a:pPr marL="1005840" lvl="1" indent="-411480">
              <a:spcBef>
                <a:spcPct val="20000"/>
              </a:spcBef>
              <a:buClr>
                <a:schemeClr val="tx1">
                  <a:shade val="95000"/>
                </a:schemeClr>
              </a:buClr>
              <a:buSzPct val="65000"/>
              <a:buFont typeface="Wingdings" pitchFamily="2" charset="2"/>
              <a:buChar char="Ø"/>
            </a:pPr>
            <a:r>
              <a:rPr lang="en-IN" sz="2600" dirty="0" smtClean="0">
                <a:solidFill>
                  <a:schemeClr val="bg1"/>
                </a:solidFill>
              </a:rPr>
              <a:t>Weight </a:t>
            </a:r>
            <a:r>
              <a:rPr lang="en-IN" sz="2600" dirty="0" smtClean="0">
                <a:solidFill>
                  <a:schemeClr val="bg1"/>
                </a:solidFill>
              </a:rPr>
              <a:t>between 60 – 74</a:t>
            </a:r>
            <a:r>
              <a:rPr lang="en-IN" sz="2600" dirty="0" smtClean="0">
                <a:solidFill>
                  <a:schemeClr val="bg1"/>
                </a:solidFill>
              </a:rPr>
              <a:t>% = 2nd </a:t>
            </a:r>
            <a:r>
              <a:rPr lang="en-IN" sz="2600" dirty="0" smtClean="0">
                <a:solidFill>
                  <a:schemeClr val="bg1"/>
                </a:solidFill>
              </a:rPr>
              <a:t>degree malnutrition (moderate)</a:t>
            </a:r>
          </a:p>
          <a:p>
            <a:pPr marL="1005840" lvl="1" indent="-411480">
              <a:spcBef>
                <a:spcPct val="20000"/>
              </a:spcBef>
              <a:buClr>
                <a:schemeClr val="tx1">
                  <a:shade val="95000"/>
                </a:schemeClr>
              </a:buClr>
              <a:buSzPct val="65000"/>
              <a:buFont typeface="Wingdings" pitchFamily="2" charset="2"/>
              <a:buChar char="Ø"/>
            </a:pPr>
            <a:r>
              <a:rPr lang="en-IN" sz="2600" dirty="0" smtClean="0">
                <a:solidFill>
                  <a:schemeClr val="bg1"/>
                </a:solidFill>
              </a:rPr>
              <a:t>Weight </a:t>
            </a:r>
            <a:r>
              <a:rPr lang="en-IN" sz="2600" dirty="0" smtClean="0">
                <a:solidFill>
                  <a:schemeClr val="bg1"/>
                </a:solidFill>
              </a:rPr>
              <a:t>below 60% </a:t>
            </a:r>
            <a:r>
              <a:rPr lang="en-IN" sz="2600" dirty="0" smtClean="0">
                <a:solidFill>
                  <a:schemeClr val="bg1"/>
                </a:solidFill>
              </a:rPr>
              <a:t> = 3rd </a:t>
            </a:r>
            <a:r>
              <a:rPr lang="en-IN" sz="2600" dirty="0" smtClean="0">
                <a:solidFill>
                  <a:schemeClr val="bg1"/>
                </a:solidFill>
              </a:rPr>
              <a:t>degree malnutrition (severe)</a:t>
            </a:r>
          </a:p>
          <a:p>
            <a:pPr marL="1005840" lvl="1" indent="-411480">
              <a:spcBef>
                <a:spcPct val="20000"/>
              </a:spcBef>
              <a:buClr>
                <a:schemeClr val="tx1">
                  <a:shade val="95000"/>
                </a:schemeClr>
              </a:buClr>
              <a:buSzPct val="65000"/>
              <a:buFont typeface="Wingdings" pitchFamily="2" charset="2"/>
              <a:buChar char="Ø"/>
            </a:pPr>
            <a:endParaRPr kumimoji="0" lang="en-IN" sz="26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ustom 1">
      <a:majorFont>
        <a:latin typeface="Franklin Gothic Medium"/>
        <a:ea typeface=""/>
        <a:cs typeface=""/>
      </a:majorFont>
      <a:minorFont>
        <a:latin typeface="Forte"/>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107</TotalTime>
  <Words>562</Words>
  <Application>Microsoft Office PowerPoint</Application>
  <PresentationFormat>On-screen Show (4:3)</PresentationFormat>
  <Paragraphs>134</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Apex</vt:lpstr>
      <vt:lpstr>Microsoft Equation 3.0</vt:lpstr>
      <vt:lpstr>Deficiency of proteins</vt:lpstr>
      <vt:lpstr>PROTEIN ENERGY MALNUTRITION (PEM)</vt:lpstr>
      <vt:lpstr>CLINICAL FORMS OF PEM</vt:lpstr>
      <vt:lpstr>CAUSES OF PEM</vt:lpstr>
      <vt:lpstr>CLINICAL FEATURES OF PEM</vt:lpstr>
      <vt:lpstr>Slide 6</vt:lpstr>
      <vt:lpstr>Slide 7</vt:lpstr>
      <vt:lpstr>DETECTION OF PEM</vt:lpstr>
      <vt:lpstr>CLASSIFICATION OF PEM</vt:lpstr>
      <vt:lpstr>Slide 10</vt:lpstr>
      <vt:lpstr>Slide 11</vt:lpstr>
      <vt:lpstr>Slide 12</vt:lpstr>
      <vt:lpstr>PREVENTIVE MEASURES </vt:lpstr>
      <vt:lpstr>PREVENTIVE MEASURES </vt:lpstr>
      <vt:lpstr>PREVENTIVE MEASURES </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Deficiency of proteins</dc:title>
  <dc:creator>acer</dc:creator>
  <cp:lastModifiedBy>acer</cp:lastModifiedBy>
  <cp:revision>12</cp:revision>
  <dcterms:created xsi:type="dcterms:W3CDTF">2006-08-16T00:00:00Z</dcterms:created>
  <dcterms:modified xsi:type="dcterms:W3CDTF">2018-11-06T14:53:13Z</dcterms:modified>
</cp:coreProperties>
</file>