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88" r:id="rId19"/>
    <p:sldId id="285" r:id="rId20"/>
    <p:sldId id="286" r:id="rId21"/>
    <p:sldId id="289" r:id="rId22"/>
    <p:sldId id="272" r:id="rId23"/>
    <p:sldId id="273" r:id="rId24"/>
    <p:sldId id="274" r:id="rId25"/>
    <p:sldId id="275" r:id="rId26"/>
    <p:sldId id="276" r:id="rId27"/>
    <p:sldId id="277" r:id="rId28"/>
    <p:sldId id="290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BCBAD-8D52-4C2F-954B-AF87EC49260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B08E-9BF5-4202-82AC-ECE93477C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Antihistamines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B08E-9BF5-4202-82AC-ECE93477C2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D120D3-BF61-4C42-93B7-5B57975EB69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85BB856-E7A8-4020-A639-24D04A5C8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f/Dermatitis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redoakfarm.com/images/cartoo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781806">
            <a:off x="875480" y="1489476"/>
            <a:ext cx="6727746" cy="34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sz="8800" dirty="0" smtClean="0">
                <a:solidFill>
                  <a:srgbClr val="FF0000"/>
                </a:solidFill>
                <a:latin typeface="Berlin Sans FB Demi" pitchFamily="34" charset="0"/>
              </a:rPr>
              <a:t>ECZEMA</a:t>
            </a:r>
            <a:endParaRPr lang="en-US" sz="8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4876800"/>
            <a:ext cx="43434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Presented By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Mr. </a:t>
            </a:r>
            <a:r>
              <a:rPr lang="en-IN" dirty="0" err="1" smtClean="0">
                <a:solidFill>
                  <a:srgbClr val="FFFF00"/>
                </a:solidFill>
              </a:rPr>
              <a:t>Jilo</a:t>
            </a:r>
            <a:r>
              <a:rPr lang="en-IN" dirty="0" smtClean="0">
                <a:solidFill>
                  <a:srgbClr val="FFFF00"/>
                </a:solidFill>
              </a:rPr>
              <a:t> P Thomas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Nursing Tutor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College of Nursing </a:t>
            </a:r>
            <a:r>
              <a:rPr lang="en-IN" dirty="0" err="1" smtClean="0">
                <a:solidFill>
                  <a:srgbClr val="FFFF00"/>
                </a:solidFill>
              </a:rPr>
              <a:t>Kishtwar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Contact allergic dermatitis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prolonged contact with allergen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; nickel, ornaments</a:t>
            </a:r>
          </a:p>
          <a:p>
            <a:r>
              <a:rPr lang="en-US" dirty="0" smtClean="0"/>
              <a:t>cement</a:t>
            </a:r>
          </a:p>
          <a:p>
            <a:r>
              <a:rPr lang="en-US" dirty="0" smtClean="0"/>
              <a:t>Rubber materials</a:t>
            </a:r>
          </a:p>
          <a:p>
            <a:r>
              <a:rPr lang="en-US" dirty="0" smtClean="0"/>
              <a:t>Phenyl </a:t>
            </a:r>
            <a:r>
              <a:rPr lang="en-US" dirty="0" err="1" smtClean="0"/>
              <a:t>diamines</a:t>
            </a:r>
            <a:r>
              <a:rPr lang="en-US" dirty="0" smtClean="0"/>
              <a:t> (hair dyes)</a:t>
            </a:r>
          </a:p>
          <a:p>
            <a:r>
              <a:rPr lang="en-US" dirty="0" smtClean="0"/>
              <a:t>It is curable by avoiding the contact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involved commonly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Ear lobe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wrist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1" y="2514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4" y="0"/>
            <a:ext cx="77724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914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Peri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orbital ; due  to cosmetics 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838200"/>
            <a:ext cx="4041775" cy="153511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back (from metal clasp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on a brassiere).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21340887">
            <a:off x="4648200" y="25908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Investigation- patch test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5562600"/>
            <a:ext cx="2514600" cy="44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35100"/>
            <a:ext cx="7010400" cy="49657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suspected offending agents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  are applied to the surface of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  the skin for 48 hours before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  being removed; </a:t>
            </a:r>
          </a:p>
          <a:p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the site is then examined for 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    evidence of allergic 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    dermatitis </a:t>
            </a:r>
          </a:p>
          <a:p>
            <a:r>
              <a:rPr lang="en-US" b="1" dirty="0" smtClean="0">
                <a:solidFill>
                  <a:srgbClr val="92D050"/>
                </a:solidFill>
                <a:latin typeface="Berlin Sans FB Demi" pitchFamily="34" charset="0"/>
              </a:rPr>
              <a:t>A second examination after 72 or </a:t>
            </a: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96 hours is also essential. </a:t>
            </a:r>
            <a:endParaRPr lang="en-US" dirty="0">
              <a:solidFill>
                <a:srgbClr val="92D050"/>
              </a:solidFill>
              <a:latin typeface="Berlin Sans FB Dem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8315">
            <a:off x="6324600" y="1524000"/>
            <a:ext cx="28194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4" y="228600"/>
            <a:ext cx="777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52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Finn chamber patch testing to the 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304800"/>
            <a:ext cx="4041775" cy="2286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 after 98 hours: several</a:t>
            </a:r>
          </a:p>
          <a:p>
            <a:r>
              <a:rPr lang="en-US" sz="3200" dirty="0" smtClean="0"/>
              <a:t>positives in the standard and shoe</a:t>
            </a:r>
          </a:p>
          <a:p>
            <a:r>
              <a:rPr lang="en-US" sz="3200" dirty="0" smtClean="0"/>
              <a:t>batteries.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718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Infective eczema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76400"/>
            <a:ext cx="4800600" cy="4330700"/>
          </a:xfrm>
        </p:spPr>
        <p:txBody>
          <a:bodyPr/>
          <a:lstStyle/>
          <a:p>
            <a:r>
              <a:rPr lang="en-US" dirty="0" smtClean="0"/>
              <a:t>by invading organisms. </a:t>
            </a:r>
          </a:p>
          <a:p>
            <a:r>
              <a:rPr lang="en-US" dirty="0" smtClean="0"/>
              <a:t>The red, itchy rash that</a:t>
            </a:r>
          </a:p>
          <a:p>
            <a:r>
              <a:rPr lang="en-US" dirty="0" smtClean="0"/>
              <a:t>Can be due to ring worm or fungus</a:t>
            </a:r>
          </a:p>
          <a:p>
            <a:r>
              <a:rPr lang="en-US" dirty="0" smtClean="0"/>
              <a:t>Bacterial infections may occasionally produce similar changes.</a:t>
            </a:r>
          </a:p>
          <a:p>
            <a:endParaRPr lang="en-US" dirty="0"/>
          </a:p>
        </p:txBody>
      </p:sp>
      <p:pic>
        <p:nvPicPr>
          <p:cNvPr id="5" name="il_fi" descr="http://otm.oxfordmedicine.com/content/vol5/issue1/images/large/med-9780199204854-graphic07052500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045">
            <a:off x="457200" y="14478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257800" cy="8382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Atopic dermatitis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5943600"/>
            <a:ext cx="2514600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763000" cy="4724400"/>
          </a:xfrm>
        </p:spPr>
        <p:txBody>
          <a:bodyPr/>
          <a:lstStyle/>
          <a:p>
            <a:r>
              <a:rPr lang="en-US" dirty="0" smtClean="0"/>
              <a:t> is an allergic disease believed to have a hereditary component</a:t>
            </a:r>
          </a:p>
          <a:p>
            <a:r>
              <a:rPr lang="en-US" dirty="0" smtClean="0"/>
              <a:t>associated with asthma </a:t>
            </a:r>
          </a:p>
          <a:p>
            <a:r>
              <a:rPr lang="en-US" dirty="0" smtClean="0"/>
              <a:t>Itchy rash is particularly noticeable on head and scalp, neck, inside of elbows, behind knees, and buttocks</a:t>
            </a:r>
            <a:endParaRPr lang="en-US" dirty="0"/>
          </a:p>
        </p:txBody>
      </p:sp>
      <p:pic>
        <p:nvPicPr>
          <p:cNvPr id="5" name="il_fi" descr="http://hardinmd.lib.uiowa.edu/pictures22/dermatlas/Atopic_Dermatitis_1_0401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981450"/>
            <a:ext cx="4571999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herpes simplex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29000" y="762000"/>
            <a:ext cx="5486400" cy="609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Atopic dermatitis is very common and associated with other atopic diseases such as asthma and hay fever.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• Atopic disorders are complex interactions between genetic susceptibility and the environmental factors.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• Begins often in the first year with red inflamed skin, dryness and intense itch.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5171">
            <a:off x="533400" y="3048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61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• Secondary staphylococcal infection is common; </a:t>
            </a: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superinfection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with the herpes simplex virus can be life threatening.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Treatment is symptomatic and may involve emollients, corticosteroids, antihistamines, anti-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infectives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 criteria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• An itchy skin condition (or report of scratching/rubbing in a child)</a:t>
            </a: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plus three or more of the following: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• A history of involvement of the skin creases (folds of elbows; fronts of ankles; around neck; cheeks in children &lt;4 years old).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• Personal history of asthma or hay fever (or of atopic disease in first degree relative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definition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6096000" cy="53641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Eczema  is a form of dermatitis</a:t>
            </a: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or inflammation of the epidermis (the outer layer of the skin)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word 'eczema' comes from Greek words, that mean 'to boil over'.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Dermatitis’ comes from the Greek word for skin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both terms refer to exactly the same skin condition.</a:t>
            </a:r>
            <a:endParaRPr lang="en-US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Content Placeholder 8" descr="File:Dermatiti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1168455">
            <a:off x="6136204" y="3495048"/>
            <a:ext cx="3149600" cy="276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37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60507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in children &lt;4 years old).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• History of generalized dry skin in past year.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• Visible flexural eczema (or eczema of cheeks/forehead and outer limbs in children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&lt;4 years old).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• Onset in first 2 years of life (not applicable to children &lt;4 years old).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Emollients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Corticosteroids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Antihistamines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Anti-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infectives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Tar; 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soothe itchy skin for many years;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l_fi" descr="http://www.nigms.nih.gov/NR/rdonlyres/B2E50701-FCF8-4309-B279-86536A0E859E/5159/pil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68463">
            <a:off x="4648200" y="10668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56515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Xerotic</a:t>
            </a:r>
            <a:r>
              <a:rPr lang="en-US" b="1" dirty="0" smtClean="0">
                <a:solidFill>
                  <a:srgbClr val="FF0000"/>
                </a:solidFill>
              </a:rPr>
              <a:t> eczema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6019800"/>
            <a:ext cx="25146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8077200" cy="50927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is dry skin that becomes so serious it turns into eczema.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It worsens in dry winter weather, and limbs and trunk are most often affected.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The itchy, tender skin resembles a dry, cracked, river bed.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This disorder is very common among the older population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il_fi" descr="http://s1.hubimg.com/u/930352_f2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6482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Seborrheic</a:t>
            </a:r>
            <a:r>
              <a:rPr lang="en-US" b="1" u="sng" dirty="0" smtClean="0">
                <a:solidFill>
                  <a:srgbClr val="FF0000"/>
                </a:solidFill>
              </a:rPr>
              <a:t> dermatitis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 rot="20773342">
            <a:off x="685800" y="1435100"/>
            <a:ext cx="25146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dandruff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condition sometimes classified as a form of eczema that is closely related to dandruff.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causes dry or greasy peeling of the scalp, eyebrows, and face, and sometimes trunk. The condition is harmless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il_fi" descr="http://www.pgbeautygroomingscience.com/wcd/downloads/seborrheic-dermatiti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766742">
            <a:off x="509627" y="2183073"/>
            <a:ext cx="3200400" cy="28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79375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Dyshidrosis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6324600"/>
            <a:ext cx="25146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70104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occurs on palms, soles, and sides of fingers and toes.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Tiny opaque bumps called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vesicles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thickening, and cracks are accompanied by itching, which gets worse at night.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A common type of hand eczema, it worsens in warm weather.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il_fi" descr="http://upload.wikimedia.org/wikipedia/commons/a/a7/Palmar_dyshidrosis_peeling_st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7616">
            <a:off x="5638800" y="1524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94615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Discoid eczema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5600" y="1219200"/>
            <a:ext cx="6019800" cy="4787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is characterized by round spots of oozing or dry rash, with clear boundaries, often on lower legs.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It is usually worse in winter. Cause is unknown, and the condition tends to come and go. 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http://www4.pictures.zimbio.com/mp/jVwvon_fes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41439">
            <a:off x="762000" y="1828800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Venous eczema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0" y="685800"/>
            <a:ext cx="5867400" cy="571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occurs in people with impaired circulation, varicose veins and edema, and is particularly common in the ankle area of people over 50.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There is </a:t>
            </a:r>
            <a:r>
              <a:rPr lang="en-US" b="1" dirty="0" smtClean="0">
                <a:solidFill>
                  <a:srgbClr val="FF0000"/>
                </a:solidFill>
              </a:rPr>
              <a:t>redness</a:t>
            </a:r>
            <a:r>
              <a:rPr lang="en-US" b="1" dirty="0" smtClean="0">
                <a:solidFill>
                  <a:srgbClr val="FFC000"/>
                </a:solidFill>
              </a:rPr>
              <a:t>, scaling, darkening of the skin and itching.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The disorder predisposes to </a:t>
            </a:r>
            <a:r>
              <a:rPr lang="en-US" b="1" dirty="0" smtClean="0">
                <a:solidFill>
                  <a:srgbClr val="0070C0"/>
                </a:solidFill>
              </a:rPr>
              <a:t>leg ulcers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il_fi" descr="http://www.os.co.za/jpg/mphleb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2971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Neurodermatitis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6324600"/>
            <a:ext cx="2514600" cy="533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8382000" cy="4330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an itchy area of thickened, pigmented eczema patch that results from</a:t>
            </a:r>
          </a:p>
          <a:p>
            <a:pPr>
              <a:buNone/>
            </a:pPr>
            <a:r>
              <a:rPr lang="en-US" dirty="0" smtClean="0"/>
              <a:t>    habitual rubbing and scratching.</a:t>
            </a:r>
          </a:p>
          <a:p>
            <a:pPr>
              <a:buNone/>
            </a:pPr>
            <a:r>
              <a:rPr lang="en-US" dirty="0" smtClean="0"/>
              <a:t>    Usually there is only one spot. </a:t>
            </a:r>
          </a:p>
          <a:p>
            <a:r>
              <a:rPr lang="en-US" dirty="0" smtClean="0"/>
              <a:t>Often curable through</a:t>
            </a:r>
          </a:p>
          <a:p>
            <a:pPr>
              <a:buNone/>
            </a:pPr>
            <a:r>
              <a:rPr lang="en-US" dirty="0" smtClean="0"/>
              <a:t>       behavior modification </a:t>
            </a:r>
          </a:p>
          <a:p>
            <a:pPr>
              <a:buNone/>
            </a:pPr>
            <a:r>
              <a:rPr lang="en-US" dirty="0" smtClean="0"/>
              <a:t>       and anti-inflammatory </a:t>
            </a:r>
          </a:p>
          <a:p>
            <a:pPr>
              <a:buNone/>
            </a:pPr>
            <a:r>
              <a:rPr lang="en-US" dirty="0" smtClean="0"/>
              <a:t>      medication</a:t>
            </a:r>
            <a:endParaRPr lang="en-US" dirty="0"/>
          </a:p>
        </p:txBody>
      </p:sp>
      <p:pic>
        <p:nvPicPr>
          <p:cNvPr id="7" name="il_fi" descr="http://www.drhull.com/EncyMaster/encygraphics/neurodermatiti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28323">
            <a:off x="6553200" y="2286000"/>
            <a:ext cx="23621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management??</a:t>
            </a:r>
            <a:endParaRPr lang="en-US" dirty="0"/>
          </a:p>
        </p:txBody>
      </p:sp>
      <p:pic>
        <p:nvPicPr>
          <p:cNvPr id="7" name="il_fi" descr="http://www.istockphoto.com/file_thumbview_approve/11125272/2/istockphoto_11125272-nurse-cartoon-wom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11647">
            <a:off x="1381999" y="1432096"/>
            <a:ext cx="703281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Any query????????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il_fi" descr="http://4.bp.blogspot.com/_rmHtX-SXibk/TK8e-htyxRI/AAAAAAAAAJQ/pUc_YAH5bpA/s1600/questionmar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8435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  <p:pic>
        <p:nvPicPr>
          <p:cNvPr id="4" name="Content Placeholder 3" descr="Skin layer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l_fi" descr="http://johnhoon.sakura.ne.jp/sblo_files/johnhoon/image/thank20yo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58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Etiological factors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Allergic reaction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Clinical features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1"/>
            <a:ext cx="4336256" cy="500106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dryness and recurring skin rashes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redness, skin edema (swelling),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itching and dryness, 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crusting, flaking, 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blistering, cracking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oozing, or bleeding</a:t>
            </a:r>
            <a:endParaRPr lang="en-US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 descr="Picture of eczem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1143350">
            <a:off x="5041841" y="1596695"/>
            <a:ext cx="36576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types</a:t>
            </a:r>
            <a:endParaRPr lang="en-US" sz="5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914400"/>
            <a:ext cx="3962400" cy="50927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Primary irritant dermatitis</a:t>
            </a:r>
            <a:r>
              <a:rPr lang="en-US" sz="4800" b="1" dirty="0" smtClean="0"/>
              <a:t> </a:t>
            </a:r>
          </a:p>
          <a:p>
            <a:endParaRPr lang="en-US" sz="4800" b="1" dirty="0" smtClean="0"/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results from prolonged or harsh chemical insult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90255">
            <a:off x="4126115" y="1972633"/>
            <a:ext cx="47243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etiology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429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435100"/>
            <a:ext cx="4800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Due to irritation to</a:t>
            </a:r>
            <a:r>
              <a:rPr lang="en-US" dirty="0" smtClean="0"/>
              <a:t>;</a:t>
            </a:r>
          </a:p>
          <a:p>
            <a:r>
              <a:rPr lang="en-US" dirty="0" smtClean="0"/>
              <a:t>soaps and detergents,</a:t>
            </a:r>
          </a:p>
          <a:p>
            <a:r>
              <a:rPr lang="en-US" dirty="0" smtClean="0"/>
              <a:t> shampoos (especially in hairdressing),</a:t>
            </a:r>
          </a:p>
          <a:p>
            <a:r>
              <a:rPr lang="en-US" dirty="0" smtClean="0"/>
              <a:t>foodstuffs, and cutting oils. </a:t>
            </a:r>
          </a:p>
        </p:txBody>
      </p:sp>
      <p:pic>
        <p:nvPicPr>
          <p:cNvPr id="6" name="il_fi" descr="http://3.bp.blogspot.com/_GVXPOUfvjqo/SUawV4UTV1I/AAAAAAAAAIE/Ab_VQiK9GuY/s320/soap+and+lotio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87643">
            <a:off x="914400" y="1752600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435100"/>
            <a:ext cx="4724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occupations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hairdressers; cooks and caterers; 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machine-tool operators;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washers-up; nurses; and housewives/homemakers.</a:t>
            </a:r>
          </a:p>
          <a:p>
            <a:endParaRPr lang="en-US" b="1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pic>
        <p:nvPicPr>
          <p:cNvPr id="6" name="il_fi" descr="http://www.shopinelgin.com/Salon/salo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53596">
            <a:off x="304800" y="1447800"/>
            <a:ext cx="3809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to manage?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cessation of the provoking activity but,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use of topical corticosteroids to suppress inflammation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liberal use of emollients and non-soap cleansers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avoidance measures such as gloves and barrier creams.</a:t>
            </a:r>
            <a:endParaRPr lang="en-US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877</Words>
  <Application>Microsoft Office PowerPoint</Application>
  <PresentationFormat>On-screen Show (4:3)</PresentationFormat>
  <Paragraphs>130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ECZEMA</vt:lpstr>
      <vt:lpstr>definition</vt:lpstr>
      <vt:lpstr>Anatomy of skin</vt:lpstr>
      <vt:lpstr>Etiological factors</vt:lpstr>
      <vt:lpstr>Clinical features</vt:lpstr>
      <vt:lpstr>types</vt:lpstr>
      <vt:lpstr>etiology</vt:lpstr>
      <vt:lpstr>Slide 8</vt:lpstr>
      <vt:lpstr>How to manage?</vt:lpstr>
      <vt:lpstr>Contact allergic dermatitis</vt:lpstr>
      <vt:lpstr>Area involved commonly</vt:lpstr>
      <vt:lpstr>Slide 12</vt:lpstr>
      <vt:lpstr>Investigation- patch test</vt:lpstr>
      <vt:lpstr>Slide 14</vt:lpstr>
      <vt:lpstr>Infective eczema</vt:lpstr>
      <vt:lpstr>Atopic dermatitis</vt:lpstr>
      <vt:lpstr>Slide 17</vt:lpstr>
      <vt:lpstr>Slide 18</vt:lpstr>
      <vt:lpstr>Diagnosis criteria</vt:lpstr>
      <vt:lpstr>Slide 20</vt:lpstr>
      <vt:lpstr>treatment</vt:lpstr>
      <vt:lpstr>Xerotic eczema</vt:lpstr>
      <vt:lpstr>Seborrheic dermatitis</vt:lpstr>
      <vt:lpstr>Dyshidrosis</vt:lpstr>
      <vt:lpstr>Discoid eczema</vt:lpstr>
      <vt:lpstr>Venous eczema</vt:lpstr>
      <vt:lpstr>Neurodermatitis</vt:lpstr>
      <vt:lpstr>Nursing management??</vt:lpstr>
      <vt:lpstr>Any query????????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HASEEN</dc:creator>
  <cp:lastModifiedBy>acer</cp:lastModifiedBy>
  <cp:revision>28</cp:revision>
  <dcterms:created xsi:type="dcterms:W3CDTF">2011-06-02T16:41:40Z</dcterms:created>
  <dcterms:modified xsi:type="dcterms:W3CDTF">2018-11-01T16:36:33Z</dcterms:modified>
</cp:coreProperties>
</file>