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8" r:id="rId17"/>
    <p:sldId id="291" r:id="rId18"/>
    <p:sldId id="279" r:id="rId19"/>
    <p:sldId id="280" r:id="rId20"/>
    <p:sldId id="281" r:id="rId21"/>
    <p:sldId id="282" r:id="rId22"/>
    <p:sldId id="283" r:id="rId23"/>
    <p:sldId id="284" r:id="rId24"/>
    <p:sldId id="285" r:id="rId25"/>
    <p:sldId id="286" r:id="rId26"/>
    <p:sldId id="287" r:id="rId27"/>
    <p:sldId id="288" r:id="rId28"/>
    <p:sldId id="289" r:id="rId29"/>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ahoma" pitchFamily="34" charset="0"/>
        <a:ea typeface="+mn-ea"/>
        <a:cs typeface="+mn-cs"/>
      </a:defRPr>
    </a:lvl1pPr>
    <a:lvl2pPr marL="457200" algn="l" rtl="0" fontAlgn="base">
      <a:spcBef>
        <a:spcPct val="0"/>
      </a:spcBef>
      <a:spcAft>
        <a:spcPct val="0"/>
      </a:spcAft>
      <a:defRPr sz="3200" kern="1200">
        <a:solidFill>
          <a:schemeClr val="tx1"/>
        </a:solidFill>
        <a:latin typeface="Tahoma" pitchFamily="34" charset="0"/>
        <a:ea typeface="+mn-ea"/>
        <a:cs typeface="+mn-cs"/>
      </a:defRPr>
    </a:lvl2pPr>
    <a:lvl3pPr marL="914400" algn="l" rtl="0" fontAlgn="base">
      <a:spcBef>
        <a:spcPct val="0"/>
      </a:spcBef>
      <a:spcAft>
        <a:spcPct val="0"/>
      </a:spcAft>
      <a:defRPr sz="3200" kern="1200">
        <a:solidFill>
          <a:schemeClr val="tx1"/>
        </a:solidFill>
        <a:latin typeface="Tahoma" pitchFamily="34" charset="0"/>
        <a:ea typeface="+mn-ea"/>
        <a:cs typeface="+mn-cs"/>
      </a:defRPr>
    </a:lvl3pPr>
    <a:lvl4pPr marL="1371600" algn="l" rtl="0" fontAlgn="base">
      <a:spcBef>
        <a:spcPct val="0"/>
      </a:spcBef>
      <a:spcAft>
        <a:spcPct val="0"/>
      </a:spcAft>
      <a:defRPr sz="3200" kern="1200">
        <a:solidFill>
          <a:schemeClr val="tx1"/>
        </a:solidFill>
        <a:latin typeface="Tahoma" pitchFamily="34" charset="0"/>
        <a:ea typeface="+mn-ea"/>
        <a:cs typeface="+mn-cs"/>
      </a:defRPr>
    </a:lvl4pPr>
    <a:lvl5pPr marL="1828800" algn="l"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50" d="100"/>
          <a:sy n="50" d="100"/>
        </p:scale>
        <p:origin x="-1944"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7D5290-D249-415D-9DAB-05384F69BD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D44C6-B120-4A84-8A0D-22260A229D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DA0E0C-A16C-438E-8E77-D685A4C4E7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1C169-DE9C-4FCD-B4B5-2C1D0417CF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B7CEA-04AA-4831-8B9B-961682D9EC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44094-9513-4E89-B8BA-DF6DB17AF3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57FF95-AEE8-4786-B0AC-825F433AB4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DB3856-34FD-4C1A-9746-2D4388794E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D50A67-7BF9-4452-827B-FA4F4B5576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69BEFF-A29D-4731-B62F-6578D070C8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3D058-1C0F-4A30-BBCC-842236880C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3DA5A2F-3945-4583-8C24-0CC7F43CBF2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28600" y="762000"/>
            <a:ext cx="8305800" cy="830263"/>
          </a:xfrm>
          <a:prstGeom prst="rect">
            <a:avLst/>
          </a:prstGeom>
          <a:noFill/>
          <a:ln w="9525">
            <a:noFill/>
            <a:miter lim="800000"/>
            <a:headEnd/>
            <a:tailEnd/>
          </a:ln>
        </p:spPr>
        <p:txBody>
          <a:bodyPr>
            <a:spAutoFit/>
          </a:bodyPr>
          <a:lstStyle/>
          <a:p>
            <a:pPr algn="ctr">
              <a:spcBef>
                <a:spcPct val="50000"/>
              </a:spcBef>
            </a:pPr>
            <a:r>
              <a:rPr lang="en-US" sz="4800"/>
              <a:t>Endocrine Emergencies</a:t>
            </a:r>
          </a:p>
        </p:txBody>
      </p:sp>
      <p:sp>
        <p:nvSpPr>
          <p:cNvPr id="5" name="Title 4"/>
          <p:cNvSpPr>
            <a:spLocks noGrp="1"/>
          </p:cNvSpPr>
          <p:nvPr>
            <p:ph type="title"/>
          </p:nvPr>
        </p:nvSpPr>
        <p:spPr>
          <a:xfrm>
            <a:off x="2667000" y="4406900"/>
            <a:ext cx="6477000" cy="2451100"/>
          </a:xfrm>
        </p:spPr>
        <p:txBody>
          <a:bodyPr/>
          <a:lstStyle/>
          <a:p>
            <a:pPr eaLnBrk="1" hangingPunct="1">
              <a:defRPr/>
            </a:pPr>
            <a:r>
              <a:rPr lang="en-IN" sz="2800" dirty="0" smtClean="0"/>
              <a:t>Presented by</a:t>
            </a:r>
            <a:br>
              <a:rPr lang="en-IN" sz="2800" dirty="0" smtClean="0"/>
            </a:br>
            <a:r>
              <a:rPr lang="en-IN" sz="2800" dirty="0" smtClean="0"/>
              <a:t/>
            </a:r>
            <a:br>
              <a:rPr lang="en-IN" sz="2800" dirty="0" smtClean="0"/>
            </a:br>
            <a:r>
              <a:rPr lang="en-IN" sz="2800" dirty="0" err="1" smtClean="0"/>
              <a:t>mrs.</a:t>
            </a:r>
            <a:r>
              <a:rPr lang="en-IN" sz="2800" dirty="0" smtClean="0"/>
              <a:t> </a:t>
            </a:r>
            <a:r>
              <a:rPr lang="en-IN" sz="2800" dirty="0" err="1" smtClean="0"/>
              <a:t>Bincy</a:t>
            </a:r>
            <a:r>
              <a:rPr lang="en-IN" sz="2800" dirty="0" smtClean="0"/>
              <a:t> </a:t>
            </a:r>
            <a:r>
              <a:rPr lang="en-IN" sz="2800" dirty="0" err="1" smtClean="0"/>
              <a:t>cherian</a:t>
            </a:r>
            <a:r>
              <a:rPr lang="en-IN" sz="2800" dirty="0" smtClean="0"/>
              <a:t/>
            </a:r>
            <a:br>
              <a:rPr lang="en-IN" sz="2800" dirty="0" smtClean="0"/>
            </a:br>
            <a:r>
              <a:rPr lang="en-IN" sz="2800" dirty="0" smtClean="0"/>
              <a:t>asst. Professor</a:t>
            </a:r>
            <a:br>
              <a:rPr lang="en-IN" sz="2800" dirty="0" smtClean="0"/>
            </a:br>
            <a:r>
              <a:rPr lang="en-IN" sz="2800" dirty="0" smtClean="0"/>
              <a:t>college of nursing </a:t>
            </a:r>
            <a:r>
              <a:rPr lang="en-IN" sz="2800" dirty="0" err="1" smtClean="0"/>
              <a:t>kishtwar</a:t>
            </a:r>
            <a:endParaRPr lang="en-IN" sz="2800" dirty="0" smtClean="0"/>
          </a:p>
        </p:txBody>
      </p:sp>
      <p:sp>
        <p:nvSpPr>
          <p:cNvPr id="2052" name="Text Placeholder 5"/>
          <p:cNvSpPr>
            <a:spLocks noGrp="1"/>
          </p:cNvSpPr>
          <p:nvPr>
            <p:ph type="body" idx="1"/>
          </p:nvPr>
        </p:nvSpPr>
        <p:spPr/>
        <p:txBody>
          <a:bodyPr/>
          <a:lstStyle/>
          <a:p>
            <a:pPr eaLnBrk="1" hangingPunct="1"/>
            <a:endParaRPr lang="en-IN"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Ketoacidosis</a:t>
            </a:r>
          </a:p>
        </p:txBody>
      </p:sp>
      <p:sp>
        <p:nvSpPr>
          <p:cNvPr id="11267" name="Text Box 4"/>
          <p:cNvSpPr txBox="1">
            <a:spLocks noChangeArrowheads="1"/>
          </p:cNvSpPr>
          <p:nvPr/>
        </p:nvSpPr>
        <p:spPr bwMode="auto">
          <a:xfrm>
            <a:off x="457200" y="2209800"/>
            <a:ext cx="8229600" cy="1252538"/>
          </a:xfrm>
          <a:prstGeom prst="rect">
            <a:avLst/>
          </a:prstGeom>
          <a:noFill/>
          <a:ln w="9525">
            <a:noFill/>
            <a:miter lim="800000"/>
            <a:headEnd/>
            <a:tailEnd/>
          </a:ln>
        </p:spPr>
        <p:txBody>
          <a:bodyPr>
            <a:spAutoFit/>
          </a:bodyPr>
          <a:lstStyle/>
          <a:p>
            <a:pPr algn="ctr">
              <a:spcBef>
                <a:spcPct val="50000"/>
              </a:spcBef>
            </a:pPr>
            <a:r>
              <a:rPr lang="en-US" sz="2000" b="1"/>
              <a:t>Diabetic Ketoacidosis Defined</a:t>
            </a:r>
            <a:endParaRPr lang="en-US" sz="1600"/>
          </a:p>
          <a:p>
            <a:pPr algn="ctr">
              <a:spcBef>
                <a:spcPct val="50000"/>
              </a:spcBef>
            </a:pPr>
            <a:r>
              <a:rPr lang="en-US" sz="1600"/>
              <a:t>Characterized by hyperglycemia and ketonemia. Occurs as a result of insulin deficiency and stress hormone excess resulting in hyperglycemic, acidotic, dehydrated patient with profound electrolyte disturbances.</a:t>
            </a:r>
            <a:endParaRPr 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windows\TEMP\\msotw9_temp0.bmp"/>
          <p:cNvPicPr>
            <a:picLocks noChangeAspect="1" noChangeArrowheads="1"/>
          </p:cNvPicPr>
          <p:nvPr/>
        </p:nvPicPr>
        <p:blipFill>
          <a:blip r:embed="rId2"/>
          <a:srcRect/>
          <a:stretch>
            <a:fillRect/>
          </a:stretch>
        </p:blipFill>
        <p:spPr bwMode="auto">
          <a:xfrm>
            <a:off x="1219200" y="320675"/>
            <a:ext cx="6673850" cy="62214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Ketoacidosis</a:t>
            </a:r>
          </a:p>
        </p:txBody>
      </p:sp>
      <p:sp>
        <p:nvSpPr>
          <p:cNvPr id="13315" name="Text Box 3"/>
          <p:cNvSpPr txBox="1">
            <a:spLocks noChangeArrowheads="1"/>
          </p:cNvSpPr>
          <p:nvPr/>
        </p:nvSpPr>
        <p:spPr bwMode="auto">
          <a:xfrm>
            <a:off x="762000" y="1371600"/>
            <a:ext cx="7239000" cy="1466850"/>
          </a:xfrm>
          <a:prstGeom prst="rect">
            <a:avLst/>
          </a:prstGeom>
          <a:noFill/>
          <a:ln w="9525">
            <a:noFill/>
            <a:miter lim="800000"/>
            <a:headEnd/>
            <a:tailEnd/>
          </a:ln>
        </p:spPr>
        <p:txBody>
          <a:bodyPr>
            <a:spAutoFit/>
          </a:bodyPr>
          <a:lstStyle/>
          <a:p>
            <a:pPr>
              <a:spcBef>
                <a:spcPct val="50000"/>
              </a:spcBef>
            </a:pPr>
            <a:r>
              <a:rPr lang="en-US" sz="1800" b="1"/>
              <a:t>Clinical Manifestations</a:t>
            </a:r>
          </a:p>
          <a:p>
            <a:pPr>
              <a:spcBef>
                <a:spcPct val="50000"/>
              </a:spcBef>
            </a:pPr>
            <a:r>
              <a:rPr lang="en-US" sz="1600"/>
              <a:t>Polyuria, dehydration</a:t>
            </a:r>
          </a:p>
          <a:p>
            <a:pPr>
              <a:spcBef>
                <a:spcPct val="50000"/>
              </a:spcBef>
            </a:pPr>
            <a:r>
              <a:rPr lang="en-US" sz="1600"/>
              <a:t>Sodium, Phosphorous, Magnesium deficits</a:t>
            </a:r>
          </a:p>
          <a:p>
            <a:pPr>
              <a:spcBef>
                <a:spcPct val="50000"/>
              </a:spcBef>
            </a:pPr>
            <a:r>
              <a:rPr lang="en-US" sz="1600"/>
              <a:t>May have profound hypokalemia</a:t>
            </a:r>
          </a:p>
        </p:txBody>
      </p:sp>
      <p:sp>
        <p:nvSpPr>
          <p:cNvPr id="13316" name="Text Box 4"/>
          <p:cNvSpPr txBox="1">
            <a:spLocks noChangeArrowheads="1"/>
          </p:cNvSpPr>
          <p:nvPr/>
        </p:nvSpPr>
        <p:spPr bwMode="auto">
          <a:xfrm>
            <a:off x="762000" y="2895600"/>
            <a:ext cx="2971800" cy="3270250"/>
          </a:xfrm>
          <a:prstGeom prst="rect">
            <a:avLst/>
          </a:prstGeom>
          <a:noFill/>
          <a:ln w="9525">
            <a:noFill/>
            <a:miter lim="800000"/>
            <a:headEnd/>
            <a:tailEnd/>
          </a:ln>
        </p:spPr>
        <p:txBody>
          <a:bodyPr>
            <a:spAutoFit/>
          </a:bodyPr>
          <a:lstStyle/>
          <a:p>
            <a:pPr>
              <a:spcBef>
                <a:spcPct val="50000"/>
              </a:spcBef>
            </a:pPr>
            <a:r>
              <a:rPr lang="en-US" sz="1600" b="1"/>
              <a:t>Signs and symptoms</a:t>
            </a:r>
          </a:p>
          <a:p>
            <a:pPr>
              <a:spcBef>
                <a:spcPct val="50000"/>
              </a:spcBef>
            </a:pPr>
            <a:r>
              <a:rPr lang="en-US" sz="1600"/>
              <a:t>- Kussmaul respirations</a:t>
            </a:r>
          </a:p>
          <a:p>
            <a:pPr>
              <a:spcBef>
                <a:spcPct val="50000"/>
              </a:spcBef>
            </a:pPr>
            <a:r>
              <a:rPr lang="en-US" sz="1600"/>
              <a:t>- Postural dizzyness</a:t>
            </a:r>
          </a:p>
          <a:p>
            <a:pPr>
              <a:spcBef>
                <a:spcPct val="50000"/>
              </a:spcBef>
            </a:pPr>
            <a:r>
              <a:rPr lang="en-US" sz="1600"/>
              <a:t>- CNS depression</a:t>
            </a:r>
          </a:p>
          <a:p>
            <a:pPr>
              <a:spcBef>
                <a:spcPct val="50000"/>
              </a:spcBef>
            </a:pPr>
            <a:r>
              <a:rPr lang="en-US" sz="1600"/>
              <a:t>- Ketonuria</a:t>
            </a:r>
          </a:p>
          <a:p>
            <a:pPr>
              <a:spcBef>
                <a:spcPct val="50000"/>
              </a:spcBef>
            </a:pPr>
            <a:r>
              <a:rPr lang="en-US" sz="1600"/>
              <a:t>- Anorexia</a:t>
            </a:r>
          </a:p>
          <a:p>
            <a:pPr>
              <a:spcBef>
                <a:spcPct val="50000"/>
              </a:spcBef>
            </a:pPr>
            <a:r>
              <a:rPr lang="en-US" sz="1600"/>
              <a:t>- Nausea</a:t>
            </a:r>
          </a:p>
          <a:p>
            <a:pPr>
              <a:spcBef>
                <a:spcPct val="50000"/>
              </a:spcBef>
            </a:pPr>
            <a:r>
              <a:rPr lang="en-US" sz="1600"/>
              <a:t>- Abdonminal pain</a:t>
            </a:r>
          </a:p>
          <a:p>
            <a:pPr>
              <a:spcBef>
                <a:spcPct val="50000"/>
              </a:spcBef>
            </a:pPr>
            <a:r>
              <a:rPr lang="en-US" sz="1600"/>
              <a:t>- Thirst, polyuria</a:t>
            </a:r>
            <a:endParaRPr lang="en-US" sz="2400"/>
          </a:p>
        </p:txBody>
      </p:sp>
      <p:sp>
        <p:nvSpPr>
          <p:cNvPr id="13317" name="Text Box 5"/>
          <p:cNvSpPr txBox="1">
            <a:spLocks noChangeArrowheads="1"/>
          </p:cNvSpPr>
          <p:nvPr/>
        </p:nvSpPr>
        <p:spPr bwMode="auto">
          <a:xfrm>
            <a:off x="4191000" y="2971800"/>
            <a:ext cx="4114800" cy="1069975"/>
          </a:xfrm>
          <a:prstGeom prst="rect">
            <a:avLst/>
          </a:prstGeom>
          <a:noFill/>
          <a:ln w="9525">
            <a:noFill/>
            <a:miter lim="800000"/>
            <a:headEnd/>
            <a:tailEnd/>
          </a:ln>
        </p:spPr>
        <p:txBody>
          <a:bodyPr>
            <a:spAutoFit/>
          </a:bodyPr>
          <a:lstStyle/>
          <a:p>
            <a:pPr>
              <a:spcBef>
                <a:spcPct val="50000"/>
              </a:spcBef>
            </a:pPr>
            <a:r>
              <a:rPr lang="en-US" sz="1600" b="1"/>
              <a:t>Treatment</a:t>
            </a:r>
          </a:p>
          <a:p>
            <a:pPr>
              <a:spcBef>
                <a:spcPct val="50000"/>
              </a:spcBef>
            </a:pPr>
            <a:r>
              <a:rPr lang="en-US" sz="1600"/>
              <a:t>- ABC’s, intubation for the comatose patient</a:t>
            </a:r>
          </a:p>
          <a:p>
            <a:pPr>
              <a:spcBef>
                <a:spcPct val="50000"/>
              </a:spcBef>
              <a:buFontTx/>
              <a:buChar char="-"/>
            </a:pPr>
            <a:r>
              <a:rPr lang="en-US" sz="1600"/>
              <a:t>Fluid resuscitation (BSS)</a:t>
            </a: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a:t>
            </a:r>
          </a:p>
        </p:txBody>
      </p:sp>
      <p:sp>
        <p:nvSpPr>
          <p:cNvPr id="14339" name="Text Box 3"/>
          <p:cNvSpPr txBox="1">
            <a:spLocks noChangeArrowheads="1"/>
          </p:cNvSpPr>
          <p:nvPr/>
        </p:nvSpPr>
        <p:spPr bwMode="auto">
          <a:xfrm>
            <a:off x="609600" y="1295400"/>
            <a:ext cx="7696200" cy="2443163"/>
          </a:xfrm>
          <a:prstGeom prst="rect">
            <a:avLst/>
          </a:prstGeom>
          <a:noFill/>
          <a:ln w="9525">
            <a:noFill/>
            <a:miter lim="800000"/>
            <a:headEnd/>
            <a:tailEnd/>
          </a:ln>
        </p:spPr>
        <p:txBody>
          <a:bodyPr>
            <a:spAutoFit/>
          </a:bodyPr>
          <a:lstStyle/>
          <a:p>
            <a:pPr>
              <a:spcBef>
                <a:spcPct val="50000"/>
              </a:spcBef>
            </a:pPr>
            <a:r>
              <a:rPr lang="en-US" sz="2000" b="1"/>
              <a:t>Nonketotoc Hyperosmolar Coma</a:t>
            </a:r>
            <a:endParaRPr lang="en-US" sz="1600"/>
          </a:p>
          <a:p>
            <a:pPr>
              <a:spcBef>
                <a:spcPct val="50000"/>
              </a:spcBef>
            </a:pPr>
            <a:r>
              <a:rPr lang="en-US" sz="1600"/>
              <a:t>Severe hyperglycemia, hyperosmolality, and dehydration without ketoacidosis. Prehospital management is the same as for DKA.</a:t>
            </a:r>
          </a:p>
          <a:p>
            <a:pPr>
              <a:spcBef>
                <a:spcPct val="50000"/>
              </a:spcBef>
            </a:pPr>
            <a:endParaRPr lang="en-US" sz="1600"/>
          </a:p>
          <a:p>
            <a:pPr>
              <a:spcBef>
                <a:spcPct val="50000"/>
              </a:spcBef>
            </a:pPr>
            <a:r>
              <a:rPr lang="en-US" sz="2000" b="1"/>
              <a:t>Gestational Diabetes</a:t>
            </a:r>
            <a:endParaRPr lang="en-US" sz="1600"/>
          </a:p>
          <a:p>
            <a:pPr>
              <a:spcBef>
                <a:spcPct val="50000"/>
              </a:spcBef>
            </a:pPr>
            <a:r>
              <a:rPr lang="en-US" sz="1600"/>
              <a:t>Glucose intolerance that first occurs during preganancy. Usually occurs during the third trimester, obese women at greatest risk.</a:t>
            </a:r>
            <a:endParaRPr lang="en-US"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Hyperthyroidism</a:t>
            </a:r>
          </a:p>
        </p:txBody>
      </p:sp>
      <p:sp>
        <p:nvSpPr>
          <p:cNvPr id="21507" name="Text Box 3"/>
          <p:cNvSpPr txBox="1">
            <a:spLocks noChangeArrowheads="1"/>
          </p:cNvSpPr>
          <p:nvPr/>
        </p:nvSpPr>
        <p:spPr bwMode="auto">
          <a:xfrm>
            <a:off x="609600" y="1295400"/>
            <a:ext cx="7696200" cy="3759200"/>
          </a:xfrm>
          <a:prstGeom prst="rect">
            <a:avLst/>
          </a:prstGeom>
          <a:noFill/>
          <a:ln w="9525">
            <a:noFill/>
            <a:miter lim="800000"/>
            <a:headEnd/>
            <a:tailEnd/>
          </a:ln>
        </p:spPr>
        <p:txBody>
          <a:bodyPr>
            <a:spAutoFit/>
          </a:bodyPr>
          <a:lstStyle/>
          <a:p>
            <a:pPr algn="ctr">
              <a:spcBef>
                <a:spcPct val="50000"/>
              </a:spcBef>
            </a:pPr>
            <a:r>
              <a:rPr lang="en-US" sz="2000" b="1" u="sng"/>
              <a:t>DEFINITIONS</a:t>
            </a:r>
          </a:p>
          <a:p>
            <a:pPr>
              <a:spcBef>
                <a:spcPct val="50000"/>
              </a:spcBef>
            </a:pPr>
            <a:r>
              <a:rPr lang="en-US" sz="1800" b="1"/>
              <a:t>Thyrotoxicosis (Hyperthyroidism)  </a:t>
            </a:r>
            <a:r>
              <a:rPr lang="en-US" sz="1600"/>
              <a:t>Thyroid hormones exert greater than normal response</a:t>
            </a:r>
          </a:p>
          <a:p>
            <a:pPr>
              <a:spcBef>
                <a:spcPct val="50000"/>
              </a:spcBef>
            </a:pPr>
            <a:r>
              <a:rPr lang="en-US" sz="1800" b="1"/>
              <a:t>Thyroid Storm</a:t>
            </a:r>
            <a:r>
              <a:rPr lang="en-US" sz="1600"/>
              <a:t>  Rare complication of hyperthyroidism where manifestations of thyrotoxicosis become life threatening. Also may be termed </a:t>
            </a:r>
            <a:r>
              <a:rPr lang="en-US" sz="1600" b="1"/>
              <a:t>Thyrotoxic Crisis</a:t>
            </a:r>
            <a:r>
              <a:rPr lang="en-US" sz="1600"/>
              <a:t>.</a:t>
            </a:r>
          </a:p>
          <a:p>
            <a:pPr>
              <a:spcBef>
                <a:spcPct val="50000"/>
              </a:spcBef>
            </a:pPr>
            <a:r>
              <a:rPr lang="en-US" sz="1800" b="1"/>
              <a:t>Apathetic Thyrotoxicosis</a:t>
            </a:r>
            <a:r>
              <a:rPr lang="en-US" sz="1600"/>
              <a:t>  Rare form usually occurring in the elderly. Condition is often misdiagnosed as sx are few and subtle. Often presents as single organ failure (CHF). Patient may develop thyroid storm without the typical manifestations.</a:t>
            </a:r>
          </a:p>
          <a:p>
            <a:pPr>
              <a:spcBef>
                <a:spcPct val="50000"/>
              </a:spcBef>
            </a:pPr>
            <a:r>
              <a:rPr lang="en-US" sz="1800" b="1"/>
              <a:t>Graves Disease</a:t>
            </a:r>
            <a:r>
              <a:rPr lang="en-US" sz="1600"/>
              <a:t>  Most common cause of thyrotoxicosis, autoimmune disorder characterized by hyperthyroidism, enlarged thryoid (goiter), opthalmopathy and dermopathy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sotw9_temp0"/>
          <p:cNvPicPr>
            <a:picLocks noChangeAspect="1" noChangeArrowheads="1"/>
          </p:cNvPicPr>
          <p:nvPr/>
        </p:nvPicPr>
        <p:blipFill>
          <a:blip r:embed="rId2"/>
          <a:srcRect/>
          <a:stretch>
            <a:fillRect/>
          </a:stretch>
        </p:blipFill>
        <p:spPr bwMode="auto">
          <a:xfrm>
            <a:off x="609600" y="304800"/>
            <a:ext cx="8001000" cy="6132513"/>
          </a:xfrm>
          <a:prstGeom prst="rect">
            <a:avLst/>
          </a:prstGeom>
          <a:noFill/>
          <a:ln w="9525">
            <a:noFill/>
            <a:miter lim="800000"/>
            <a:headEnd/>
            <a:tailEnd/>
          </a:ln>
        </p:spPr>
      </p:pic>
      <p:sp>
        <p:nvSpPr>
          <p:cNvPr id="16387" name="Text Box 3"/>
          <p:cNvSpPr txBox="1">
            <a:spLocks noChangeArrowheads="1"/>
          </p:cNvSpPr>
          <p:nvPr/>
        </p:nvSpPr>
        <p:spPr bwMode="auto">
          <a:xfrm rot="-5400000">
            <a:off x="6593681" y="3921919"/>
            <a:ext cx="4308475" cy="274638"/>
          </a:xfrm>
          <a:prstGeom prst="rect">
            <a:avLst/>
          </a:prstGeom>
          <a:noFill/>
          <a:ln w="9525">
            <a:noFill/>
            <a:miter lim="800000"/>
            <a:headEnd/>
            <a:tailEnd/>
          </a:ln>
        </p:spPr>
        <p:txBody>
          <a:bodyPr wrap="none">
            <a:spAutoFit/>
          </a:bodyPr>
          <a:lstStyle/>
          <a:p>
            <a:r>
              <a:rPr lang="en-US" sz="1200"/>
              <a:t>Tintinalli; Emergency Medicine; a comprehensive study guide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Hyperthyroidism</a:t>
            </a:r>
          </a:p>
        </p:txBody>
      </p:sp>
      <p:sp>
        <p:nvSpPr>
          <p:cNvPr id="17411" name="Text Box 3"/>
          <p:cNvSpPr txBox="1">
            <a:spLocks noChangeArrowheads="1"/>
          </p:cNvSpPr>
          <p:nvPr/>
        </p:nvSpPr>
        <p:spPr bwMode="auto">
          <a:xfrm>
            <a:off x="381000" y="1981200"/>
            <a:ext cx="3810000" cy="4248150"/>
          </a:xfrm>
          <a:prstGeom prst="rect">
            <a:avLst/>
          </a:prstGeom>
          <a:noFill/>
          <a:ln w="9525">
            <a:noFill/>
            <a:miter lim="800000"/>
            <a:headEnd/>
            <a:tailEnd/>
          </a:ln>
        </p:spPr>
        <p:txBody>
          <a:bodyPr>
            <a:spAutoFit/>
          </a:bodyPr>
          <a:lstStyle/>
          <a:p>
            <a:pPr>
              <a:spcBef>
                <a:spcPct val="50000"/>
              </a:spcBef>
            </a:pPr>
            <a:r>
              <a:rPr lang="en-US" sz="1600" b="1"/>
              <a:t>Precipitating Factors</a:t>
            </a:r>
            <a:endParaRPr lang="en-US" sz="1600"/>
          </a:p>
          <a:p>
            <a:pPr>
              <a:spcBef>
                <a:spcPct val="50000"/>
              </a:spcBef>
              <a:buFontTx/>
              <a:buChar char="-"/>
            </a:pPr>
            <a:r>
              <a:rPr lang="en-US" sz="1600"/>
              <a:t>Pulmonary infection</a:t>
            </a:r>
          </a:p>
          <a:p>
            <a:pPr>
              <a:spcBef>
                <a:spcPct val="50000"/>
              </a:spcBef>
              <a:buFontTx/>
              <a:buChar char="-"/>
            </a:pPr>
            <a:r>
              <a:rPr lang="en-US" sz="1600"/>
              <a:t>Diabetics; Ketoacidosis, hyperosmolar coma, insulin-induced hypoglycemia</a:t>
            </a:r>
          </a:p>
          <a:p>
            <a:pPr>
              <a:spcBef>
                <a:spcPct val="50000"/>
              </a:spcBef>
              <a:buFontTx/>
              <a:buChar char="-"/>
            </a:pPr>
            <a:r>
              <a:rPr lang="en-US" sz="1600"/>
              <a:t>Withdrawal of antithyroid drugs</a:t>
            </a:r>
          </a:p>
          <a:p>
            <a:pPr>
              <a:spcBef>
                <a:spcPct val="50000"/>
              </a:spcBef>
              <a:buFontTx/>
              <a:buChar char="-"/>
            </a:pPr>
            <a:r>
              <a:rPr lang="en-US" sz="1600"/>
              <a:t>Thyroid hormone overdose</a:t>
            </a:r>
          </a:p>
          <a:p>
            <a:pPr>
              <a:spcBef>
                <a:spcPct val="50000"/>
              </a:spcBef>
              <a:buFontTx/>
              <a:buChar char="-"/>
            </a:pPr>
            <a:r>
              <a:rPr lang="en-US" sz="1600"/>
              <a:t>Manipulation of the thyroid gland</a:t>
            </a:r>
          </a:p>
          <a:p>
            <a:pPr>
              <a:spcBef>
                <a:spcPct val="50000"/>
              </a:spcBef>
              <a:buFontTx/>
              <a:buChar char="-"/>
            </a:pPr>
            <a:r>
              <a:rPr lang="en-US" sz="1600"/>
              <a:t>Radioactive iodide</a:t>
            </a:r>
          </a:p>
          <a:p>
            <a:pPr>
              <a:spcBef>
                <a:spcPct val="50000"/>
              </a:spcBef>
              <a:buFontTx/>
              <a:buChar char="-"/>
            </a:pPr>
            <a:r>
              <a:rPr lang="en-US" sz="1600"/>
              <a:t>Vascular accidents (PE, etc.)</a:t>
            </a:r>
          </a:p>
          <a:p>
            <a:pPr>
              <a:spcBef>
                <a:spcPct val="50000"/>
              </a:spcBef>
              <a:buFontTx/>
              <a:buChar char="-"/>
            </a:pPr>
            <a:r>
              <a:rPr lang="en-US" sz="1600"/>
              <a:t>Toxemia of pregnancy</a:t>
            </a:r>
          </a:p>
          <a:p>
            <a:pPr>
              <a:spcBef>
                <a:spcPct val="50000"/>
              </a:spcBef>
              <a:buFontTx/>
              <a:buChar char="-"/>
            </a:pPr>
            <a:r>
              <a:rPr lang="en-US" sz="1600"/>
              <a:t>Trauma</a:t>
            </a:r>
          </a:p>
          <a:p>
            <a:pPr>
              <a:spcBef>
                <a:spcPct val="50000"/>
              </a:spcBef>
              <a:buFontTx/>
              <a:buChar char="-"/>
            </a:pPr>
            <a:r>
              <a:rPr lang="en-US" sz="1600"/>
              <a:t>Emotional Stress</a:t>
            </a:r>
            <a:endParaRPr lang="en-US" sz="1800" b="1"/>
          </a:p>
        </p:txBody>
      </p:sp>
      <p:sp>
        <p:nvSpPr>
          <p:cNvPr id="17412" name="Text Box 4"/>
          <p:cNvSpPr txBox="1">
            <a:spLocks noChangeArrowheads="1"/>
          </p:cNvSpPr>
          <p:nvPr/>
        </p:nvSpPr>
        <p:spPr bwMode="auto">
          <a:xfrm>
            <a:off x="4419600" y="1981200"/>
            <a:ext cx="4267200" cy="4248150"/>
          </a:xfrm>
          <a:prstGeom prst="rect">
            <a:avLst/>
          </a:prstGeom>
          <a:noFill/>
          <a:ln w="9525">
            <a:noFill/>
            <a:miter lim="800000"/>
            <a:headEnd/>
            <a:tailEnd/>
          </a:ln>
        </p:spPr>
        <p:txBody>
          <a:bodyPr>
            <a:spAutoFit/>
          </a:bodyPr>
          <a:lstStyle/>
          <a:p>
            <a:pPr>
              <a:spcBef>
                <a:spcPct val="50000"/>
              </a:spcBef>
            </a:pPr>
            <a:r>
              <a:rPr lang="en-US" sz="1600" b="1"/>
              <a:t>Clinical Presentation</a:t>
            </a:r>
            <a:endParaRPr lang="en-US" sz="1600"/>
          </a:p>
          <a:p>
            <a:pPr>
              <a:spcBef>
                <a:spcPct val="50000"/>
              </a:spcBef>
            </a:pPr>
            <a:r>
              <a:rPr lang="en-US" sz="1600"/>
              <a:t>Diagnosis is difficult! General clues include:</a:t>
            </a:r>
          </a:p>
          <a:p>
            <a:pPr lvl="1">
              <a:spcBef>
                <a:spcPct val="50000"/>
              </a:spcBef>
              <a:buFontTx/>
              <a:buChar char="-"/>
            </a:pPr>
            <a:r>
              <a:rPr lang="en-US" sz="1600"/>
              <a:t>Hx of Thyrotoxicosis</a:t>
            </a:r>
          </a:p>
          <a:p>
            <a:pPr lvl="1">
              <a:spcBef>
                <a:spcPct val="50000"/>
              </a:spcBef>
              <a:buFontTx/>
              <a:buChar char="-"/>
            </a:pPr>
            <a:r>
              <a:rPr lang="en-US" sz="1600"/>
              <a:t>Graves disease (or it’s telltale eye signs)</a:t>
            </a:r>
          </a:p>
          <a:p>
            <a:pPr lvl="1">
              <a:spcBef>
                <a:spcPct val="50000"/>
              </a:spcBef>
              <a:buFontTx/>
              <a:buChar char="-"/>
            </a:pPr>
            <a:r>
              <a:rPr lang="en-US" sz="1600"/>
              <a:t>Palpable goiter</a:t>
            </a:r>
          </a:p>
          <a:p>
            <a:pPr lvl="1">
              <a:spcBef>
                <a:spcPct val="50000"/>
              </a:spcBef>
              <a:buFontTx/>
              <a:buChar char="-"/>
            </a:pPr>
            <a:r>
              <a:rPr lang="en-US" sz="1600"/>
              <a:t>Widened pulse pressure</a:t>
            </a:r>
          </a:p>
          <a:p>
            <a:pPr>
              <a:spcBef>
                <a:spcPct val="50000"/>
              </a:spcBef>
            </a:pPr>
            <a:r>
              <a:rPr lang="en-US" sz="1600" b="1"/>
              <a:t>Signs and Symptoms:</a:t>
            </a:r>
          </a:p>
          <a:p>
            <a:pPr>
              <a:spcBef>
                <a:spcPct val="50000"/>
              </a:spcBef>
              <a:buFontTx/>
              <a:buChar char="-"/>
            </a:pPr>
            <a:r>
              <a:rPr lang="en-US" sz="1600"/>
              <a:t>Fever, Tachycardia, Diaphoresis, Increased CNS activity and emotional lability.</a:t>
            </a:r>
          </a:p>
          <a:p>
            <a:pPr>
              <a:spcBef>
                <a:spcPct val="50000"/>
              </a:spcBef>
              <a:buFontTx/>
              <a:buChar char="-"/>
            </a:pPr>
            <a:r>
              <a:rPr lang="en-US" sz="1600"/>
              <a:t>If untreated will progress to a hyperkinetic toxic state, CHF, refractory pulmonary edema, shock, coma, and death</a:t>
            </a:r>
          </a:p>
        </p:txBody>
      </p:sp>
      <p:sp>
        <p:nvSpPr>
          <p:cNvPr id="17413" name="Text Box 5"/>
          <p:cNvSpPr txBox="1">
            <a:spLocks noChangeArrowheads="1"/>
          </p:cNvSpPr>
          <p:nvPr/>
        </p:nvSpPr>
        <p:spPr bwMode="auto">
          <a:xfrm>
            <a:off x="3352800" y="1219200"/>
            <a:ext cx="2000250" cy="396875"/>
          </a:xfrm>
          <a:prstGeom prst="rect">
            <a:avLst/>
          </a:prstGeom>
          <a:noFill/>
          <a:ln w="9525">
            <a:noFill/>
            <a:miter lim="800000"/>
            <a:headEnd/>
            <a:tailEnd/>
          </a:ln>
        </p:spPr>
        <p:txBody>
          <a:bodyPr wrap="none">
            <a:spAutoFit/>
          </a:bodyPr>
          <a:lstStyle/>
          <a:p>
            <a:r>
              <a:rPr lang="en-US" sz="2000" b="1"/>
              <a:t>Thyroid Storm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My Documents\My Pictures\Pneck2.gif"/>
          <p:cNvPicPr>
            <a:picLocks noChangeAspect="1" noChangeArrowheads="1"/>
          </p:cNvPicPr>
          <p:nvPr/>
        </p:nvPicPr>
        <p:blipFill>
          <a:blip r:embed="rId2"/>
          <a:srcRect/>
          <a:stretch>
            <a:fillRect/>
          </a:stretch>
        </p:blipFill>
        <p:spPr bwMode="auto">
          <a:xfrm>
            <a:off x="1905000" y="914400"/>
            <a:ext cx="5410200" cy="4918075"/>
          </a:xfrm>
          <a:prstGeom prst="rect">
            <a:avLst/>
          </a:prstGeom>
          <a:noFill/>
          <a:ln w="9525">
            <a:noFill/>
            <a:miter lim="800000"/>
            <a:headEnd/>
            <a:tailEnd/>
          </a:ln>
        </p:spPr>
      </p:pic>
      <p:sp>
        <p:nvSpPr>
          <p:cNvPr id="18435" name="Text Box 3"/>
          <p:cNvSpPr txBox="1">
            <a:spLocks noChangeArrowheads="1"/>
          </p:cNvSpPr>
          <p:nvPr/>
        </p:nvSpPr>
        <p:spPr bwMode="auto">
          <a:xfrm>
            <a:off x="6080125" y="2852738"/>
            <a:ext cx="1131888" cy="457200"/>
          </a:xfrm>
          <a:prstGeom prst="rect">
            <a:avLst/>
          </a:prstGeom>
          <a:noFill/>
          <a:ln w="9525">
            <a:noFill/>
            <a:miter lim="800000"/>
            <a:headEnd/>
            <a:tailEnd/>
          </a:ln>
        </p:spPr>
        <p:txBody>
          <a:bodyPr wrap="none">
            <a:spAutoFit/>
          </a:bodyPr>
          <a:lstStyle/>
          <a:p>
            <a:r>
              <a:rPr lang="en-US" sz="2400" b="1">
                <a:solidFill>
                  <a:schemeClr val="bg1"/>
                </a:solidFill>
              </a:rPr>
              <a:t>Goiter</a:t>
            </a:r>
          </a:p>
        </p:txBody>
      </p:sp>
      <p:sp>
        <p:nvSpPr>
          <p:cNvPr id="18436" name="Line 4"/>
          <p:cNvSpPr>
            <a:spLocks noChangeShapeType="1"/>
          </p:cNvSpPr>
          <p:nvPr/>
        </p:nvSpPr>
        <p:spPr bwMode="auto">
          <a:xfrm flipH="1">
            <a:off x="5181600" y="3048000"/>
            <a:ext cx="838200" cy="533400"/>
          </a:xfrm>
          <a:prstGeom prst="line">
            <a:avLst/>
          </a:prstGeom>
          <a:noFill/>
          <a:ln w="34925">
            <a:solidFill>
              <a:schemeClr val="bg1"/>
            </a:solidFill>
            <a:round/>
            <a:headEnd/>
            <a:tailEnd type="triangle" w="med" len="med"/>
          </a:ln>
        </p:spPr>
        <p:txBody>
          <a:bodyPr/>
          <a:lstStyle/>
          <a:p>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Hyperthyroidism</a:t>
            </a:r>
          </a:p>
        </p:txBody>
      </p:sp>
      <p:sp>
        <p:nvSpPr>
          <p:cNvPr id="19459" name="Text Box 4"/>
          <p:cNvSpPr txBox="1">
            <a:spLocks noChangeArrowheads="1"/>
          </p:cNvSpPr>
          <p:nvPr/>
        </p:nvSpPr>
        <p:spPr bwMode="auto">
          <a:xfrm>
            <a:off x="762000" y="1981200"/>
            <a:ext cx="7924800" cy="4003675"/>
          </a:xfrm>
          <a:prstGeom prst="rect">
            <a:avLst/>
          </a:prstGeom>
          <a:noFill/>
          <a:ln w="9525">
            <a:noFill/>
            <a:miter lim="800000"/>
            <a:headEnd/>
            <a:tailEnd/>
          </a:ln>
        </p:spPr>
        <p:txBody>
          <a:bodyPr>
            <a:spAutoFit/>
          </a:bodyPr>
          <a:lstStyle/>
          <a:p>
            <a:pPr>
              <a:spcBef>
                <a:spcPct val="50000"/>
              </a:spcBef>
            </a:pPr>
            <a:r>
              <a:rPr lang="en-US" sz="1600" b="1"/>
              <a:t>Clinical Presentation (cont.)</a:t>
            </a:r>
            <a:endParaRPr lang="en-US" sz="1600"/>
          </a:p>
          <a:p>
            <a:pPr>
              <a:spcBef>
                <a:spcPct val="50000"/>
              </a:spcBef>
            </a:pPr>
            <a:r>
              <a:rPr lang="en-US" sz="1600"/>
              <a:t>CNS disturbances may include:</a:t>
            </a:r>
          </a:p>
          <a:p>
            <a:pPr lvl="1">
              <a:spcBef>
                <a:spcPct val="50000"/>
              </a:spcBef>
              <a:buFontTx/>
              <a:buChar char="-"/>
            </a:pPr>
            <a:r>
              <a:rPr lang="en-US" sz="1600"/>
              <a:t>Anxiety, restlessness, agitation, psychosis, confusion, obtundation, coma.</a:t>
            </a:r>
          </a:p>
          <a:p>
            <a:pPr lvl="1">
              <a:spcBef>
                <a:spcPct val="50000"/>
              </a:spcBef>
              <a:buFontTx/>
              <a:buChar char="-"/>
            </a:pPr>
            <a:r>
              <a:rPr lang="en-US" sz="1600"/>
              <a:t>Thyrotoxic myopathy</a:t>
            </a:r>
          </a:p>
          <a:p>
            <a:pPr>
              <a:spcBef>
                <a:spcPct val="50000"/>
              </a:spcBef>
            </a:pPr>
            <a:r>
              <a:rPr lang="en-US" sz="1600"/>
              <a:t>Cardiovascular abnormalities include </a:t>
            </a:r>
          </a:p>
          <a:p>
            <a:pPr lvl="1">
              <a:spcBef>
                <a:spcPct val="50000"/>
              </a:spcBef>
              <a:buFontTx/>
              <a:buChar char="-"/>
            </a:pPr>
            <a:r>
              <a:rPr lang="en-US" sz="1600"/>
              <a:t>tachycardia, a fib</a:t>
            </a:r>
          </a:p>
          <a:p>
            <a:pPr lvl="1">
              <a:spcBef>
                <a:spcPct val="50000"/>
              </a:spcBef>
              <a:buFontTx/>
              <a:buChar char="-"/>
            </a:pPr>
            <a:r>
              <a:rPr lang="en-US" sz="1600"/>
              <a:t>CHF</a:t>
            </a:r>
          </a:p>
          <a:p>
            <a:pPr>
              <a:spcBef>
                <a:spcPct val="50000"/>
              </a:spcBef>
            </a:pPr>
            <a:r>
              <a:rPr lang="en-US" sz="1600"/>
              <a:t>GI symptoms</a:t>
            </a:r>
          </a:p>
          <a:p>
            <a:pPr lvl="1">
              <a:spcBef>
                <a:spcPct val="50000"/>
              </a:spcBef>
              <a:buFontTx/>
              <a:buChar char="-"/>
            </a:pPr>
            <a:r>
              <a:rPr lang="en-US" sz="1600"/>
              <a:t>Pre-event severe weight loss</a:t>
            </a:r>
          </a:p>
          <a:p>
            <a:pPr lvl="1">
              <a:spcBef>
                <a:spcPct val="50000"/>
              </a:spcBef>
              <a:buFontTx/>
              <a:buChar char="-"/>
            </a:pPr>
            <a:r>
              <a:rPr lang="en-US" sz="1600"/>
              <a:t>Hyperdefecation, diarrhea</a:t>
            </a:r>
          </a:p>
          <a:p>
            <a:pPr lvl="1">
              <a:spcBef>
                <a:spcPct val="50000"/>
              </a:spcBef>
              <a:buFontTx/>
              <a:buChar char="-"/>
            </a:pPr>
            <a:r>
              <a:rPr lang="en-US" sz="1600"/>
              <a:t>Anorexia, N/V</a:t>
            </a:r>
          </a:p>
        </p:txBody>
      </p:sp>
      <p:sp>
        <p:nvSpPr>
          <p:cNvPr id="19460" name="Text Box 5"/>
          <p:cNvSpPr txBox="1">
            <a:spLocks noChangeArrowheads="1"/>
          </p:cNvSpPr>
          <p:nvPr/>
        </p:nvSpPr>
        <p:spPr bwMode="auto">
          <a:xfrm>
            <a:off x="3352800" y="1219200"/>
            <a:ext cx="2000250" cy="396875"/>
          </a:xfrm>
          <a:prstGeom prst="rect">
            <a:avLst/>
          </a:prstGeom>
          <a:noFill/>
          <a:ln w="9525">
            <a:noFill/>
            <a:miter lim="800000"/>
            <a:headEnd/>
            <a:tailEnd/>
          </a:ln>
        </p:spPr>
        <p:txBody>
          <a:bodyPr wrap="none">
            <a:spAutoFit/>
          </a:bodyPr>
          <a:lstStyle/>
          <a:p>
            <a:r>
              <a:rPr lang="en-US" sz="2000" b="1"/>
              <a:t>Thyroid Storm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Hyperthyroidism</a:t>
            </a:r>
          </a:p>
        </p:txBody>
      </p:sp>
      <p:sp>
        <p:nvSpPr>
          <p:cNvPr id="20483" name="Text Box 3"/>
          <p:cNvSpPr txBox="1">
            <a:spLocks noChangeArrowheads="1"/>
          </p:cNvSpPr>
          <p:nvPr/>
        </p:nvSpPr>
        <p:spPr bwMode="auto">
          <a:xfrm>
            <a:off x="762000" y="1981200"/>
            <a:ext cx="7924800" cy="4003675"/>
          </a:xfrm>
          <a:prstGeom prst="rect">
            <a:avLst/>
          </a:prstGeom>
          <a:noFill/>
          <a:ln w="9525">
            <a:noFill/>
            <a:miter lim="800000"/>
            <a:headEnd/>
            <a:tailEnd/>
          </a:ln>
        </p:spPr>
        <p:txBody>
          <a:bodyPr>
            <a:spAutoFit/>
          </a:bodyPr>
          <a:lstStyle/>
          <a:p>
            <a:pPr>
              <a:spcBef>
                <a:spcPct val="50000"/>
              </a:spcBef>
            </a:pPr>
            <a:r>
              <a:rPr lang="en-US" sz="1600" b="1"/>
              <a:t>Treatment</a:t>
            </a:r>
            <a:endParaRPr lang="en-US" sz="1600"/>
          </a:p>
          <a:p>
            <a:pPr>
              <a:spcBef>
                <a:spcPct val="50000"/>
              </a:spcBef>
            </a:pPr>
            <a:r>
              <a:rPr lang="en-US" sz="1600"/>
              <a:t>Generally supportive</a:t>
            </a:r>
          </a:p>
          <a:p>
            <a:pPr lvl="1">
              <a:spcBef>
                <a:spcPct val="50000"/>
              </a:spcBef>
              <a:buFontTx/>
              <a:buChar char="-"/>
            </a:pPr>
            <a:r>
              <a:rPr lang="en-US" sz="1600"/>
              <a:t>ABC’s, intubation for comatose patient</a:t>
            </a:r>
          </a:p>
          <a:p>
            <a:pPr lvl="1">
              <a:spcBef>
                <a:spcPct val="50000"/>
              </a:spcBef>
              <a:buFontTx/>
              <a:buChar char="-"/>
            </a:pPr>
            <a:r>
              <a:rPr lang="en-US" sz="1600"/>
              <a:t> IV fluids</a:t>
            </a:r>
          </a:p>
          <a:p>
            <a:pPr lvl="1">
              <a:spcBef>
                <a:spcPct val="50000"/>
              </a:spcBef>
              <a:buFontTx/>
              <a:buChar char="-"/>
            </a:pPr>
            <a:r>
              <a:rPr lang="en-US" sz="1600"/>
              <a:t> Antipyretics prn</a:t>
            </a:r>
          </a:p>
          <a:p>
            <a:pPr lvl="1">
              <a:spcBef>
                <a:spcPct val="50000"/>
              </a:spcBef>
              <a:buFontTx/>
              <a:buChar char="-"/>
            </a:pPr>
            <a:r>
              <a:rPr lang="en-US" sz="1600"/>
              <a:t> Treat congestive failure/pulmonary edema per protocol</a:t>
            </a:r>
          </a:p>
          <a:p>
            <a:pPr>
              <a:spcBef>
                <a:spcPct val="50000"/>
              </a:spcBef>
            </a:pPr>
            <a:r>
              <a:rPr lang="en-US" sz="1600"/>
              <a:t>In-hospital therapies</a:t>
            </a:r>
          </a:p>
          <a:p>
            <a:pPr lvl="1">
              <a:spcBef>
                <a:spcPct val="50000"/>
              </a:spcBef>
              <a:buFontTx/>
              <a:buChar char="-"/>
            </a:pPr>
            <a:r>
              <a:rPr lang="en-US" sz="1600"/>
              <a:t> IV glucocorticoids</a:t>
            </a:r>
          </a:p>
          <a:p>
            <a:pPr lvl="1">
              <a:spcBef>
                <a:spcPct val="50000"/>
              </a:spcBef>
              <a:buFontTx/>
              <a:buChar char="-"/>
            </a:pPr>
            <a:r>
              <a:rPr lang="en-US" sz="1600"/>
              <a:t> Antithyroid preparations (PTU, Methimazole)</a:t>
            </a:r>
          </a:p>
          <a:p>
            <a:pPr lvl="1">
              <a:spcBef>
                <a:spcPct val="50000"/>
              </a:spcBef>
              <a:buFontTx/>
              <a:buChar char="-"/>
            </a:pPr>
            <a:r>
              <a:rPr lang="en-US" sz="1600"/>
              <a:t>Retardation of TH release (iodide)</a:t>
            </a:r>
          </a:p>
          <a:p>
            <a:pPr lvl="1">
              <a:spcBef>
                <a:spcPct val="50000"/>
              </a:spcBef>
              <a:buFontTx/>
              <a:buChar char="-"/>
            </a:pPr>
            <a:r>
              <a:rPr lang="en-US" sz="1600">
                <a:sym typeface="Symbol" pitchFamily="18" charset="2"/>
              </a:rPr>
              <a:t> blockade</a:t>
            </a:r>
            <a:endParaRPr lang="en-US" sz="1600"/>
          </a:p>
        </p:txBody>
      </p:sp>
      <p:sp>
        <p:nvSpPr>
          <p:cNvPr id="20484" name="Text Box 4"/>
          <p:cNvSpPr txBox="1">
            <a:spLocks noChangeArrowheads="1"/>
          </p:cNvSpPr>
          <p:nvPr/>
        </p:nvSpPr>
        <p:spPr bwMode="auto">
          <a:xfrm>
            <a:off x="3352800" y="1219200"/>
            <a:ext cx="2000250" cy="396875"/>
          </a:xfrm>
          <a:prstGeom prst="rect">
            <a:avLst/>
          </a:prstGeom>
          <a:noFill/>
          <a:ln w="9525">
            <a:noFill/>
            <a:miter lim="800000"/>
            <a:headEnd/>
            <a:tailEnd/>
          </a:ln>
        </p:spPr>
        <p:txBody>
          <a:bodyPr wrap="none">
            <a:spAutoFit/>
          </a:bodyPr>
          <a:lstStyle/>
          <a:p>
            <a:r>
              <a:rPr lang="en-US" sz="2000" b="1"/>
              <a:t>Thyroid Storm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200" smtClean="0">
                <a:solidFill>
                  <a:schemeClr val="tx1"/>
                </a:solidFill>
                <a:latin typeface="Tahoma" pitchFamily="34" charset="0"/>
              </a:rPr>
              <a:t>Introduction: Endocrine System</a:t>
            </a:r>
          </a:p>
        </p:txBody>
      </p:sp>
      <p:sp>
        <p:nvSpPr>
          <p:cNvPr id="3075" name="Text Box 3"/>
          <p:cNvSpPr txBox="1">
            <a:spLocks noChangeArrowheads="1"/>
          </p:cNvSpPr>
          <p:nvPr/>
        </p:nvSpPr>
        <p:spPr bwMode="auto">
          <a:xfrm>
            <a:off x="914400" y="1828800"/>
            <a:ext cx="7543800" cy="4367213"/>
          </a:xfrm>
          <a:prstGeom prst="rect">
            <a:avLst/>
          </a:prstGeom>
          <a:noFill/>
          <a:ln w="9525">
            <a:noFill/>
            <a:miter lim="800000"/>
            <a:headEnd/>
            <a:tailEnd/>
          </a:ln>
        </p:spPr>
        <p:txBody>
          <a:bodyPr>
            <a:spAutoFit/>
          </a:bodyPr>
          <a:lstStyle/>
          <a:p>
            <a:pPr>
              <a:lnSpc>
                <a:spcPct val="90000"/>
              </a:lnSpc>
              <a:spcBef>
                <a:spcPct val="20000"/>
              </a:spcBef>
              <a:buFont typeface="Wingdings" pitchFamily="2" charset="2"/>
              <a:buChar char="w"/>
            </a:pPr>
            <a:r>
              <a:rPr lang="en-US" sz="2400" b="1"/>
              <a:t>Endocrine System controls Many body Functions, by Releasing Hormones</a:t>
            </a:r>
          </a:p>
          <a:p>
            <a:pPr>
              <a:lnSpc>
                <a:spcPct val="90000"/>
              </a:lnSpc>
              <a:spcBef>
                <a:spcPct val="20000"/>
              </a:spcBef>
              <a:buFont typeface="Wingdings" pitchFamily="2" charset="2"/>
              <a:buNone/>
            </a:pPr>
            <a:endParaRPr lang="en-US" sz="2400" b="1"/>
          </a:p>
          <a:p>
            <a:pPr>
              <a:lnSpc>
                <a:spcPct val="90000"/>
              </a:lnSpc>
              <a:spcBef>
                <a:spcPct val="20000"/>
              </a:spcBef>
              <a:buFont typeface="Wingdings" pitchFamily="2" charset="2"/>
              <a:buChar char="w"/>
            </a:pPr>
            <a:r>
              <a:rPr lang="en-US" sz="2400" b="1"/>
              <a:t>Hormones</a:t>
            </a:r>
          </a:p>
          <a:p>
            <a:pPr lvl="1">
              <a:lnSpc>
                <a:spcPct val="90000"/>
              </a:lnSpc>
              <a:spcBef>
                <a:spcPct val="20000"/>
              </a:spcBef>
              <a:buSzPct val="55000"/>
              <a:buFont typeface="Wingdings" pitchFamily="2" charset="2"/>
              <a:buChar char="n"/>
            </a:pPr>
            <a:r>
              <a:rPr lang="en-US" sz="1800"/>
              <a:t>Chemicals that Affect Endocrine Glands or Body Systems as well as ability to think with any clarity at all.</a:t>
            </a:r>
          </a:p>
          <a:p>
            <a:pPr lvl="1">
              <a:lnSpc>
                <a:spcPct val="90000"/>
              </a:lnSpc>
              <a:spcBef>
                <a:spcPct val="20000"/>
              </a:spcBef>
              <a:buSzPct val="55000"/>
              <a:buFont typeface="Wingdings" pitchFamily="2" charset="2"/>
              <a:buNone/>
            </a:pPr>
            <a:endParaRPr lang="en-US" sz="1800"/>
          </a:p>
          <a:p>
            <a:pPr>
              <a:lnSpc>
                <a:spcPct val="90000"/>
              </a:lnSpc>
              <a:spcBef>
                <a:spcPct val="20000"/>
              </a:spcBef>
              <a:buFont typeface="Wingdings" pitchFamily="2" charset="2"/>
              <a:buChar char="w"/>
            </a:pPr>
            <a:r>
              <a:rPr lang="en-US" sz="2400" b="1"/>
              <a:t>Endocrine</a:t>
            </a:r>
          </a:p>
          <a:p>
            <a:pPr lvl="1">
              <a:lnSpc>
                <a:spcPct val="90000"/>
              </a:lnSpc>
              <a:spcBef>
                <a:spcPct val="20000"/>
              </a:spcBef>
              <a:buSzPct val="55000"/>
              <a:buFont typeface="Wingdings" pitchFamily="2" charset="2"/>
              <a:buChar char="n"/>
            </a:pPr>
            <a:r>
              <a:rPr lang="en-US" sz="1800"/>
              <a:t>Release hormones directly into the blood which transport hormones to target tissue</a:t>
            </a:r>
          </a:p>
          <a:p>
            <a:pPr lvl="1">
              <a:lnSpc>
                <a:spcPct val="90000"/>
              </a:lnSpc>
              <a:spcBef>
                <a:spcPct val="20000"/>
              </a:spcBef>
              <a:buSzPct val="55000"/>
              <a:buFont typeface="Wingdings" pitchFamily="2" charset="2"/>
              <a:buNone/>
            </a:pPr>
            <a:endParaRPr lang="en-US" sz="1800"/>
          </a:p>
          <a:p>
            <a:pPr>
              <a:lnSpc>
                <a:spcPct val="90000"/>
              </a:lnSpc>
              <a:spcBef>
                <a:spcPct val="20000"/>
              </a:spcBef>
              <a:buFont typeface="Wingdings" pitchFamily="2" charset="2"/>
              <a:buChar char="w"/>
            </a:pPr>
            <a:r>
              <a:rPr lang="en-US" sz="2400" b="1"/>
              <a:t>Exocrine</a:t>
            </a:r>
          </a:p>
          <a:p>
            <a:pPr lvl="1">
              <a:lnSpc>
                <a:spcPct val="90000"/>
              </a:lnSpc>
              <a:spcBef>
                <a:spcPct val="20000"/>
              </a:spcBef>
              <a:buSzPct val="55000"/>
              <a:buFont typeface="Wingdings" pitchFamily="2" charset="2"/>
              <a:buChar char="n"/>
            </a:pPr>
            <a:r>
              <a:rPr lang="en-US" sz="1800"/>
              <a:t>Transport hormones to target tissue via ducts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Hypothyroidism</a:t>
            </a:r>
          </a:p>
        </p:txBody>
      </p:sp>
      <p:sp>
        <p:nvSpPr>
          <p:cNvPr id="21507" name="Text Box 3"/>
          <p:cNvSpPr txBox="1">
            <a:spLocks noChangeArrowheads="1"/>
          </p:cNvSpPr>
          <p:nvPr/>
        </p:nvSpPr>
        <p:spPr bwMode="auto">
          <a:xfrm>
            <a:off x="762000" y="1295400"/>
            <a:ext cx="7924800" cy="3194050"/>
          </a:xfrm>
          <a:prstGeom prst="rect">
            <a:avLst/>
          </a:prstGeom>
          <a:noFill/>
          <a:ln w="9525">
            <a:noFill/>
            <a:miter lim="800000"/>
            <a:headEnd/>
            <a:tailEnd/>
          </a:ln>
        </p:spPr>
        <p:txBody>
          <a:bodyPr>
            <a:spAutoFit/>
          </a:bodyPr>
          <a:lstStyle/>
          <a:p>
            <a:pPr algn="ctr">
              <a:spcBef>
                <a:spcPct val="50000"/>
              </a:spcBef>
            </a:pPr>
            <a:r>
              <a:rPr lang="en-US" sz="2000" b="1" u="sng"/>
              <a:t>DEFINITIONS</a:t>
            </a:r>
            <a:endParaRPr lang="en-US" sz="2000" u="sng"/>
          </a:p>
          <a:p>
            <a:pPr>
              <a:spcBef>
                <a:spcPct val="50000"/>
              </a:spcBef>
            </a:pPr>
            <a:r>
              <a:rPr lang="en-US" sz="1800" b="1"/>
              <a:t>Hypothyroidism</a:t>
            </a:r>
            <a:r>
              <a:rPr lang="en-US" sz="1600"/>
              <a:t>  Chronic systemic disorder characterized by progressive slowing of all bodily functions because of thyroid hormone deficiency. </a:t>
            </a:r>
          </a:p>
          <a:p>
            <a:pPr lvl="1">
              <a:spcBef>
                <a:spcPct val="50000"/>
              </a:spcBef>
              <a:buFont typeface="Wingdings" pitchFamily="2" charset="2"/>
              <a:buChar char="v"/>
            </a:pPr>
            <a:r>
              <a:rPr lang="en-US" sz="1600"/>
              <a:t> </a:t>
            </a:r>
            <a:r>
              <a:rPr lang="en-US" sz="1800" b="1"/>
              <a:t>Primary</a:t>
            </a:r>
            <a:r>
              <a:rPr lang="en-US" sz="1600"/>
              <a:t>  Intrinsic failure of the thyroid gland</a:t>
            </a:r>
          </a:p>
          <a:p>
            <a:pPr lvl="1">
              <a:spcBef>
                <a:spcPct val="50000"/>
              </a:spcBef>
              <a:buFont typeface="Wingdings" pitchFamily="2" charset="2"/>
              <a:buChar char="v"/>
            </a:pPr>
            <a:r>
              <a:rPr lang="en-US" sz="1600"/>
              <a:t> </a:t>
            </a:r>
            <a:r>
              <a:rPr lang="en-US" sz="1800" b="1"/>
              <a:t>Secondary</a:t>
            </a:r>
            <a:r>
              <a:rPr lang="en-US" sz="1600"/>
              <a:t>  Disease of the hypothalamus and/or pituitary gland</a:t>
            </a:r>
          </a:p>
          <a:p>
            <a:pPr>
              <a:spcBef>
                <a:spcPct val="50000"/>
              </a:spcBef>
              <a:buFont typeface="Wingdings" pitchFamily="2" charset="2"/>
              <a:buNone/>
            </a:pPr>
            <a:r>
              <a:rPr lang="en-US" sz="1800" b="1"/>
              <a:t>Myxedema</a:t>
            </a:r>
            <a:r>
              <a:rPr lang="en-US" sz="1600"/>
              <a:t> Refers to severe hypothyroidism. Nonpitting, dry, waxy swelling of the skin and SC tissue  </a:t>
            </a:r>
          </a:p>
          <a:p>
            <a:pPr>
              <a:spcBef>
                <a:spcPct val="50000"/>
              </a:spcBef>
              <a:buFont typeface="Wingdings" pitchFamily="2" charset="2"/>
              <a:buNone/>
            </a:pPr>
            <a:r>
              <a:rPr lang="en-US" sz="1800" b="1"/>
              <a:t>Myxedema Coma</a:t>
            </a:r>
            <a:r>
              <a:rPr lang="en-US" sz="1600"/>
              <a:t>  Rare complication of hypothyroidism. Usually occurs in elderly women, during the winter as a result of stress.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Hypothyroidism</a:t>
            </a:r>
          </a:p>
        </p:txBody>
      </p:sp>
      <p:pic>
        <p:nvPicPr>
          <p:cNvPr id="22531" name="Picture 4" descr="msotw9_temp0"/>
          <p:cNvPicPr>
            <a:picLocks noChangeAspect="1" noChangeArrowheads="1"/>
          </p:cNvPicPr>
          <p:nvPr/>
        </p:nvPicPr>
        <p:blipFill>
          <a:blip r:embed="rId2"/>
          <a:srcRect/>
          <a:stretch>
            <a:fillRect/>
          </a:stretch>
        </p:blipFill>
        <p:spPr bwMode="auto">
          <a:xfrm>
            <a:off x="457200" y="1524000"/>
            <a:ext cx="8229600" cy="426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Hypothyroidism</a:t>
            </a:r>
          </a:p>
        </p:txBody>
      </p:sp>
      <p:pic>
        <p:nvPicPr>
          <p:cNvPr id="23555" name="Picture 3" descr="c:\windows\TEMP\\msotw9_temp0.jpg"/>
          <p:cNvPicPr>
            <a:picLocks noChangeAspect="1" noChangeArrowheads="1"/>
          </p:cNvPicPr>
          <p:nvPr/>
        </p:nvPicPr>
        <p:blipFill>
          <a:blip r:embed="rId2"/>
          <a:srcRect/>
          <a:stretch>
            <a:fillRect/>
          </a:stretch>
        </p:blipFill>
        <p:spPr bwMode="auto">
          <a:xfrm>
            <a:off x="2286000" y="1219200"/>
            <a:ext cx="4441825" cy="471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Hypothyroidism</a:t>
            </a:r>
          </a:p>
        </p:txBody>
      </p:sp>
      <p:sp>
        <p:nvSpPr>
          <p:cNvPr id="24579" name="Text Box 3"/>
          <p:cNvSpPr txBox="1">
            <a:spLocks noChangeArrowheads="1"/>
          </p:cNvSpPr>
          <p:nvPr/>
        </p:nvSpPr>
        <p:spPr bwMode="auto">
          <a:xfrm>
            <a:off x="381000" y="1828800"/>
            <a:ext cx="3810000" cy="4492625"/>
          </a:xfrm>
          <a:prstGeom prst="rect">
            <a:avLst/>
          </a:prstGeom>
          <a:noFill/>
          <a:ln w="9525">
            <a:noFill/>
            <a:miter lim="800000"/>
            <a:headEnd/>
            <a:tailEnd/>
          </a:ln>
        </p:spPr>
        <p:txBody>
          <a:bodyPr>
            <a:spAutoFit/>
          </a:bodyPr>
          <a:lstStyle/>
          <a:p>
            <a:pPr>
              <a:spcBef>
                <a:spcPct val="50000"/>
              </a:spcBef>
            </a:pPr>
            <a:r>
              <a:rPr lang="en-US" sz="1600" b="1"/>
              <a:t>Precipitating Factors</a:t>
            </a:r>
            <a:endParaRPr lang="en-US" sz="1600"/>
          </a:p>
          <a:p>
            <a:pPr>
              <a:spcBef>
                <a:spcPct val="50000"/>
              </a:spcBef>
              <a:buFontTx/>
              <a:buChar char="-"/>
            </a:pPr>
            <a:r>
              <a:rPr lang="en-US" sz="1600"/>
              <a:t>Pulmonary infection</a:t>
            </a:r>
          </a:p>
          <a:p>
            <a:pPr>
              <a:spcBef>
                <a:spcPct val="50000"/>
              </a:spcBef>
              <a:buFontTx/>
              <a:buChar char="-"/>
            </a:pPr>
            <a:r>
              <a:rPr lang="en-US" sz="1600"/>
              <a:t>Hypoglycemia</a:t>
            </a:r>
          </a:p>
          <a:p>
            <a:pPr>
              <a:spcBef>
                <a:spcPct val="50000"/>
              </a:spcBef>
              <a:buFontTx/>
              <a:buChar char="-"/>
            </a:pPr>
            <a:r>
              <a:rPr lang="en-US" sz="1600"/>
              <a:t>Exposure to cold environment</a:t>
            </a:r>
          </a:p>
          <a:p>
            <a:pPr>
              <a:spcBef>
                <a:spcPct val="50000"/>
              </a:spcBef>
              <a:buFontTx/>
              <a:buChar char="-"/>
            </a:pPr>
            <a:r>
              <a:rPr lang="en-US" sz="1600"/>
              <a:t>Hemorrhage</a:t>
            </a:r>
          </a:p>
          <a:p>
            <a:pPr>
              <a:spcBef>
                <a:spcPct val="50000"/>
              </a:spcBef>
              <a:buFontTx/>
              <a:buChar char="-"/>
            </a:pPr>
            <a:r>
              <a:rPr lang="en-US" sz="1600"/>
              <a:t>Hypoxia</a:t>
            </a:r>
          </a:p>
          <a:p>
            <a:pPr>
              <a:spcBef>
                <a:spcPct val="50000"/>
              </a:spcBef>
              <a:buFontTx/>
              <a:buChar char="-"/>
            </a:pPr>
            <a:r>
              <a:rPr lang="en-US" sz="1600"/>
              <a:t>CVA</a:t>
            </a:r>
          </a:p>
          <a:p>
            <a:pPr>
              <a:spcBef>
                <a:spcPct val="50000"/>
              </a:spcBef>
              <a:buFontTx/>
              <a:buChar char="-"/>
            </a:pPr>
            <a:r>
              <a:rPr lang="en-US" sz="1600"/>
              <a:t>Hypercapnia, Hyponatremia</a:t>
            </a:r>
          </a:p>
          <a:p>
            <a:pPr>
              <a:spcBef>
                <a:spcPct val="50000"/>
              </a:spcBef>
              <a:buFontTx/>
              <a:buChar char="-"/>
            </a:pPr>
            <a:r>
              <a:rPr lang="en-US" sz="1600"/>
              <a:t>Trauma</a:t>
            </a:r>
          </a:p>
          <a:p>
            <a:pPr>
              <a:spcBef>
                <a:spcPct val="50000"/>
              </a:spcBef>
              <a:buFontTx/>
              <a:buChar char="-"/>
            </a:pPr>
            <a:r>
              <a:rPr lang="en-US" sz="1600"/>
              <a:t> Failure to take thyroid replacement meds </a:t>
            </a:r>
          </a:p>
          <a:p>
            <a:pPr>
              <a:spcBef>
                <a:spcPct val="50000"/>
              </a:spcBef>
              <a:buFontTx/>
              <a:buChar char="-"/>
            </a:pPr>
            <a:r>
              <a:rPr lang="en-US" sz="1600"/>
              <a:t>Amiodarone, </a:t>
            </a:r>
            <a:r>
              <a:rPr lang="en-US" sz="1600">
                <a:sym typeface="Symbol" pitchFamily="18" charset="2"/>
              </a:rPr>
              <a:t> blocker, phenothiazine</a:t>
            </a:r>
            <a:r>
              <a:rPr lang="en-US" sz="1600"/>
              <a:t> administration</a:t>
            </a:r>
            <a:endParaRPr lang="en-US" sz="1800" b="1"/>
          </a:p>
        </p:txBody>
      </p:sp>
      <p:sp>
        <p:nvSpPr>
          <p:cNvPr id="24580" name="Text Box 4"/>
          <p:cNvSpPr txBox="1">
            <a:spLocks noChangeArrowheads="1"/>
          </p:cNvSpPr>
          <p:nvPr/>
        </p:nvSpPr>
        <p:spPr bwMode="auto">
          <a:xfrm>
            <a:off x="4419600" y="1828800"/>
            <a:ext cx="4267200" cy="2659063"/>
          </a:xfrm>
          <a:prstGeom prst="rect">
            <a:avLst/>
          </a:prstGeom>
          <a:noFill/>
          <a:ln w="9525">
            <a:noFill/>
            <a:miter lim="800000"/>
            <a:headEnd/>
            <a:tailEnd/>
          </a:ln>
        </p:spPr>
        <p:txBody>
          <a:bodyPr>
            <a:spAutoFit/>
          </a:bodyPr>
          <a:lstStyle/>
          <a:p>
            <a:pPr>
              <a:spcBef>
                <a:spcPct val="50000"/>
              </a:spcBef>
            </a:pPr>
            <a:r>
              <a:rPr lang="en-US" sz="1600" b="1"/>
              <a:t>Clinical Presentation</a:t>
            </a:r>
            <a:endParaRPr lang="en-US" sz="1600"/>
          </a:p>
          <a:p>
            <a:pPr>
              <a:spcBef>
                <a:spcPct val="50000"/>
              </a:spcBef>
            </a:pPr>
            <a:r>
              <a:rPr lang="en-US" sz="1600"/>
              <a:t>Diagnosis not difficult w/ history of previous physical presentation:</a:t>
            </a:r>
          </a:p>
          <a:p>
            <a:pPr lvl="1">
              <a:spcBef>
                <a:spcPct val="50000"/>
              </a:spcBef>
              <a:buFontTx/>
              <a:buChar char="-"/>
            </a:pPr>
            <a:r>
              <a:rPr lang="en-US" sz="1600"/>
              <a:t>Hx of thyroidectomy</a:t>
            </a:r>
          </a:p>
          <a:p>
            <a:pPr lvl="1">
              <a:spcBef>
                <a:spcPct val="50000"/>
              </a:spcBef>
              <a:buFontTx/>
              <a:buChar char="-"/>
            </a:pPr>
            <a:r>
              <a:rPr lang="en-US" sz="1600"/>
              <a:t>Thyroid hormone replacement therapy</a:t>
            </a:r>
          </a:p>
          <a:p>
            <a:pPr lvl="1">
              <a:spcBef>
                <a:spcPct val="50000"/>
              </a:spcBef>
              <a:buFontTx/>
              <a:buChar char="-"/>
            </a:pPr>
            <a:r>
              <a:rPr lang="en-US" sz="1600"/>
              <a:t>Iodine therapy</a:t>
            </a:r>
          </a:p>
          <a:p>
            <a:pPr>
              <a:spcBef>
                <a:spcPct val="50000"/>
              </a:spcBef>
            </a:pPr>
            <a:r>
              <a:rPr lang="en-US" sz="1600"/>
              <a:t>Diagnosis is difficult w/o the above information! </a:t>
            </a:r>
          </a:p>
        </p:txBody>
      </p:sp>
      <p:sp>
        <p:nvSpPr>
          <p:cNvPr id="24581" name="Text Box 5"/>
          <p:cNvSpPr txBox="1">
            <a:spLocks noChangeArrowheads="1"/>
          </p:cNvSpPr>
          <p:nvPr/>
        </p:nvSpPr>
        <p:spPr bwMode="auto">
          <a:xfrm>
            <a:off x="3352800" y="1219200"/>
            <a:ext cx="2365375" cy="396875"/>
          </a:xfrm>
          <a:prstGeom prst="rect">
            <a:avLst/>
          </a:prstGeom>
          <a:noFill/>
          <a:ln w="9525">
            <a:noFill/>
            <a:miter lim="800000"/>
            <a:headEnd/>
            <a:tailEnd/>
          </a:ln>
        </p:spPr>
        <p:txBody>
          <a:bodyPr wrap="none">
            <a:spAutoFit/>
          </a:bodyPr>
          <a:lstStyle/>
          <a:p>
            <a:r>
              <a:rPr lang="en-US" sz="2000" b="1"/>
              <a:t>Myxedema Coma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 y="1524000"/>
            <a:ext cx="3048000" cy="4614863"/>
          </a:xfrm>
          <a:prstGeom prst="rect">
            <a:avLst/>
          </a:prstGeom>
          <a:noFill/>
          <a:ln w="9525">
            <a:noFill/>
            <a:miter lim="800000"/>
            <a:headEnd/>
            <a:tailEnd/>
          </a:ln>
        </p:spPr>
        <p:txBody>
          <a:bodyPr>
            <a:spAutoFit/>
          </a:bodyPr>
          <a:lstStyle/>
          <a:p>
            <a:pPr>
              <a:spcBef>
                <a:spcPct val="50000"/>
              </a:spcBef>
            </a:pPr>
            <a:r>
              <a:rPr lang="en-US" sz="1600" b="1"/>
              <a:t>Clinical Presentation (cont.)</a:t>
            </a:r>
            <a:endParaRPr lang="en-US" sz="1600"/>
          </a:p>
          <a:p>
            <a:pPr>
              <a:spcBef>
                <a:spcPct val="50000"/>
              </a:spcBef>
            </a:pPr>
            <a:r>
              <a:rPr lang="en-US" sz="1600"/>
              <a:t>Hypothermia</a:t>
            </a:r>
          </a:p>
          <a:p>
            <a:pPr>
              <a:spcBef>
                <a:spcPct val="50000"/>
              </a:spcBef>
            </a:pPr>
            <a:r>
              <a:rPr lang="en-US" sz="1600"/>
              <a:t>Respiratory failure</a:t>
            </a:r>
          </a:p>
          <a:p>
            <a:pPr>
              <a:spcBef>
                <a:spcPct val="50000"/>
              </a:spcBef>
            </a:pPr>
            <a:r>
              <a:rPr lang="en-US" sz="1600"/>
              <a:t>Hyponatremia</a:t>
            </a:r>
          </a:p>
          <a:p>
            <a:pPr>
              <a:spcBef>
                <a:spcPct val="50000"/>
              </a:spcBef>
            </a:pPr>
            <a:r>
              <a:rPr lang="en-US" sz="1600"/>
              <a:t>Hypoglycemia</a:t>
            </a:r>
          </a:p>
          <a:p>
            <a:pPr>
              <a:spcBef>
                <a:spcPct val="50000"/>
              </a:spcBef>
            </a:pPr>
            <a:r>
              <a:rPr lang="en-US" sz="1600"/>
              <a:t>Cardiovascular changes</a:t>
            </a:r>
          </a:p>
          <a:p>
            <a:pPr lvl="1">
              <a:spcBef>
                <a:spcPct val="50000"/>
              </a:spcBef>
              <a:buFontTx/>
              <a:buChar char="-"/>
            </a:pPr>
            <a:r>
              <a:rPr lang="en-US" sz="1600"/>
              <a:t>Hypotension</a:t>
            </a:r>
          </a:p>
          <a:p>
            <a:pPr lvl="1">
              <a:spcBef>
                <a:spcPct val="50000"/>
              </a:spcBef>
              <a:buFontTx/>
              <a:buChar char="-"/>
            </a:pPr>
            <a:r>
              <a:rPr lang="en-US" sz="1600"/>
              <a:t>Cardomegaly</a:t>
            </a:r>
          </a:p>
          <a:p>
            <a:pPr lvl="1">
              <a:spcBef>
                <a:spcPct val="50000"/>
              </a:spcBef>
              <a:buFontTx/>
              <a:buChar char="-"/>
            </a:pPr>
            <a:r>
              <a:rPr lang="en-US" sz="1600"/>
              <a:t>Bradycardia</a:t>
            </a:r>
          </a:p>
          <a:p>
            <a:pPr>
              <a:spcBef>
                <a:spcPct val="50000"/>
              </a:spcBef>
            </a:pPr>
            <a:r>
              <a:rPr lang="en-US" sz="1600"/>
              <a:t>Nervous system</a:t>
            </a:r>
          </a:p>
          <a:p>
            <a:pPr lvl="1">
              <a:spcBef>
                <a:spcPct val="50000"/>
              </a:spcBef>
            </a:pPr>
            <a:r>
              <a:rPr lang="en-US" sz="1600"/>
              <a:t>-Coma</a:t>
            </a:r>
          </a:p>
          <a:p>
            <a:pPr lvl="1">
              <a:spcBef>
                <a:spcPct val="50000"/>
              </a:spcBef>
            </a:pPr>
            <a:r>
              <a:rPr lang="en-US" sz="1600"/>
              <a:t>-Seizures</a:t>
            </a:r>
          </a:p>
        </p:txBody>
      </p:sp>
      <p:sp>
        <p:nvSpPr>
          <p:cNvPr id="25603" name="Text Box 3"/>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Hypothyroidism</a:t>
            </a:r>
          </a:p>
        </p:txBody>
      </p:sp>
      <p:sp>
        <p:nvSpPr>
          <p:cNvPr id="25604" name="Text Box 4"/>
          <p:cNvSpPr txBox="1">
            <a:spLocks noChangeArrowheads="1"/>
          </p:cNvSpPr>
          <p:nvPr/>
        </p:nvSpPr>
        <p:spPr bwMode="auto">
          <a:xfrm>
            <a:off x="4724400" y="1524000"/>
            <a:ext cx="3048000" cy="2414588"/>
          </a:xfrm>
          <a:prstGeom prst="rect">
            <a:avLst/>
          </a:prstGeom>
          <a:noFill/>
          <a:ln w="9525">
            <a:noFill/>
            <a:miter lim="800000"/>
            <a:headEnd/>
            <a:tailEnd/>
          </a:ln>
        </p:spPr>
        <p:txBody>
          <a:bodyPr>
            <a:spAutoFit/>
          </a:bodyPr>
          <a:lstStyle/>
          <a:p>
            <a:pPr>
              <a:spcBef>
                <a:spcPct val="50000"/>
              </a:spcBef>
            </a:pPr>
            <a:r>
              <a:rPr lang="en-US" sz="1600" b="1"/>
              <a:t>Treatment</a:t>
            </a:r>
            <a:endParaRPr lang="en-US" sz="1600"/>
          </a:p>
          <a:p>
            <a:pPr>
              <a:spcBef>
                <a:spcPct val="50000"/>
              </a:spcBef>
            </a:pPr>
            <a:r>
              <a:rPr lang="en-US" sz="1600"/>
              <a:t>ABC’s, intubation prn</a:t>
            </a:r>
          </a:p>
          <a:p>
            <a:pPr>
              <a:spcBef>
                <a:spcPct val="50000"/>
              </a:spcBef>
            </a:pPr>
            <a:r>
              <a:rPr lang="en-US" sz="1600"/>
              <a:t>Initial hyperventilation</a:t>
            </a:r>
          </a:p>
          <a:p>
            <a:pPr>
              <a:spcBef>
                <a:spcPct val="50000"/>
              </a:spcBef>
            </a:pPr>
            <a:r>
              <a:rPr lang="en-US" sz="1600"/>
              <a:t>Gradual Rewarming</a:t>
            </a:r>
          </a:p>
          <a:p>
            <a:pPr>
              <a:spcBef>
                <a:spcPct val="50000"/>
              </a:spcBef>
            </a:pPr>
            <a:r>
              <a:rPr lang="en-US" sz="1600"/>
              <a:t>Correction of hypoglycemia</a:t>
            </a:r>
          </a:p>
          <a:p>
            <a:pPr>
              <a:spcBef>
                <a:spcPct val="50000"/>
              </a:spcBef>
            </a:pPr>
            <a:r>
              <a:rPr lang="en-US" sz="1600"/>
              <a:t>Hypotension generally treated with pressors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533400" y="381000"/>
            <a:ext cx="8077200" cy="549275"/>
          </a:xfrm>
          <a:prstGeom prst="rect">
            <a:avLst/>
          </a:prstGeom>
          <a:noFill/>
          <a:ln w="9525">
            <a:noFill/>
            <a:miter lim="800000"/>
            <a:headEnd/>
            <a:tailEnd/>
          </a:ln>
        </p:spPr>
        <p:txBody>
          <a:bodyPr>
            <a:spAutoFit/>
          </a:bodyPr>
          <a:lstStyle/>
          <a:p>
            <a:pPr algn="ctr">
              <a:spcBef>
                <a:spcPct val="50000"/>
              </a:spcBef>
            </a:pPr>
            <a:r>
              <a:rPr lang="en-US" sz="3000"/>
              <a:t>Endocrine Emergencies: Adrenal Insufficiency</a:t>
            </a:r>
          </a:p>
        </p:txBody>
      </p:sp>
      <p:sp>
        <p:nvSpPr>
          <p:cNvPr id="26627" name="Text Box 5"/>
          <p:cNvSpPr txBox="1">
            <a:spLocks noChangeArrowheads="1"/>
          </p:cNvSpPr>
          <p:nvPr/>
        </p:nvSpPr>
        <p:spPr bwMode="auto">
          <a:xfrm>
            <a:off x="762000" y="1295400"/>
            <a:ext cx="7924800" cy="2781300"/>
          </a:xfrm>
          <a:prstGeom prst="rect">
            <a:avLst/>
          </a:prstGeom>
          <a:noFill/>
          <a:ln w="9525">
            <a:noFill/>
            <a:miter lim="800000"/>
            <a:headEnd/>
            <a:tailEnd/>
          </a:ln>
        </p:spPr>
        <p:txBody>
          <a:bodyPr>
            <a:spAutoFit/>
          </a:bodyPr>
          <a:lstStyle/>
          <a:p>
            <a:pPr algn="ctr">
              <a:spcBef>
                <a:spcPct val="50000"/>
              </a:spcBef>
            </a:pPr>
            <a:r>
              <a:rPr lang="en-US" sz="2000" b="1" u="sng"/>
              <a:t>DEFINITIONS</a:t>
            </a:r>
            <a:endParaRPr lang="en-US" sz="2000" u="sng"/>
          </a:p>
          <a:p>
            <a:pPr>
              <a:spcBef>
                <a:spcPct val="50000"/>
              </a:spcBef>
            </a:pPr>
            <a:r>
              <a:rPr lang="en-US" sz="1800" b="1"/>
              <a:t>Adrenal Insufficiency</a:t>
            </a:r>
            <a:r>
              <a:rPr lang="en-US" sz="1600"/>
              <a:t>  Decreased levels or absent hormones produced by the adrenal glands. May be a chronic disorder or acute life-threatening emergency. </a:t>
            </a:r>
          </a:p>
          <a:p>
            <a:pPr lvl="1">
              <a:spcBef>
                <a:spcPct val="50000"/>
              </a:spcBef>
              <a:buFont typeface="Wingdings" pitchFamily="2" charset="2"/>
              <a:buChar char="v"/>
            </a:pPr>
            <a:r>
              <a:rPr lang="en-US" sz="1600"/>
              <a:t> </a:t>
            </a:r>
            <a:r>
              <a:rPr lang="en-US" sz="1800" b="1"/>
              <a:t>Primary (Addisons Disease)</a:t>
            </a:r>
            <a:r>
              <a:rPr lang="en-US" sz="1600"/>
              <a:t>  Intrinsic failure of the adrenal gland resulting in inablility to produce cortisol and/or aldosterone</a:t>
            </a:r>
          </a:p>
          <a:p>
            <a:pPr lvl="1">
              <a:spcBef>
                <a:spcPct val="50000"/>
              </a:spcBef>
              <a:buFont typeface="Wingdings" pitchFamily="2" charset="2"/>
              <a:buChar char="v"/>
            </a:pPr>
            <a:r>
              <a:rPr lang="en-US" sz="1600"/>
              <a:t> </a:t>
            </a:r>
            <a:r>
              <a:rPr lang="en-US" sz="1800" b="1"/>
              <a:t>Secondary</a:t>
            </a:r>
            <a:r>
              <a:rPr lang="en-US" sz="1600"/>
              <a:t>  Disease of the hypothalamus and/or pituitary gland. Also can be due to prolonged steroid use</a:t>
            </a:r>
          </a:p>
          <a:p>
            <a:pPr>
              <a:spcBef>
                <a:spcPct val="50000"/>
              </a:spcBef>
              <a:buFont typeface="Wingdings" pitchFamily="2" charset="2"/>
              <a:buNone/>
            </a:pPr>
            <a:r>
              <a:rPr lang="en-US" sz="1800" b="1"/>
              <a:t>Acute Adrenal Insufficiency</a:t>
            </a:r>
            <a:r>
              <a:rPr lang="en-US" sz="1600"/>
              <a:t> Acute emergency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381000"/>
            <a:ext cx="8077200" cy="549275"/>
          </a:xfrm>
          <a:prstGeom prst="rect">
            <a:avLst/>
          </a:prstGeom>
          <a:noFill/>
          <a:ln w="9525">
            <a:noFill/>
            <a:miter lim="800000"/>
            <a:headEnd/>
            <a:tailEnd/>
          </a:ln>
        </p:spPr>
        <p:txBody>
          <a:bodyPr>
            <a:spAutoFit/>
          </a:bodyPr>
          <a:lstStyle/>
          <a:p>
            <a:pPr algn="ctr">
              <a:spcBef>
                <a:spcPct val="50000"/>
              </a:spcBef>
            </a:pPr>
            <a:r>
              <a:rPr lang="en-US" sz="3000"/>
              <a:t>Endocrine Emergencies: Adrenal Insufficiency</a:t>
            </a:r>
          </a:p>
        </p:txBody>
      </p:sp>
      <p:grpSp>
        <p:nvGrpSpPr>
          <p:cNvPr id="27651" name="Group 8"/>
          <p:cNvGrpSpPr>
            <a:grpSpLocks/>
          </p:cNvGrpSpPr>
          <p:nvPr/>
        </p:nvGrpSpPr>
        <p:grpSpPr bwMode="auto">
          <a:xfrm>
            <a:off x="838200" y="1524000"/>
            <a:ext cx="8047038" cy="4467225"/>
            <a:chOff x="528" y="960"/>
            <a:chExt cx="5069" cy="2814"/>
          </a:xfrm>
        </p:grpSpPr>
        <p:pic>
          <p:nvPicPr>
            <p:cNvPr id="27652" name="Picture 4" descr="msotw9_temp0"/>
            <p:cNvPicPr>
              <a:picLocks noChangeAspect="1" noChangeArrowheads="1"/>
            </p:cNvPicPr>
            <p:nvPr/>
          </p:nvPicPr>
          <p:blipFill>
            <a:blip r:embed="rId2"/>
            <a:srcRect/>
            <a:stretch>
              <a:fillRect/>
            </a:stretch>
          </p:blipFill>
          <p:spPr bwMode="auto">
            <a:xfrm>
              <a:off x="528" y="960"/>
              <a:ext cx="4800" cy="2814"/>
            </a:xfrm>
            <a:prstGeom prst="rect">
              <a:avLst/>
            </a:prstGeom>
            <a:noFill/>
            <a:ln w="9525">
              <a:noFill/>
              <a:miter lim="800000"/>
              <a:headEnd/>
              <a:tailEnd/>
            </a:ln>
          </p:spPr>
        </p:pic>
        <p:sp>
          <p:nvSpPr>
            <p:cNvPr id="27653" name="Text Box 7"/>
            <p:cNvSpPr txBox="1">
              <a:spLocks noChangeArrowheads="1"/>
            </p:cNvSpPr>
            <p:nvPr/>
          </p:nvSpPr>
          <p:spPr bwMode="auto">
            <a:xfrm rot="-5400000">
              <a:off x="4154" y="2230"/>
              <a:ext cx="2714" cy="173"/>
            </a:xfrm>
            <a:prstGeom prst="rect">
              <a:avLst/>
            </a:prstGeom>
            <a:noFill/>
            <a:ln w="9525">
              <a:noFill/>
              <a:miter lim="800000"/>
              <a:headEnd/>
              <a:tailEnd/>
            </a:ln>
          </p:spPr>
          <p:txBody>
            <a:bodyPr wrap="none">
              <a:spAutoFit/>
            </a:bodyPr>
            <a:lstStyle/>
            <a:p>
              <a:r>
                <a:rPr lang="en-US" sz="1200"/>
                <a:t>Tintinalli; Emergency Medicine; a comprehensive study guide</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1676400"/>
            <a:ext cx="3810000" cy="3148013"/>
          </a:xfrm>
          <a:prstGeom prst="rect">
            <a:avLst/>
          </a:prstGeom>
          <a:noFill/>
          <a:ln w="9525">
            <a:noFill/>
            <a:miter lim="800000"/>
            <a:headEnd/>
            <a:tailEnd/>
          </a:ln>
        </p:spPr>
        <p:txBody>
          <a:bodyPr>
            <a:spAutoFit/>
          </a:bodyPr>
          <a:lstStyle/>
          <a:p>
            <a:pPr>
              <a:spcBef>
                <a:spcPct val="50000"/>
              </a:spcBef>
            </a:pPr>
            <a:r>
              <a:rPr lang="en-US" sz="1600" b="1"/>
              <a:t>Precipitating Factors</a:t>
            </a:r>
            <a:endParaRPr lang="en-US" sz="1600"/>
          </a:p>
          <a:p>
            <a:pPr>
              <a:spcBef>
                <a:spcPct val="50000"/>
              </a:spcBef>
            </a:pPr>
            <a:r>
              <a:rPr lang="en-US" sz="1600"/>
              <a:t>Chronic adrenal insufficiency and:</a:t>
            </a:r>
          </a:p>
          <a:p>
            <a:pPr>
              <a:spcBef>
                <a:spcPct val="50000"/>
              </a:spcBef>
            </a:pPr>
            <a:r>
              <a:rPr lang="en-US" sz="1600"/>
              <a:t>-New illness/stress</a:t>
            </a:r>
          </a:p>
          <a:p>
            <a:pPr>
              <a:spcBef>
                <a:spcPct val="50000"/>
              </a:spcBef>
              <a:buFontTx/>
              <a:buChar char="-"/>
            </a:pPr>
            <a:r>
              <a:rPr lang="en-US" sz="1600"/>
              <a:t>Hypermetabolic states</a:t>
            </a:r>
          </a:p>
          <a:p>
            <a:pPr>
              <a:spcBef>
                <a:spcPct val="50000"/>
              </a:spcBef>
              <a:buFontTx/>
              <a:buChar char="-"/>
            </a:pPr>
            <a:r>
              <a:rPr lang="en-US" sz="1600"/>
              <a:t>Pregnancy</a:t>
            </a:r>
          </a:p>
          <a:p>
            <a:pPr>
              <a:spcBef>
                <a:spcPct val="50000"/>
              </a:spcBef>
              <a:buFontTx/>
              <a:buChar char="-"/>
            </a:pPr>
            <a:r>
              <a:rPr lang="en-US" sz="1600"/>
              <a:t>Abrupt steroid withdrawal</a:t>
            </a:r>
          </a:p>
          <a:p>
            <a:pPr>
              <a:spcBef>
                <a:spcPct val="50000"/>
              </a:spcBef>
              <a:buFontTx/>
              <a:buChar char="-"/>
            </a:pPr>
            <a:r>
              <a:rPr lang="en-US" sz="1600"/>
              <a:t>Trauma, burns, surgery</a:t>
            </a:r>
          </a:p>
          <a:p>
            <a:pPr>
              <a:spcBef>
                <a:spcPct val="50000"/>
              </a:spcBef>
            </a:pPr>
            <a:r>
              <a:rPr lang="en-US" sz="1600"/>
              <a:t>Adrenal hemorrhage due to septicemia, etc.</a:t>
            </a:r>
          </a:p>
        </p:txBody>
      </p:sp>
      <p:sp>
        <p:nvSpPr>
          <p:cNvPr id="28675" name="Text Box 3"/>
          <p:cNvSpPr txBox="1">
            <a:spLocks noChangeArrowheads="1"/>
          </p:cNvSpPr>
          <p:nvPr/>
        </p:nvSpPr>
        <p:spPr bwMode="auto">
          <a:xfrm>
            <a:off x="4419600" y="1676400"/>
            <a:ext cx="4267200" cy="3270250"/>
          </a:xfrm>
          <a:prstGeom prst="rect">
            <a:avLst/>
          </a:prstGeom>
          <a:noFill/>
          <a:ln w="9525">
            <a:noFill/>
            <a:miter lim="800000"/>
            <a:headEnd/>
            <a:tailEnd/>
          </a:ln>
        </p:spPr>
        <p:txBody>
          <a:bodyPr>
            <a:spAutoFit/>
          </a:bodyPr>
          <a:lstStyle/>
          <a:p>
            <a:pPr>
              <a:spcBef>
                <a:spcPct val="50000"/>
              </a:spcBef>
            </a:pPr>
            <a:r>
              <a:rPr lang="en-US" sz="1600" b="1"/>
              <a:t>Clinical Presentation</a:t>
            </a:r>
            <a:endParaRPr lang="en-US" sz="1600"/>
          </a:p>
          <a:p>
            <a:pPr>
              <a:spcBef>
                <a:spcPct val="50000"/>
              </a:spcBef>
            </a:pPr>
            <a:r>
              <a:rPr lang="en-US" sz="1600"/>
              <a:t>Due primarily to cortisol insufficiency</a:t>
            </a:r>
          </a:p>
          <a:p>
            <a:pPr>
              <a:spcBef>
                <a:spcPct val="50000"/>
              </a:spcBef>
            </a:pPr>
            <a:r>
              <a:rPr lang="en-US" sz="1600"/>
              <a:t>-Profoundly weak and confused</a:t>
            </a:r>
          </a:p>
          <a:p>
            <a:pPr>
              <a:spcBef>
                <a:spcPct val="50000"/>
              </a:spcBef>
            </a:pPr>
            <a:r>
              <a:rPr lang="en-US" sz="1600"/>
              <a:t>-Hypotension (significantly </a:t>
            </a:r>
            <a:r>
              <a:rPr lang="en-US" sz="1600">
                <a:sym typeface="Symbol" pitchFamily="18" charset="2"/>
              </a:rPr>
              <a:t> CO)</a:t>
            </a:r>
          </a:p>
          <a:p>
            <a:pPr>
              <a:spcBef>
                <a:spcPct val="50000"/>
              </a:spcBef>
            </a:pPr>
            <a:r>
              <a:rPr lang="en-US" sz="1600">
                <a:sym typeface="Symbol" pitchFamily="18" charset="2"/>
              </a:rPr>
              <a:t>-Hyperpyrexia</a:t>
            </a:r>
          </a:p>
          <a:p>
            <a:pPr>
              <a:spcBef>
                <a:spcPct val="50000"/>
              </a:spcBef>
            </a:pPr>
            <a:r>
              <a:rPr lang="en-US" sz="1600">
                <a:sym typeface="Symbol" pitchFamily="18" charset="2"/>
              </a:rPr>
              <a:t>-Anorexia, N/V, Abdominal pain</a:t>
            </a:r>
          </a:p>
          <a:p>
            <a:pPr>
              <a:spcBef>
                <a:spcPct val="50000"/>
              </a:spcBef>
            </a:pPr>
            <a:r>
              <a:rPr lang="en-US" sz="1600">
                <a:sym typeface="Symbol" pitchFamily="18" charset="2"/>
              </a:rPr>
              <a:t>-Delirium, seizures</a:t>
            </a:r>
          </a:p>
          <a:p>
            <a:pPr>
              <a:spcBef>
                <a:spcPct val="50000"/>
              </a:spcBef>
            </a:pPr>
            <a:r>
              <a:rPr lang="en-US" sz="1600">
                <a:sym typeface="Symbol" pitchFamily="18" charset="2"/>
              </a:rPr>
              <a:t>-Severe hypoglycemia</a:t>
            </a:r>
          </a:p>
          <a:p>
            <a:pPr>
              <a:spcBef>
                <a:spcPct val="50000"/>
              </a:spcBef>
            </a:pPr>
            <a:r>
              <a:rPr lang="en-US" sz="1600">
                <a:sym typeface="Symbol" pitchFamily="18" charset="2"/>
              </a:rPr>
              <a:t>-May be hyperkalemic</a:t>
            </a:r>
            <a:r>
              <a:rPr lang="en-US" sz="1600"/>
              <a:t> </a:t>
            </a:r>
          </a:p>
        </p:txBody>
      </p:sp>
      <p:sp>
        <p:nvSpPr>
          <p:cNvPr id="28676" name="Text Box 4"/>
          <p:cNvSpPr txBox="1">
            <a:spLocks noChangeArrowheads="1"/>
          </p:cNvSpPr>
          <p:nvPr/>
        </p:nvSpPr>
        <p:spPr bwMode="auto">
          <a:xfrm>
            <a:off x="2667000" y="1143000"/>
            <a:ext cx="3692525" cy="396875"/>
          </a:xfrm>
          <a:prstGeom prst="rect">
            <a:avLst/>
          </a:prstGeom>
          <a:noFill/>
          <a:ln w="9525">
            <a:noFill/>
            <a:miter lim="800000"/>
            <a:headEnd/>
            <a:tailEnd/>
          </a:ln>
        </p:spPr>
        <p:txBody>
          <a:bodyPr wrap="none">
            <a:spAutoFit/>
          </a:bodyPr>
          <a:lstStyle/>
          <a:p>
            <a:r>
              <a:rPr lang="en-US" sz="2000" b="1"/>
              <a:t>Acute Adrenal Insufficiency</a:t>
            </a:r>
          </a:p>
        </p:txBody>
      </p:sp>
      <p:sp>
        <p:nvSpPr>
          <p:cNvPr id="28677" name="Text Box 5"/>
          <p:cNvSpPr txBox="1">
            <a:spLocks noChangeArrowheads="1"/>
          </p:cNvSpPr>
          <p:nvPr/>
        </p:nvSpPr>
        <p:spPr bwMode="auto">
          <a:xfrm>
            <a:off x="533400" y="381000"/>
            <a:ext cx="8077200" cy="549275"/>
          </a:xfrm>
          <a:prstGeom prst="rect">
            <a:avLst/>
          </a:prstGeom>
          <a:noFill/>
          <a:ln w="9525">
            <a:noFill/>
            <a:miter lim="800000"/>
            <a:headEnd/>
            <a:tailEnd/>
          </a:ln>
        </p:spPr>
        <p:txBody>
          <a:bodyPr>
            <a:spAutoFit/>
          </a:bodyPr>
          <a:lstStyle/>
          <a:p>
            <a:pPr algn="ctr">
              <a:spcBef>
                <a:spcPct val="50000"/>
              </a:spcBef>
            </a:pPr>
            <a:r>
              <a:rPr lang="en-US" sz="3000"/>
              <a:t>Endocrine Emergencies: Adrenal Insufficiency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381000"/>
            <a:ext cx="8077200" cy="549275"/>
          </a:xfrm>
          <a:prstGeom prst="rect">
            <a:avLst/>
          </a:prstGeom>
          <a:noFill/>
          <a:ln w="9525">
            <a:noFill/>
            <a:miter lim="800000"/>
            <a:headEnd/>
            <a:tailEnd/>
          </a:ln>
        </p:spPr>
        <p:txBody>
          <a:bodyPr>
            <a:spAutoFit/>
          </a:bodyPr>
          <a:lstStyle/>
          <a:p>
            <a:pPr algn="ctr">
              <a:spcBef>
                <a:spcPct val="50000"/>
              </a:spcBef>
            </a:pPr>
            <a:r>
              <a:rPr lang="en-US" sz="3000"/>
              <a:t>Endocrine Emergencies: Adrenal Insufficiency</a:t>
            </a:r>
          </a:p>
        </p:txBody>
      </p:sp>
      <p:sp>
        <p:nvSpPr>
          <p:cNvPr id="29699" name="Text Box 3"/>
          <p:cNvSpPr txBox="1">
            <a:spLocks noChangeArrowheads="1"/>
          </p:cNvSpPr>
          <p:nvPr/>
        </p:nvSpPr>
        <p:spPr bwMode="auto">
          <a:xfrm>
            <a:off x="838200" y="1524000"/>
            <a:ext cx="6934200" cy="1803400"/>
          </a:xfrm>
          <a:prstGeom prst="rect">
            <a:avLst/>
          </a:prstGeom>
          <a:noFill/>
          <a:ln w="9525">
            <a:noFill/>
            <a:miter lim="800000"/>
            <a:headEnd/>
            <a:tailEnd/>
          </a:ln>
        </p:spPr>
        <p:txBody>
          <a:bodyPr>
            <a:spAutoFit/>
          </a:bodyPr>
          <a:lstStyle/>
          <a:p>
            <a:pPr>
              <a:spcBef>
                <a:spcPct val="50000"/>
              </a:spcBef>
            </a:pPr>
            <a:r>
              <a:rPr lang="en-US" sz="1600" b="1"/>
              <a:t>Treatment</a:t>
            </a:r>
            <a:endParaRPr lang="en-US" sz="1600"/>
          </a:p>
          <a:p>
            <a:pPr>
              <a:spcBef>
                <a:spcPct val="50000"/>
              </a:spcBef>
            </a:pPr>
            <a:r>
              <a:rPr lang="en-US" sz="1600"/>
              <a:t>ABC’s, intubation prn</a:t>
            </a:r>
          </a:p>
          <a:p>
            <a:pPr>
              <a:spcBef>
                <a:spcPct val="50000"/>
              </a:spcBef>
            </a:pPr>
            <a:r>
              <a:rPr lang="en-US" sz="1600"/>
              <a:t>Fluid resuscitation </a:t>
            </a:r>
          </a:p>
          <a:p>
            <a:pPr>
              <a:spcBef>
                <a:spcPct val="50000"/>
              </a:spcBef>
            </a:pPr>
            <a:r>
              <a:rPr lang="en-US" sz="1600"/>
              <a:t>Administration of glucocorticoid</a:t>
            </a:r>
          </a:p>
          <a:p>
            <a:pPr>
              <a:spcBef>
                <a:spcPct val="50000"/>
              </a:spcBef>
            </a:pPr>
            <a:r>
              <a:rPr lang="en-US" sz="1600"/>
              <a:t>Correction of hypoglycemia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Diabetes Mellitus</a:t>
            </a:r>
          </a:p>
        </p:txBody>
      </p:sp>
      <p:sp>
        <p:nvSpPr>
          <p:cNvPr id="4099" name="Text Box 4"/>
          <p:cNvSpPr txBox="1">
            <a:spLocks noChangeArrowheads="1"/>
          </p:cNvSpPr>
          <p:nvPr/>
        </p:nvSpPr>
        <p:spPr bwMode="auto">
          <a:xfrm>
            <a:off x="838200" y="1371600"/>
            <a:ext cx="7772400" cy="1068388"/>
          </a:xfrm>
          <a:prstGeom prst="rect">
            <a:avLst/>
          </a:prstGeom>
          <a:noFill/>
          <a:ln w="9525">
            <a:noFill/>
            <a:miter lim="800000"/>
            <a:headEnd/>
            <a:tailEnd/>
          </a:ln>
        </p:spPr>
        <p:txBody>
          <a:bodyPr>
            <a:spAutoFit/>
          </a:bodyPr>
          <a:lstStyle/>
          <a:p>
            <a:pPr>
              <a:spcBef>
                <a:spcPct val="50000"/>
              </a:spcBef>
            </a:pPr>
            <a:r>
              <a:rPr lang="en-US" sz="2400" b="1"/>
              <a:t>Diabetes Mellitus</a:t>
            </a:r>
            <a:endParaRPr lang="en-US" sz="1600" b="1"/>
          </a:p>
          <a:p>
            <a:pPr>
              <a:spcBef>
                <a:spcPct val="50000"/>
              </a:spcBef>
            </a:pPr>
            <a:r>
              <a:rPr lang="en-US" sz="1600" b="1"/>
              <a:t>Carbohydrate utilization is reduced while that of lipid and protein is enhanced. Caused by insulin deficiency.</a:t>
            </a:r>
            <a:endParaRPr lang="en-US" sz="2400" b="1"/>
          </a:p>
        </p:txBody>
      </p:sp>
      <p:sp>
        <p:nvSpPr>
          <p:cNvPr id="10245" name="Text Box 5"/>
          <p:cNvSpPr txBox="1">
            <a:spLocks noChangeArrowheads="1"/>
          </p:cNvSpPr>
          <p:nvPr/>
        </p:nvSpPr>
        <p:spPr bwMode="auto">
          <a:xfrm>
            <a:off x="914400" y="2667000"/>
            <a:ext cx="7543800" cy="2933700"/>
          </a:xfrm>
          <a:prstGeom prst="rect">
            <a:avLst/>
          </a:prstGeom>
          <a:noFill/>
          <a:ln w="9525">
            <a:noFill/>
            <a:miter lim="800000"/>
            <a:headEnd/>
            <a:tailEnd/>
          </a:ln>
        </p:spPr>
        <p:txBody>
          <a:bodyPr>
            <a:spAutoFit/>
          </a:bodyPr>
          <a:lstStyle/>
          <a:p>
            <a:pPr>
              <a:spcBef>
                <a:spcPct val="50000"/>
              </a:spcBef>
            </a:pPr>
            <a:r>
              <a:rPr lang="en-US" sz="1800" b="1"/>
              <a:t>Type I</a:t>
            </a:r>
            <a:r>
              <a:rPr lang="en-US" sz="1800"/>
              <a:t>: Insulin Dependent Diabetes Mellitus (IDDM)</a:t>
            </a:r>
          </a:p>
          <a:p>
            <a:pPr>
              <a:spcBef>
                <a:spcPct val="50000"/>
              </a:spcBef>
              <a:buFontTx/>
              <a:buChar char="•"/>
            </a:pPr>
            <a:r>
              <a:rPr lang="en-US" sz="1600"/>
              <a:t> Results from destruction of the insulin producing </a:t>
            </a:r>
            <a:r>
              <a:rPr lang="en-US" sz="1600">
                <a:sym typeface="Symbol" pitchFamily="18" charset="2"/>
              </a:rPr>
              <a:t> cells of the pancreas. Evidence also suggests an increase in glucagon production by the  cells</a:t>
            </a:r>
          </a:p>
          <a:p>
            <a:pPr>
              <a:spcBef>
                <a:spcPct val="50000"/>
              </a:spcBef>
              <a:buFontTx/>
              <a:buChar char="•"/>
            </a:pPr>
            <a:r>
              <a:rPr lang="en-US" sz="1600">
                <a:sym typeface="Symbol" pitchFamily="18" charset="2"/>
              </a:rPr>
              <a:t> Peak onset in ages 11 and 13 (often referred to as Juvenile onset diabetes). New onset over 30 very rare</a:t>
            </a:r>
          </a:p>
          <a:p>
            <a:pPr>
              <a:spcBef>
                <a:spcPct val="50000"/>
              </a:spcBef>
              <a:buFontTx/>
              <a:buChar char="•"/>
            </a:pPr>
            <a:r>
              <a:rPr lang="en-US" sz="1600">
                <a:sym typeface="Symbol" pitchFamily="18" charset="2"/>
              </a:rPr>
              <a:t> Etiology differs; may be viral, environmental, and/or genetic. New cases usually occur in the fall and spring</a:t>
            </a:r>
          </a:p>
          <a:p>
            <a:pPr>
              <a:spcBef>
                <a:spcPct val="50000"/>
              </a:spcBef>
              <a:buFontTx/>
              <a:buChar char="•"/>
            </a:pPr>
            <a:r>
              <a:rPr lang="en-US" sz="1600">
                <a:sym typeface="Symbol" pitchFamily="18" charset="2"/>
              </a:rPr>
              <a:t> Symptom onset abrupt</a:t>
            </a:r>
          </a:p>
          <a:p>
            <a:pPr>
              <a:spcBef>
                <a:spcPct val="50000"/>
              </a:spcBef>
              <a:buFontTx/>
              <a:buChar char="•"/>
            </a:pPr>
            <a:r>
              <a:rPr lang="en-US" sz="1600">
                <a:sym typeface="Symbol" pitchFamily="18" charset="2"/>
              </a:rPr>
              <a:t> Prone to Ketoacidosis</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1295400"/>
            <a:ext cx="2286000" cy="457200"/>
          </a:xfrm>
          <a:prstGeom prst="rect">
            <a:avLst/>
          </a:prstGeom>
          <a:noFill/>
          <a:ln w="9525">
            <a:noFill/>
            <a:miter lim="800000"/>
            <a:headEnd/>
            <a:tailEnd/>
          </a:ln>
        </p:spPr>
        <p:txBody>
          <a:bodyPr>
            <a:spAutoFit/>
          </a:bodyPr>
          <a:lstStyle/>
          <a:p>
            <a:pPr>
              <a:spcBef>
                <a:spcPct val="50000"/>
              </a:spcBef>
            </a:pPr>
            <a:r>
              <a:rPr lang="en-US" sz="2400" b="1"/>
              <a:t>Type I: IDDM</a:t>
            </a:r>
            <a:endParaRPr lang="en-US" sz="1600" b="1"/>
          </a:p>
        </p:txBody>
      </p:sp>
      <p:sp>
        <p:nvSpPr>
          <p:cNvPr id="5123" name="Text Box 3"/>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Diabetes Mellitus</a:t>
            </a:r>
          </a:p>
        </p:txBody>
      </p:sp>
      <p:sp>
        <p:nvSpPr>
          <p:cNvPr id="5124" name="Text Box 4"/>
          <p:cNvSpPr txBox="1">
            <a:spLocks noChangeArrowheads="1"/>
          </p:cNvSpPr>
          <p:nvPr/>
        </p:nvSpPr>
        <p:spPr bwMode="auto">
          <a:xfrm>
            <a:off x="838200" y="1981200"/>
            <a:ext cx="7543800" cy="2200275"/>
          </a:xfrm>
          <a:prstGeom prst="rect">
            <a:avLst/>
          </a:prstGeom>
          <a:noFill/>
          <a:ln w="9525">
            <a:noFill/>
            <a:miter lim="800000"/>
            <a:headEnd/>
            <a:tailEnd/>
          </a:ln>
        </p:spPr>
        <p:txBody>
          <a:bodyPr>
            <a:spAutoFit/>
          </a:bodyPr>
          <a:lstStyle/>
          <a:p>
            <a:pPr>
              <a:spcBef>
                <a:spcPct val="50000"/>
              </a:spcBef>
            </a:pPr>
            <a:r>
              <a:rPr lang="en-US" sz="1800" b="1"/>
              <a:t>Clinical Presentation</a:t>
            </a:r>
            <a:endParaRPr lang="en-US" sz="1800"/>
          </a:p>
          <a:p>
            <a:pPr>
              <a:spcBef>
                <a:spcPct val="50000"/>
              </a:spcBef>
              <a:buFontTx/>
              <a:buChar char="•"/>
            </a:pPr>
            <a:r>
              <a:rPr lang="en-US" sz="1600"/>
              <a:t> Polydipsia - </a:t>
            </a:r>
            <a:r>
              <a:rPr lang="en-US" sz="1600">
                <a:sym typeface="Symbol" pitchFamily="18" charset="2"/>
              </a:rPr>
              <a:t> BGL = intracellular dehydration and hypothalamus thirst response</a:t>
            </a:r>
          </a:p>
          <a:p>
            <a:pPr>
              <a:spcBef>
                <a:spcPct val="50000"/>
              </a:spcBef>
              <a:buFontTx/>
              <a:buChar char="•"/>
            </a:pPr>
            <a:r>
              <a:rPr lang="en-US" sz="1600">
                <a:sym typeface="Symbol" pitchFamily="18" charset="2"/>
              </a:rPr>
              <a:t> Polyuria -  BGL = Glycosuria and osmotic diuresis</a:t>
            </a:r>
          </a:p>
          <a:p>
            <a:pPr>
              <a:spcBef>
                <a:spcPct val="50000"/>
              </a:spcBef>
              <a:buFontTx/>
              <a:buChar char="•"/>
            </a:pPr>
            <a:r>
              <a:rPr lang="en-US" sz="1600">
                <a:sym typeface="Symbol" pitchFamily="18" charset="2"/>
              </a:rPr>
              <a:t> Polyphagia -  cellular carbohydrate, fat, and protein = cellular starvation</a:t>
            </a:r>
          </a:p>
          <a:p>
            <a:pPr>
              <a:spcBef>
                <a:spcPct val="50000"/>
              </a:spcBef>
              <a:buFontTx/>
              <a:buChar char="•"/>
            </a:pPr>
            <a:r>
              <a:rPr lang="en-US" sz="1600">
                <a:sym typeface="Symbol" pitchFamily="18" charset="2"/>
              </a:rPr>
              <a:t> Weight loss – Due to loss of body fluid and tissue</a:t>
            </a:r>
          </a:p>
          <a:p>
            <a:pPr>
              <a:spcBef>
                <a:spcPct val="50000"/>
              </a:spcBef>
              <a:buFontTx/>
              <a:buChar char="•"/>
            </a:pPr>
            <a:r>
              <a:rPr lang="en-US" sz="1600">
                <a:sym typeface="Symbol" pitchFamily="18" charset="2"/>
              </a:rPr>
              <a:t> Fatigue – Poor use of food products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Diabetes Mellitus</a:t>
            </a:r>
          </a:p>
        </p:txBody>
      </p:sp>
      <p:sp>
        <p:nvSpPr>
          <p:cNvPr id="6147" name="Text Box 3"/>
          <p:cNvSpPr txBox="1">
            <a:spLocks noChangeArrowheads="1"/>
          </p:cNvSpPr>
          <p:nvPr/>
        </p:nvSpPr>
        <p:spPr bwMode="auto">
          <a:xfrm>
            <a:off x="838200" y="1066800"/>
            <a:ext cx="7543800" cy="2689225"/>
          </a:xfrm>
          <a:prstGeom prst="rect">
            <a:avLst/>
          </a:prstGeom>
          <a:noFill/>
          <a:ln w="9525">
            <a:noFill/>
            <a:miter lim="800000"/>
            <a:headEnd/>
            <a:tailEnd/>
          </a:ln>
        </p:spPr>
        <p:txBody>
          <a:bodyPr>
            <a:spAutoFit/>
          </a:bodyPr>
          <a:lstStyle/>
          <a:p>
            <a:pPr>
              <a:spcBef>
                <a:spcPct val="50000"/>
              </a:spcBef>
            </a:pPr>
            <a:r>
              <a:rPr lang="en-US" sz="1800" b="1"/>
              <a:t>Type II</a:t>
            </a:r>
            <a:r>
              <a:rPr lang="en-US" sz="1800"/>
              <a:t>: Non-Insulin Dependent Diabetes Mellitus (NIDDM)</a:t>
            </a:r>
          </a:p>
          <a:p>
            <a:pPr>
              <a:spcBef>
                <a:spcPct val="50000"/>
              </a:spcBef>
              <a:buFontTx/>
              <a:buChar char="•"/>
            </a:pPr>
            <a:r>
              <a:rPr lang="en-US" sz="1600"/>
              <a:t> May have normal insulin levels and/or </a:t>
            </a:r>
            <a:r>
              <a:rPr lang="en-US" sz="1600">
                <a:sym typeface="Symbol" pitchFamily="18" charset="2"/>
              </a:rPr>
              <a:t> cells. Characterized by poor utilization of insulin</a:t>
            </a:r>
            <a:endParaRPr lang="en-US" sz="1600"/>
          </a:p>
          <a:p>
            <a:pPr>
              <a:spcBef>
                <a:spcPct val="50000"/>
              </a:spcBef>
              <a:buFontTx/>
              <a:buChar char="•"/>
            </a:pPr>
            <a:r>
              <a:rPr lang="en-US" sz="1600"/>
              <a:t> Generally occurs over 40 years of age. Accounts for most cases. If you’re of Pima Indian descent, sucks to be you</a:t>
            </a:r>
            <a:endParaRPr lang="en-US" sz="1600">
              <a:sym typeface="Symbol" pitchFamily="18" charset="2"/>
            </a:endParaRPr>
          </a:p>
          <a:p>
            <a:pPr>
              <a:spcBef>
                <a:spcPct val="50000"/>
              </a:spcBef>
              <a:buFontTx/>
              <a:buChar char="•"/>
            </a:pPr>
            <a:r>
              <a:rPr lang="en-US" sz="1600">
                <a:sym typeface="Symbol" pitchFamily="18" charset="2"/>
              </a:rPr>
              <a:t> Patient is usually obese, suffering end-organ complications</a:t>
            </a:r>
          </a:p>
          <a:p>
            <a:pPr>
              <a:spcBef>
                <a:spcPct val="50000"/>
              </a:spcBef>
              <a:buFontTx/>
              <a:buChar char="•"/>
            </a:pPr>
            <a:r>
              <a:rPr lang="en-US" sz="1600">
                <a:sym typeface="Symbol" pitchFamily="18" charset="2"/>
              </a:rPr>
              <a:t> 3 times more prevalent in adults w/ lower socioeconomic/education status</a:t>
            </a:r>
          </a:p>
          <a:p>
            <a:pPr>
              <a:spcBef>
                <a:spcPct val="50000"/>
              </a:spcBef>
              <a:buFontTx/>
              <a:buChar char="•"/>
            </a:pPr>
            <a:r>
              <a:rPr lang="en-US" sz="1600">
                <a:sym typeface="Symbol" pitchFamily="18" charset="2"/>
              </a:rPr>
              <a:t> Increased incidence in women with higher parity</a:t>
            </a:r>
          </a:p>
        </p:txBody>
      </p:sp>
      <p:sp>
        <p:nvSpPr>
          <p:cNvPr id="12292" name="Text Box 4"/>
          <p:cNvSpPr txBox="1">
            <a:spLocks noChangeArrowheads="1"/>
          </p:cNvSpPr>
          <p:nvPr/>
        </p:nvSpPr>
        <p:spPr bwMode="auto">
          <a:xfrm>
            <a:off x="685800" y="4114800"/>
            <a:ext cx="7848600" cy="1863725"/>
          </a:xfrm>
          <a:prstGeom prst="rect">
            <a:avLst/>
          </a:prstGeom>
          <a:noFill/>
          <a:ln w="9525">
            <a:noFill/>
            <a:miter lim="800000"/>
            <a:headEnd/>
            <a:tailEnd/>
          </a:ln>
        </p:spPr>
        <p:txBody>
          <a:bodyPr>
            <a:spAutoFit/>
          </a:bodyPr>
          <a:lstStyle/>
          <a:p>
            <a:pPr algn="ctr">
              <a:spcBef>
                <a:spcPct val="50000"/>
              </a:spcBef>
            </a:pPr>
            <a:r>
              <a:rPr lang="en-US" sz="2000" b="1"/>
              <a:t>End-Organ Complications of Diabetes</a:t>
            </a:r>
            <a:endParaRPr lang="en-US" sz="1600"/>
          </a:p>
          <a:p>
            <a:pPr>
              <a:spcBef>
                <a:spcPct val="50000"/>
              </a:spcBef>
              <a:buFont typeface="Wingdings" pitchFamily="2" charset="2"/>
              <a:buChar char="ü"/>
            </a:pPr>
            <a:r>
              <a:rPr lang="en-US" sz="1600"/>
              <a:t>  Accelerated atherosclerosis with medial calcification</a:t>
            </a:r>
          </a:p>
          <a:p>
            <a:pPr>
              <a:spcBef>
                <a:spcPct val="50000"/>
              </a:spcBef>
              <a:buFont typeface="Wingdings" pitchFamily="2" charset="2"/>
              <a:buChar char="ü"/>
            </a:pPr>
            <a:r>
              <a:rPr lang="en-US" sz="1600"/>
              <a:t>  Microvascular disease; abnormal functio of capillary basement membrane</a:t>
            </a:r>
          </a:p>
          <a:p>
            <a:pPr>
              <a:spcBef>
                <a:spcPct val="50000"/>
              </a:spcBef>
              <a:buFont typeface="Wingdings" pitchFamily="2" charset="2"/>
              <a:buChar char="ü"/>
            </a:pPr>
            <a:r>
              <a:rPr lang="en-US" sz="1600"/>
              <a:t>  Diabetic neuropathy; Autonomic dysfunction; Demyelination</a:t>
            </a:r>
          </a:p>
          <a:p>
            <a:pPr>
              <a:spcBef>
                <a:spcPct val="50000"/>
              </a:spcBef>
              <a:buFont typeface="Wingdings" pitchFamily="2" charset="2"/>
              <a:buChar char="ü"/>
            </a:pPr>
            <a:r>
              <a:rPr lang="en-US" sz="1600"/>
              <a:t>  Abnormalities of Schwann’s cells</a:t>
            </a:r>
            <a:endParaRPr 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Diabetes Mellitus</a:t>
            </a:r>
          </a:p>
        </p:txBody>
      </p:sp>
      <p:sp>
        <p:nvSpPr>
          <p:cNvPr id="7171" name="Text Box 3"/>
          <p:cNvSpPr txBox="1">
            <a:spLocks noChangeArrowheads="1"/>
          </p:cNvSpPr>
          <p:nvPr/>
        </p:nvSpPr>
        <p:spPr bwMode="auto">
          <a:xfrm>
            <a:off x="381000" y="1219200"/>
            <a:ext cx="8305800" cy="3992563"/>
          </a:xfrm>
          <a:prstGeom prst="rect">
            <a:avLst/>
          </a:prstGeom>
          <a:noFill/>
          <a:ln w="9525">
            <a:noFill/>
            <a:miter lim="800000"/>
            <a:headEnd/>
            <a:tailEnd/>
          </a:ln>
        </p:spPr>
        <p:txBody>
          <a:bodyPr>
            <a:spAutoFit/>
          </a:bodyPr>
          <a:lstStyle/>
          <a:p>
            <a:pPr marL="457200" indent="-457200">
              <a:spcBef>
                <a:spcPct val="50000"/>
              </a:spcBef>
            </a:pPr>
            <a:r>
              <a:rPr lang="en-US" sz="2000" b="1"/>
              <a:t>Prehospital Management of Diabetic Emergencies</a:t>
            </a:r>
            <a:endParaRPr lang="en-US" sz="1600"/>
          </a:p>
          <a:p>
            <a:pPr marL="457200" indent="-457200">
              <a:spcBef>
                <a:spcPct val="50000"/>
              </a:spcBef>
              <a:buFontTx/>
              <a:buAutoNum type="arabicPeriod"/>
            </a:pPr>
            <a:r>
              <a:rPr lang="en-US" sz="1600"/>
              <a:t>ABC’s/O</a:t>
            </a:r>
            <a:r>
              <a:rPr lang="en-US" sz="1600" baseline="-25000"/>
              <a:t>2</a:t>
            </a:r>
            <a:endParaRPr lang="en-US" sz="1600"/>
          </a:p>
          <a:p>
            <a:pPr marL="457200" indent="-457200">
              <a:spcBef>
                <a:spcPct val="50000"/>
              </a:spcBef>
              <a:buFontTx/>
              <a:buAutoNum type="arabicPeriod"/>
            </a:pPr>
            <a:r>
              <a:rPr lang="en-US" sz="1600"/>
              <a:t>Ascertain history from patient and/or family/bystanders</a:t>
            </a:r>
          </a:p>
          <a:p>
            <a:pPr marL="457200" indent="-457200">
              <a:spcBef>
                <a:spcPct val="50000"/>
              </a:spcBef>
              <a:buFontTx/>
              <a:buAutoNum type="arabicPeriod"/>
            </a:pPr>
            <a:r>
              <a:rPr lang="en-US" sz="1600"/>
              <a:t>Determine BGL (Normal range 60-120 mg/Dl)</a:t>
            </a:r>
          </a:p>
          <a:p>
            <a:pPr marL="457200" indent="-457200">
              <a:spcBef>
                <a:spcPct val="50000"/>
              </a:spcBef>
              <a:buFontTx/>
              <a:buAutoNum type="arabicPeriod"/>
            </a:pPr>
            <a:r>
              <a:rPr lang="en-US" sz="1600"/>
              <a:t>Oral Glucose if BGL &lt;60 and patient conscious.</a:t>
            </a:r>
          </a:p>
          <a:p>
            <a:pPr marL="457200" indent="-457200">
              <a:spcBef>
                <a:spcPct val="50000"/>
              </a:spcBef>
              <a:buFontTx/>
              <a:buAutoNum type="arabicPeriod"/>
            </a:pPr>
            <a:r>
              <a:rPr lang="en-US" sz="1600"/>
              <a:t>If unable to take orally, est. IV and administer </a:t>
            </a:r>
            <a:r>
              <a:rPr lang="en-US" sz="1600" b="1"/>
              <a:t>25 g D50/W</a:t>
            </a:r>
            <a:r>
              <a:rPr lang="en-US" sz="1600"/>
              <a:t>  </a:t>
            </a:r>
            <a:r>
              <a:rPr lang="en-US" sz="1600">
                <a:sym typeface="Wingdings" pitchFamily="2" charset="2"/>
              </a:rPr>
              <a:t> Child 0.5 g/kg</a:t>
            </a:r>
            <a:endParaRPr lang="en-US" sz="1600"/>
          </a:p>
          <a:p>
            <a:pPr marL="457200" indent="-457200">
              <a:spcBef>
                <a:spcPct val="50000"/>
              </a:spcBef>
              <a:buFontTx/>
              <a:buAutoNum type="arabicPeriod"/>
            </a:pPr>
            <a:r>
              <a:rPr lang="en-US" sz="1600"/>
              <a:t>If unable to est. IV or orals, </a:t>
            </a:r>
            <a:r>
              <a:rPr lang="en-US" sz="1600" b="1"/>
              <a:t>Glucagon 1 mg</a:t>
            </a:r>
            <a:r>
              <a:rPr lang="en-US" sz="1600"/>
              <a:t> SC/IM</a:t>
            </a:r>
          </a:p>
          <a:p>
            <a:pPr marL="457200" indent="-457200">
              <a:spcBef>
                <a:spcPct val="50000"/>
              </a:spcBef>
              <a:buFontTx/>
              <a:buAutoNum type="arabicPeriod"/>
            </a:pPr>
            <a:r>
              <a:rPr lang="en-US" sz="1600"/>
              <a:t>Repeat glucoscan after glucose administration</a:t>
            </a:r>
          </a:p>
          <a:p>
            <a:pPr marL="457200" indent="-457200" algn="ctr">
              <a:spcBef>
                <a:spcPct val="50000"/>
              </a:spcBef>
            </a:pPr>
            <a:r>
              <a:rPr lang="en-US" sz="1500" b="1"/>
              <a:t>Transport all patients on oral anti-hypoglycemic agents who develop hypoglycemia</a:t>
            </a:r>
          </a:p>
          <a:p>
            <a:pPr marL="457200" indent="-457200">
              <a:spcBef>
                <a:spcPct val="50000"/>
              </a:spcBef>
            </a:pPr>
            <a:endParaRPr lang="en-US" sz="1500" b="1"/>
          </a:p>
          <a:p>
            <a:pPr marL="457200" indent="-457200" algn="ctr">
              <a:spcBef>
                <a:spcPct val="50000"/>
              </a:spcBef>
            </a:pPr>
            <a:r>
              <a:rPr lang="en-US" sz="1500" b="1"/>
              <a:t>In general, give IV D50/W for any hypoglycemia &lt;50 even if oral glucose given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Hypoglycemia</a:t>
            </a:r>
          </a:p>
        </p:txBody>
      </p:sp>
      <p:sp>
        <p:nvSpPr>
          <p:cNvPr id="8195" name="Text Box 3"/>
          <p:cNvSpPr txBox="1">
            <a:spLocks noChangeArrowheads="1"/>
          </p:cNvSpPr>
          <p:nvPr/>
        </p:nvSpPr>
        <p:spPr bwMode="auto">
          <a:xfrm>
            <a:off x="381000" y="2819400"/>
            <a:ext cx="4191000" cy="2170113"/>
          </a:xfrm>
          <a:prstGeom prst="rect">
            <a:avLst/>
          </a:prstGeom>
          <a:noFill/>
          <a:ln w="9525">
            <a:noFill/>
            <a:miter lim="800000"/>
            <a:headEnd/>
            <a:tailEnd/>
          </a:ln>
        </p:spPr>
        <p:txBody>
          <a:bodyPr>
            <a:spAutoFit/>
          </a:bodyPr>
          <a:lstStyle/>
          <a:p>
            <a:pPr>
              <a:spcBef>
                <a:spcPct val="50000"/>
              </a:spcBef>
              <a:buFontTx/>
              <a:buChar char="•"/>
            </a:pPr>
            <a:r>
              <a:rPr lang="en-US" sz="1600" b="1"/>
              <a:t> Sudden (Adrenergic sx)</a:t>
            </a:r>
          </a:p>
          <a:p>
            <a:pPr lvl="1">
              <a:spcBef>
                <a:spcPct val="50000"/>
              </a:spcBef>
              <a:buFont typeface="Wingdings" pitchFamily="2" charset="2"/>
              <a:buChar char="ü"/>
            </a:pPr>
            <a:r>
              <a:rPr lang="en-US" sz="1400"/>
              <a:t> </a:t>
            </a:r>
            <a:r>
              <a:rPr lang="en-US" sz="1600"/>
              <a:t>Diaphoresis, pallor</a:t>
            </a:r>
          </a:p>
          <a:p>
            <a:pPr lvl="1">
              <a:spcBef>
                <a:spcPct val="50000"/>
              </a:spcBef>
              <a:buFont typeface="Wingdings" pitchFamily="2" charset="2"/>
              <a:buChar char="ü"/>
            </a:pPr>
            <a:r>
              <a:rPr lang="en-US" sz="1600"/>
              <a:t> Tremulousness</a:t>
            </a:r>
          </a:p>
          <a:p>
            <a:pPr lvl="1">
              <a:spcBef>
                <a:spcPct val="50000"/>
              </a:spcBef>
              <a:buFont typeface="Wingdings" pitchFamily="2" charset="2"/>
              <a:buChar char="ü"/>
            </a:pPr>
            <a:r>
              <a:rPr lang="en-US" sz="1600"/>
              <a:t> Tachycardia, palpitations</a:t>
            </a:r>
          </a:p>
          <a:p>
            <a:pPr lvl="1">
              <a:spcBef>
                <a:spcPct val="50000"/>
              </a:spcBef>
              <a:buFont typeface="Wingdings" pitchFamily="2" charset="2"/>
              <a:buChar char="ü"/>
            </a:pPr>
            <a:r>
              <a:rPr lang="en-US" sz="1600"/>
              <a:t> Visual distubances</a:t>
            </a:r>
          </a:p>
          <a:p>
            <a:pPr lvl="1">
              <a:spcBef>
                <a:spcPct val="50000"/>
              </a:spcBef>
              <a:buFont typeface="Wingdings" pitchFamily="2" charset="2"/>
              <a:buChar char="ü"/>
            </a:pPr>
            <a:r>
              <a:rPr lang="en-US" sz="1600"/>
              <a:t> Mental confusion, weakness, </a:t>
            </a:r>
          </a:p>
        </p:txBody>
      </p:sp>
      <p:sp>
        <p:nvSpPr>
          <p:cNvPr id="8196" name="Text Box 5"/>
          <p:cNvSpPr txBox="1">
            <a:spLocks noChangeArrowheads="1"/>
          </p:cNvSpPr>
          <p:nvPr/>
        </p:nvSpPr>
        <p:spPr bwMode="auto">
          <a:xfrm>
            <a:off x="5410200" y="2819400"/>
            <a:ext cx="2743200" cy="2170113"/>
          </a:xfrm>
          <a:prstGeom prst="rect">
            <a:avLst/>
          </a:prstGeom>
          <a:noFill/>
          <a:ln w="9525">
            <a:noFill/>
            <a:miter lim="800000"/>
            <a:headEnd/>
            <a:tailEnd/>
          </a:ln>
        </p:spPr>
        <p:txBody>
          <a:bodyPr>
            <a:spAutoFit/>
          </a:bodyPr>
          <a:lstStyle/>
          <a:p>
            <a:pPr>
              <a:spcBef>
                <a:spcPct val="50000"/>
              </a:spcBef>
              <a:buFontTx/>
              <a:buChar char="•"/>
            </a:pPr>
            <a:r>
              <a:rPr lang="en-US" sz="1600" b="1"/>
              <a:t> Gradual</a:t>
            </a:r>
          </a:p>
          <a:p>
            <a:pPr lvl="1">
              <a:spcBef>
                <a:spcPct val="50000"/>
              </a:spcBef>
              <a:buFont typeface="Wingdings" pitchFamily="2" charset="2"/>
              <a:buChar char="ü"/>
            </a:pPr>
            <a:r>
              <a:rPr lang="en-US" sz="1400"/>
              <a:t> </a:t>
            </a:r>
            <a:r>
              <a:rPr lang="en-US" sz="1600"/>
              <a:t>Fatigue</a:t>
            </a:r>
          </a:p>
          <a:p>
            <a:pPr lvl="1">
              <a:spcBef>
                <a:spcPct val="50000"/>
              </a:spcBef>
              <a:buFont typeface="Wingdings" pitchFamily="2" charset="2"/>
              <a:buChar char="ü"/>
            </a:pPr>
            <a:r>
              <a:rPr lang="en-US" sz="1600"/>
              <a:t> Confusion</a:t>
            </a:r>
          </a:p>
          <a:p>
            <a:pPr lvl="1">
              <a:spcBef>
                <a:spcPct val="50000"/>
              </a:spcBef>
              <a:buFont typeface="Wingdings" pitchFamily="2" charset="2"/>
              <a:buChar char="ü"/>
            </a:pPr>
            <a:r>
              <a:rPr lang="en-US" sz="1600"/>
              <a:t> Headach</a:t>
            </a:r>
          </a:p>
          <a:p>
            <a:pPr lvl="1">
              <a:spcBef>
                <a:spcPct val="50000"/>
              </a:spcBef>
              <a:buFont typeface="Wingdings" pitchFamily="2" charset="2"/>
              <a:buChar char="ü"/>
            </a:pPr>
            <a:r>
              <a:rPr lang="en-US" sz="1600"/>
              <a:t> Memory loss</a:t>
            </a:r>
          </a:p>
          <a:p>
            <a:pPr lvl="1">
              <a:spcBef>
                <a:spcPct val="50000"/>
              </a:spcBef>
              <a:buFont typeface="Wingdings" pitchFamily="2" charset="2"/>
              <a:buChar char="ü"/>
            </a:pPr>
            <a:r>
              <a:rPr lang="en-US" sz="1600"/>
              <a:t> Seizures, coma</a:t>
            </a:r>
          </a:p>
        </p:txBody>
      </p:sp>
      <p:sp>
        <p:nvSpPr>
          <p:cNvPr id="8197" name="Text Box 7"/>
          <p:cNvSpPr txBox="1">
            <a:spLocks noChangeArrowheads="1"/>
          </p:cNvSpPr>
          <p:nvPr/>
        </p:nvSpPr>
        <p:spPr bwMode="auto">
          <a:xfrm>
            <a:off x="457200" y="1600200"/>
            <a:ext cx="8229600" cy="1008063"/>
          </a:xfrm>
          <a:prstGeom prst="rect">
            <a:avLst/>
          </a:prstGeom>
          <a:noFill/>
          <a:ln w="9525">
            <a:noFill/>
            <a:miter lim="800000"/>
            <a:headEnd/>
            <a:tailEnd/>
          </a:ln>
        </p:spPr>
        <p:txBody>
          <a:bodyPr>
            <a:spAutoFit/>
          </a:bodyPr>
          <a:lstStyle/>
          <a:p>
            <a:pPr algn="ctr">
              <a:spcBef>
                <a:spcPct val="50000"/>
              </a:spcBef>
            </a:pPr>
            <a:r>
              <a:rPr lang="en-US" sz="2000" b="1"/>
              <a:t>Hypoglycemia Defined</a:t>
            </a:r>
            <a:endParaRPr lang="en-US" sz="1600"/>
          </a:p>
          <a:p>
            <a:pPr algn="ctr">
              <a:spcBef>
                <a:spcPct val="50000"/>
              </a:spcBef>
            </a:pPr>
            <a:r>
              <a:rPr lang="en-US" sz="1600"/>
              <a:t>Fall in blood glucose concentrations that elicits symptoms of glucose deprivation in the central nervous system.</a:t>
            </a:r>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Hypoglycemia</a:t>
            </a:r>
          </a:p>
        </p:txBody>
      </p:sp>
      <p:sp>
        <p:nvSpPr>
          <p:cNvPr id="9219" name="Text Box 5"/>
          <p:cNvSpPr txBox="1">
            <a:spLocks noChangeArrowheads="1"/>
          </p:cNvSpPr>
          <p:nvPr/>
        </p:nvSpPr>
        <p:spPr bwMode="auto">
          <a:xfrm>
            <a:off x="457200" y="1219200"/>
            <a:ext cx="8229600" cy="2841625"/>
          </a:xfrm>
          <a:prstGeom prst="rect">
            <a:avLst/>
          </a:prstGeom>
          <a:noFill/>
          <a:ln w="9525">
            <a:noFill/>
            <a:miter lim="800000"/>
            <a:headEnd/>
            <a:tailEnd/>
          </a:ln>
        </p:spPr>
        <p:txBody>
          <a:bodyPr>
            <a:spAutoFit/>
          </a:bodyPr>
          <a:lstStyle/>
          <a:p>
            <a:r>
              <a:rPr lang="en-US" sz="2000" b="1"/>
              <a:t>Glucose Homeostasis</a:t>
            </a:r>
            <a:endParaRPr lang="en-US" sz="1600"/>
          </a:p>
          <a:p>
            <a:r>
              <a:rPr lang="en-US" sz="1600"/>
              <a:t>Glucoregulatory organs include liver, pancreas, adrenals, pituitary and the hormones they produce</a:t>
            </a:r>
            <a:endParaRPr lang="en-US" sz="1000"/>
          </a:p>
          <a:p>
            <a:endParaRPr lang="en-US" sz="1600"/>
          </a:p>
          <a:p>
            <a:r>
              <a:rPr lang="en-US" sz="1600" b="1"/>
              <a:t>Insulin (fed state)</a:t>
            </a:r>
          </a:p>
          <a:p>
            <a:pPr lvl="1">
              <a:buFontTx/>
              <a:buChar char="-"/>
            </a:pPr>
            <a:r>
              <a:rPr lang="en-US" sz="1600"/>
              <a:t> Promotes uptake of glucose by the liver</a:t>
            </a:r>
          </a:p>
          <a:p>
            <a:pPr lvl="1">
              <a:buFontTx/>
              <a:buChar char="-"/>
            </a:pPr>
            <a:r>
              <a:rPr lang="en-US" sz="1600"/>
              <a:t> Prevents use of other forms of energy (glycogenolysis, gluconeogenesis)</a:t>
            </a:r>
          </a:p>
          <a:p>
            <a:pPr lvl="1">
              <a:buFontTx/>
              <a:buChar char="-"/>
            </a:pPr>
            <a:r>
              <a:rPr lang="en-US" sz="1600"/>
              <a:t> Fasting</a:t>
            </a:r>
          </a:p>
          <a:p>
            <a:pPr lvl="2">
              <a:buFont typeface="Wingdings" pitchFamily="2" charset="2"/>
              <a:buChar char="ü"/>
            </a:pPr>
            <a:r>
              <a:rPr lang="en-US" sz="1600"/>
              <a:t> Hepatic glycogenolysis (good for 24-48 hrs)</a:t>
            </a:r>
          </a:p>
          <a:p>
            <a:pPr lvl="2">
              <a:buFont typeface="Wingdings" pitchFamily="2" charset="2"/>
              <a:buChar char="ü"/>
            </a:pPr>
            <a:r>
              <a:rPr lang="en-US" sz="1600"/>
              <a:t> Prolonged fasting results in alternative energy source (lipoolysis, proteolysis)</a:t>
            </a:r>
          </a:p>
          <a:p>
            <a:pPr lvl="2">
              <a:buFont typeface="Wingdings" pitchFamily="2" charset="2"/>
              <a:buChar char="ü"/>
            </a:pPr>
            <a:r>
              <a:rPr lang="en-US" sz="1600"/>
              <a:t> Gluconeogenesis is source of glucose for brain metabolism</a:t>
            </a:r>
          </a:p>
        </p:txBody>
      </p:sp>
      <p:sp>
        <p:nvSpPr>
          <p:cNvPr id="15366" name="Text Box 6"/>
          <p:cNvSpPr txBox="1">
            <a:spLocks noChangeArrowheads="1"/>
          </p:cNvSpPr>
          <p:nvPr/>
        </p:nvSpPr>
        <p:spPr bwMode="auto">
          <a:xfrm>
            <a:off x="685800" y="4572000"/>
            <a:ext cx="7848600" cy="1187450"/>
          </a:xfrm>
          <a:prstGeom prst="rect">
            <a:avLst/>
          </a:prstGeom>
          <a:noFill/>
          <a:ln w="9525">
            <a:noFill/>
            <a:miter lim="800000"/>
            <a:headEnd/>
            <a:tailEnd/>
          </a:ln>
        </p:spPr>
        <p:txBody>
          <a:bodyPr>
            <a:spAutoFit/>
          </a:bodyPr>
          <a:lstStyle/>
          <a:p>
            <a:pPr algn="ctr">
              <a:spcBef>
                <a:spcPct val="50000"/>
              </a:spcBef>
            </a:pPr>
            <a:r>
              <a:rPr lang="en-US" sz="2400" b="1"/>
              <a:t>Hypoglycemia can result from disease of the glucoregulatory organs or from a breakdown of normal glucose homeostasis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381000"/>
            <a:ext cx="8077200" cy="579438"/>
          </a:xfrm>
          <a:prstGeom prst="rect">
            <a:avLst/>
          </a:prstGeom>
          <a:noFill/>
          <a:ln w="9525">
            <a:noFill/>
            <a:miter lim="800000"/>
            <a:headEnd/>
            <a:tailEnd/>
          </a:ln>
        </p:spPr>
        <p:txBody>
          <a:bodyPr>
            <a:spAutoFit/>
          </a:bodyPr>
          <a:lstStyle/>
          <a:p>
            <a:pPr algn="ctr">
              <a:spcBef>
                <a:spcPct val="50000"/>
              </a:spcBef>
            </a:pPr>
            <a:r>
              <a:rPr lang="en-US"/>
              <a:t>Endocrine Emergencies: Hypoglycemia</a:t>
            </a:r>
          </a:p>
        </p:txBody>
      </p:sp>
      <p:sp>
        <p:nvSpPr>
          <p:cNvPr id="10243" name="Text Box 3"/>
          <p:cNvSpPr txBox="1">
            <a:spLocks noChangeArrowheads="1"/>
          </p:cNvSpPr>
          <p:nvPr/>
        </p:nvSpPr>
        <p:spPr bwMode="auto">
          <a:xfrm>
            <a:off x="609600" y="1295400"/>
            <a:ext cx="7620000" cy="396875"/>
          </a:xfrm>
          <a:prstGeom prst="rect">
            <a:avLst/>
          </a:prstGeom>
          <a:noFill/>
          <a:ln w="9525">
            <a:noFill/>
            <a:miter lim="800000"/>
            <a:headEnd/>
            <a:tailEnd/>
          </a:ln>
        </p:spPr>
        <p:txBody>
          <a:bodyPr>
            <a:spAutoFit/>
          </a:bodyPr>
          <a:lstStyle/>
          <a:p>
            <a:pPr>
              <a:spcBef>
                <a:spcPct val="50000"/>
              </a:spcBef>
            </a:pPr>
            <a:endParaRPr lang="en-US" sz="2000"/>
          </a:p>
        </p:txBody>
      </p:sp>
      <p:sp>
        <p:nvSpPr>
          <p:cNvPr id="10244" name="Text Box 4"/>
          <p:cNvSpPr txBox="1">
            <a:spLocks noChangeArrowheads="1"/>
          </p:cNvSpPr>
          <p:nvPr/>
        </p:nvSpPr>
        <p:spPr bwMode="auto">
          <a:xfrm>
            <a:off x="533400" y="1371600"/>
            <a:ext cx="3886200" cy="2292350"/>
          </a:xfrm>
          <a:prstGeom prst="rect">
            <a:avLst/>
          </a:prstGeom>
          <a:noFill/>
          <a:ln w="9525">
            <a:noFill/>
            <a:miter lim="800000"/>
            <a:headEnd/>
            <a:tailEnd/>
          </a:ln>
        </p:spPr>
        <p:txBody>
          <a:bodyPr>
            <a:spAutoFit/>
          </a:bodyPr>
          <a:lstStyle/>
          <a:p>
            <a:r>
              <a:rPr lang="en-US" sz="1600" b="1"/>
              <a:t>Spontaneous Hypoglycemia</a:t>
            </a:r>
          </a:p>
          <a:p>
            <a:pPr>
              <a:buFontTx/>
              <a:buChar char="-"/>
            </a:pPr>
            <a:r>
              <a:rPr lang="en-US" sz="1600"/>
              <a:t>Alimentary (gut defect, GI surgery, etc.) </a:t>
            </a:r>
          </a:p>
          <a:p>
            <a:pPr>
              <a:buFontTx/>
              <a:buChar char="-"/>
            </a:pPr>
            <a:r>
              <a:rPr lang="en-US" sz="1600"/>
              <a:t>Early diabetes (new onset Type II)</a:t>
            </a:r>
          </a:p>
          <a:p>
            <a:pPr>
              <a:buFontTx/>
              <a:buChar char="-"/>
            </a:pPr>
            <a:r>
              <a:rPr lang="en-US" sz="1600"/>
              <a:t>Idiopathic hypoglycemia</a:t>
            </a:r>
          </a:p>
          <a:p>
            <a:pPr>
              <a:buFontTx/>
              <a:buChar char="-"/>
            </a:pPr>
            <a:r>
              <a:rPr lang="en-US" sz="1600"/>
              <a:t>Fasting</a:t>
            </a:r>
          </a:p>
          <a:p>
            <a:r>
              <a:rPr lang="en-US" sz="1600"/>
              <a:t>-Islet-cell tumor</a:t>
            </a:r>
          </a:p>
          <a:p>
            <a:r>
              <a:rPr lang="en-US" sz="1600"/>
              <a:t>-Extrapancreatic neoplasms</a:t>
            </a:r>
          </a:p>
          <a:p>
            <a:r>
              <a:rPr lang="en-US" sz="1600"/>
              <a:t>-Endocrine related</a:t>
            </a:r>
          </a:p>
          <a:p>
            <a:r>
              <a:rPr lang="en-US" sz="1600"/>
              <a:t>-Hepatic disease</a:t>
            </a:r>
          </a:p>
        </p:txBody>
      </p:sp>
      <p:sp>
        <p:nvSpPr>
          <p:cNvPr id="10245" name="Text Box 7"/>
          <p:cNvSpPr txBox="1">
            <a:spLocks noChangeArrowheads="1"/>
          </p:cNvSpPr>
          <p:nvPr/>
        </p:nvSpPr>
        <p:spPr bwMode="auto">
          <a:xfrm>
            <a:off x="4724400" y="1371600"/>
            <a:ext cx="4114800" cy="1924050"/>
          </a:xfrm>
          <a:prstGeom prst="rect">
            <a:avLst/>
          </a:prstGeom>
          <a:noFill/>
          <a:ln w="9525">
            <a:noFill/>
            <a:miter lim="800000"/>
            <a:headEnd/>
            <a:tailEnd/>
          </a:ln>
        </p:spPr>
        <p:txBody>
          <a:bodyPr>
            <a:spAutoFit/>
          </a:bodyPr>
          <a:lstStyle/>
          <a:p>
            <a:r>
              <a:rPr lang="en-US" sz="1600" b="1"/>
              <a:t>Induced Hypoglycemia</a:t>
            </a:r>
          </a:p>
          <a:p>
            <a:r>
              <a:rPr lang="en-US" sz="1600"/>
              <a:t>-Insulin induced </a:t>
            </a:r>
          </a:p>
          <a:p>
            <a:r>
              <a:rPr lang="en-US" sz="1600"/>
              <a:t>-Factitious </a:t>
            </a:r>
          </a:p>
          <a:p>
            <a:r>
              <a:rPr lang="en-US" sz="1600"/>
              <a:t>-Sulfonylureas (oral hypoglycemic agents)</a:t>
            </a:r>
          </a:p>
          <a:p>
            <a:r>
              <a:rPr lang="en-US" sz="1600"/>
              <a:t>-Alcohol</a:t>
            </a:r>
          </a:p>
          <a:p>
            <a:r>
              <a:rPr lang="en-US" sz="1600"/>
              <a:t> -Misc. drugs (ASA, etc.)</a:t>
            </a:r>
          </a:p>
          <a:p>
            <a:endParaRPr lang="en-US" sz="2400"/>
          </a:p>
        </p:txBody>
      </p:sp>
      <p:sp>
        <p:nvSpPr>
          <p:cNvPr id="10246" name="Text Box 8"/>
          <p:cNvSpPr txBox="1">
            <a:spLocks noChangeArrowheads="1"/>
          </p:cNvSpPr>
          <p:nvPr/>
        </p:nvSpPr>
        <p:spPr bwMode="auto">
          <a:xfrm>
            <a:off x="609600" y="914400"/>
            <a:ext cx="2298700" cy="396875"/>
          </a:xfrm>
          <a:prstGeom prst="rect">
            <a:avLst/>
          </a:prstGeom>
          <a:noFill/>
          <a:ln w="9525">
            <a:noFill/>
            <a:miter lim="800000"/>
            <a:headEnd/>
            <a:tailEnd/>
          </a:ln>
        </p:spPr>
        <p:txBody>
          <a:bodyPr wrap="none">
            <a:spAutoFit/>
          </a:bodyPr>
          <a:lstStyle/>
          <a:p>
            <a:r>
              <a:rPr lang="en-US" sz="2000" b="1"/>
              <a:t>Pathophysiology</a:t>
            </a:r>
          </a:p>
        </p:txBody>
      </p:sp>
      <p:pic>
        <p:nvPicPr>
          <p:cNvPr id="10247" name="Picture 9" descr="c:\windows\TEMP\\msotw9_temp0.bmp"/>
          <p:cNvPicPr>
            <a:picLocks noChangeAspect="1" noChangeArrowheads="1"/>
          </p:cNvPicPr>
          <p:nvPr/>
        </p:nvPicPr>
        <p:blipFill>
          <a:blip r:embed="rId2"/>
          <a:srcRect/>
          <a:stretch>
            <a:fillRect/>
          </a:stretch>
        </p:blipFill>
        <p:spPr bwMode="auto">
          <a:xfrm>
            <a:off x="381000" y="3787775"/>
            <a:ext cx="8458200" cy="2768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Satellite Dish</Template>
  <TotalTime>904</TotalTime>
  <Words>1523</Words>
  <PresentationFormat>On-screen Show (4:3)</PresentationFormat>
  <Paragraphs>260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Tahoma</vt:lpstr>
      <vt:lpstr>Arial</vt:lpstr>
      <vt:lpstr>Times New Roman</vt:lpstr>
      <vt:lpstr>Calibri</vt:lpstr>
      <vt:lpstr>Wingdings</vt:lpstr>
      <vt:lpstr>Symbol</vt:lpstr>
      <vt:lpstr>Default Design</vt:lpstr>
      <vt:lpstr>Presented by  mrs. Bincy cherian asst. Professor college of nursing kishtwar</vt:lpstr>
      <vt:lpstr>Introduction: Endocrine System</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Emergencies</dc:title>
  <cp:lastModifiedBy>acer</cp:lastModifiedBy>
  <cp:revision>20</cp:revision>
  <dcterms:modified xsi:type="dcterms:W3CDTF">2018-11-04T16:44:10Z</dcterms:modified>
</cp:coreProperties>
</file>