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84" r:id="rId2"/>
    <p:sldId id="258" r:id="rId3"/>
    <p:sldId id="259" r:id="rId4"/>
    <p:sldId id="260" r:id="rId5"/>
    <p:sldId id="262" r:id="rId6"/>
    <p:sldId id="264" r:id="rId7"/>
    <p:sldId id="265" r:id="rId8"/>
    <p:sldId id="266" r:id="rId9"/>
    <p:sldId id="267" r:id="rId10"/>
    <p:sldId id="268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8" r:id="rId19"/>
    <p:sldId id="279" r:id="rId20"/>
    <p:sldId id="280" r:id="rId21"/>
    <p:sldId id="281" r:id="rId22"/>
    <p:sldId id="28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0220A-62BE-4780-81D7-D88BFD5F43D6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5F453-3139-44DA-96AC-3DDF4D5860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344FC-E60C-498A-ABA4-B26226C975E0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951FA7F-1CD0-431C-A80D-CB33A4763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344FC-E60C-498A-ABA4-B26226C975E0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FA7F-1CD0-431C-A80D-CB33A4763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344FC-E60C-498A-ABA4-B26226C975E0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FA7F-1CD0-431C-A80D-CB33A4763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344FC-E60C-498A-ABA4-B26226C975E0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951FA7F-1CD0-431C-A80D-CB33A4763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344FC-E60C-498A-ABA4-B26226C975E0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FA7F-1CD0-431C-A80D-CB33A47636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344FC-E60C-498A-ABA4-B26226C975E0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FA7F-1CD0-431C-A80D-CB33A4763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344FC-E60C-498A-ABA4-B26226C975E0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951FA7F-1CD0-431C-A80D-CB33A47636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344FC-E60C-498A-ABA4-B26226C975E0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FA7F-1CD0-431C-A80D-CB33A4763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344FC-E60C-498A-ABA4-B26226C975E0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FA7F-1CD0-431C-A80D-CB33A4763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344FC-E60C-498A-ABA4-B26226C975E0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FA7F-1CD0-431C-A80D-CB33A4763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344FC-E60C-498A-ABA4-B26226C975E0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FA7F-1CD0-431C-A80D-CB33A47636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8E344FC-E60C-498A-ABA4-B26226C975E0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951FA7F-1CD0-431C-A80D-CB33A47636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520700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/>
              <a:t>EPIDEMIOLOGICAL </a:t>
            </a:r>
            <a:r>
              <a:rPr lang="en-US" sz="4800" dirty="0" smtClean="0"/>
              <a:t>METHODS</a:t>
            </a:r>
            <a:endParaRPr lang="en-US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95800" y="3429000"/>
            <a:ext cx="4648200" cy="2895600"/>
          </a:xfrm>
        </p:spPr>
        <p:txBody>
          <a:bodyPr>
            <a:normAutofit fontScale="92500"/>
          </a:bodyPr>
          <a:lstStyle/>
          <a:p>
            <a:r>
              <a:rPr lang="en-US" sz="3200" b="1" dirty="0" smtClean="0"/>
              <a:t>Presented by: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Mr. </a:t>
            </a:r>
            <a:r>
              <a:rPr lang="en-US" sz="3200" b="1" dirty="0" err="1" smtClean="0"/>
              <a:t>Ajith</a:t>
            </a:r>
            <a:r>
              <a:rPr lang="en-US" sz="3200" b="1" dirty="0" smtClean="0"/>
              <a:t> K </a:t>
            </a:r>
            <a:r>
              <a:rPr lang="en-US" sz="3200" b="1" dirty="0" err="1" smtClean="0"/>
              <a:t>K</a:t>
            </a:r>
            <a:r>
              <a:rPr lang="en-US" sz="3200" b="1" dirty="0" smtClean="0"/>
              <a:t> </a:t>
            </a:r>
          </a:p>
          <a:p>
            <a:r>
              <a:rPr lang="en-US" sz="3200" b="1" dirty="0" smtClean="0"/>
              <a:t>Asst. Professor</a:t>
            </a:r>
          </a:p>
          <a:p>
            <a:r>
              <a:rPr lang="en-US" sz="3200" b="1" dirty="0" smtClean="0"/>
              <a:t>College of Nursing </a:t>
            </a:r>
            <a:r>
              <a:rPr lang="en-US" sz="3200" b="1" dirty="0" err="1" smtClean="0"/>
              <a:t>Kishtwar</a:t>
            </a:r>
            <a:endParaRPr lang="en-US" sz="3200" b="1" dirty="0"/>
          </a:p>
        </p:txBody>
      </p:sp>
      <p:pic>
        <p:nvPicPr>
          <p:cNvPr id="5" name="Picture Placeholder 6" descr="EPP.jpe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16290" b="16290"/>
          <a:stretch>
            <a:fillRect/>
          </a:stretch>
        </p:blipFill>
        <p:spPr>
          <a:xfrm>
            <a:off x="76200" y="1676400"/>
            <a:ext cx="4419600" cy="4876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Work sheet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3779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895600"/>
                <a:gridCol w="2895600"/>
              </a:tblGrid>
              <a:tr h="944959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</a:t>
                      </a:r>
                      <a:r>
                        <a:rPr lang="en-US" sz="2400" dirty="0" smtClean="0"/>
                        <a:t>ALCHOHOLISM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         </a:t>
                      </a:r>
                      <a:r>
                        <a:rPr lang="en-US" sz="2400" dirty="0" smtClean="0"/>
                        <a:t>CASES</a:t>
                      </a:r>
                    </a:p>
                    <a:p>
                      <a:r>
                        <a:rPr lang="en-US" dirty="0" smtClean="0"/>
                        <a:t>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    </a:t>
                      </a:r>
                      <a:r>
                        <a:rPr lang="en-US" sz="2400" baseline="0" dirty="0" smtClean="0"/>
                        <a:t>CONTROLS</a:t>
                      </a:r>
                      <a:endParaRPr lang="en-US" sz="2400" dirty="0"/>
                    </a:p>
                  </a:txBody>
                  <a:tcPr/>
                </a:tc>
              </a:tr>
              <a:tr h="944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          PRESENT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15OO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3000</a:t>
                      </a:r>
                      <a:endParaRPr lang="en-US" dirty="0"/>
                    </a:p>
                  </a:txBody>
                  <a:tcPr/>
                </a:tc>
              </a:tr>
              <a:tr h="944959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ABSENT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2500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4000</a:t>
                      </a:r>
                      <a:endParaRPr lang="en-US" dirty="0"/>
                    </a:p>
                  </a:txBody>
                  <a:tcPr/>
                </a:tc>
              </a:tr>
              <a:tr h="944959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4000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7000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371600"/>
            <a:ext cx="8686800" cy="2438400"/>
          </a:xfrm>
        </p:spPr>
        <p:txBody>
          <a:bodyPr/>
          <a:lstStyle/>
          <a:p>
            <a:r>
              <a:rPr lang="en-US" dirty="0" smtClean="0"/>
              <a:t>           TYPES OF COHORT STUDIES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63512"/>
            <a:ext cx="9144000" cy="522288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PROSPECTIVE </a:t>
            </a:r>
            <a:r>
              <a:rPr lang="en-US" sz="4000" dirty="0" smtClean="0"/>
              <a:t>STUDIES</a:t>
            </a:r>
            <a:endParaRPr lang="en-US" sz="4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5533218"/>
            <a:ext cx="9144000" cy="76835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It  begins in present  and continuous in future  and  terminates.</a:t>
            </a:r>
            <a:endParaRPr lang="en-US" sz="2800" dirty="0"/>
          </a:p>
        </p:txBody>
      </p:sp>
      <p:pic>
        <p:nvPicPr>
          <p:cNvPr id="8" name="Picture Placeholder 7" descr="4.jpe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4250" r="4250"/>
          <a:stretch>
            <a:fillRect/>
          </a:stretch>
        </p:blipFill>
        <p:spPr>
          <a:xfrm>
            <a:off x="1828800" y="990600"/>
            <a:ext cx="5791200" cy="4267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dd.jpe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569" b="2569"/>
          <a:stretch>
            <a:fillRect/>
          </a:stretch>
        </p:blipFill>
        <p:spPr>
          <a:xfrm>
            <a:off x="1981200" y="1219200"/>
            <a:ext cx="5791200" cy="3969434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Retrospective </a:t>
            </a:r>
            <a:r>
              <a:rPr lang="en-US" sz="3600" dirty="0" smtClean="0"/>
              <a:t>study</a:t>
            </a:r>
            <a:endParaRPr lang="en-US" sz="3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5334000"/>
            <a:ext cx="9144000" cy="1524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In this study the investigator goes in time  for about 15-20 years to select a study groups from the existing records.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990600"/>
            <a:ext cx="8686800" cy="3352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Combination of retrospective and prospective study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Steps </a:t>
            </a:r>
            <a:r>
              <a:rPr lang="en-US" dirty="0" smtClean="0"/>
              <a:t>in cohort study.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Selection </a:t>
            </a:r>
            <a:r>
              <a:rPr lang="en-US" dirty="0" smtClean="0"/>
              <a:t>of </a:t>
            </a:r>
            <a:r>
              <a:rPr lang="en-US" dirty="0" smtClean="0"/>
              <a:t>cohort</a:t>
            </a:r>
            <a:endParaRPr lang="en-US" dirty="0" smtClean="0"/>
          </a:p>
          <a:p>
            <a:r>
              <a:rPr lang="en-US" dirty="0" smtClean="0"/>
              <a:t>Selection </a:t>
            </a:r>
            <a:r>
              <a:rPr lang="en-US" dirty="0" smtClean="0"/>
              <a:t>of control cohort </a:t>
            </a:r>
          </a:p>
          <a:p>
            <a:r>
              <a:rPr lang="en-US" dirty="0" smtClean="0"/>
              <a:t>Follow up</a:t>
            </a:r>
          </a:p>
          <a:p>
            <a:r>
              <a:rPr lang="en-US" dirty="0" smtClean="0"/>
              <a:t>Analysis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advantages of cohort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provide information about true incidence rate.</a:t>
            </a:r>
          </a:p>
          <a:p>
            <a:r>
              <a:rPr lang="en-US" dirty="0" smtClean="0"/>
              <a:t>Helps to estimate relative and attributable risk.</a:t>
            </a:r>
          </a:p>
          <a:p>
            <a:r>
              <a:rPr lang="en-US" dirty="0" smtClean="0"/>
              <a:t>Allows the assessment of  dose responds relationship.</a:t>
            </a:r>
          </a:p>
          <a:p>
            <a:r>
              <a:rPr lang="en-US" dirty="0" smtClean="0"/>
              <a:t>Helps to accept or refuse hypothesis with high degree of validity.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 disadvantages of cohort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Expensive time consuming and difficult.</a:t>
            </a:r>
          </a:p>
          <a:p>
            <a:r>
              <a:rPr lang="en-US" dirty="0" smtClean="0"/>
              <a:t>Administrative problems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Lack of experienced staff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Lack of funds</a:t>
            </a:r>
          </a:p>
          <a:p>
            <a:r>
              <a:rPr lang="en-US" dirty="0" smtClean="0"/>
              <a:t>Reduction  of size in groups occur due to death or migration.</a:t>
            </a:r>
          </a:p>
          <a:p>
            <a:r>
              <a:rPr lang="en-US" dirty="0" smtClean="0"/>
              <a:t>It involves ethics.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914400"/>
            <a:ext cx="8686800" cy="2362200"/>
          </a:xfrm>
        </p:spPr>
        <p:txBody>
          <a:bodyPr/>
          <a:lstStyle/>
          <a:p>
            <a:pPr algn="ctr"/>
            <a:r>
              <a:rPr lang="en-US" dirty="0" smtClean="0"/>
              <a:t>Types of experimental methods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0668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Clinical </a:t>
            </a:r>
            <a:r>
              <a:rPr lang="en-US" sz="3200" dirty="0" smtClean="0"/>
              <a:t>trial/</a:t>
            </a:r>
            <a:r>
              <a:rPr lang="en-US" sz="3200" dirty="0" err="1" smtClean="0"/>
              <a:t>randomised</a:t>
            </a:r>
            <a:r>
              <a:rPr lang="en-US" sz="3200" dirty="0" smtClean="0"/>
              <a:t> control trial</a:t>
            </a:r>
            <a:endParaRPr lang="en-US" sz="3200" dirty="0"/>
          </a:p>
        </p:txBody>
      </p:sp>
      <p:pic>
        <p:nvPicPr>
          <p:cNvPr id="4" name="Content Placeholder 3" descr="ct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1447800"/>
            <a:ext cx="6629400" cy="4724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8382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Bodoni MT" pitchFamily="18" charset="0"/>
              </a:rPr>
              <a:t>EPIDEMIOLOGY</a:t>
            </a:r>
            <a:endParaRPr lang="en-US" sz="4800" dirty="0">
              <a:latin typeface="Bodoni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>
                <a:latin typeface="Arial Narrow" pitchFamily="34" charset="0"/>
              </a:rPr>
              <a:t>It is the study of frequency ,distribution and determinants of health related states in human population</a:t>
            </a:r>
            <a:r>
              <a:rPr lang="en-US" dirty="0" smtClean="0">
                <a:latin typeface="Arial Narrow" pitchFamily="34" charset="0"/>
              </a:rPr>
              <a:t>.</a:t>
            </a:r>
            <a:endParaRPr lang="en-US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10668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Field </a:t>
            </a:r>
            <a:r>
              <a:rPr lang="en-US" sz="3200" dirty="0" smtClean="0"/>
              <a:t>trials/community interventional study</a:t>
            </a:r>
            <a:endParaRPr lang="en-US" sz="3200" dirty="0"/>
          </a:p>
        </p:txBody>
      </p:sp>
      <p:pic>
        <p:nvPicPr>
          <p:cNvPr id="4" name="Content Placeholder 3" descr="ft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1371600"/>
            <a:ext cx="7772400" cy="480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</p:spPr>
        <p:txBody>
          <a:bodyPr/>
          <a:lstStyle/>
          <a:p>
            <a:pPr algn="ctr"/>
            <a:r>
              <a:rPr lang="en-US" dirty="0" smtClean="0"/>
              <a:t>Community </a:t>
            </a:r>
            <a:r>
              <a:rPr lang="en-US" dirty="0" smtClean="0"/>
              <a:t>trials</a:t>
            </a:r>
            <a:endParaRPr lang="en-US" dirty="0"/>
          </a:p>
        </p:txBody>
      </p:sp>
      <p:pic>
        <p:nvPicPr>
          <p:cNvPr id="4" name="Content Placeholder 3" descr="ct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1371600"/>
            <a:ext cx="7696200" cy="4953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THANK YOU</a:t>
            </a:r>
            <a:endParaRPr lang="en-US" dirty="0"/>
          </a:p>
        </p:txBody>
      </p:sp>
      <p:pic>
        <p:nvPicPr>
          <p:cNvPr id="4" name="Content Placeholder 3" descr="ROSE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1524000"/>
            <a:ext cx="6629400" cy="4876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8991600" cy="8382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AIMS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describe the distribution and magnitude of health and disease in human population.</a:t>
            </a:r>
          </a:p>
          <a:p>
            <a:r>
              <a:rPr lang="en-US" dirty="0" smtClean="0"/>
              <a:t>To identify the risk factors in the pathogenesis of disease.</a:t>
            </a:r>
          </a:p>
          <a:p>
            <a:r>
              <a:rPr lang="en-US" dirty="0" smtClean="0"/>
              <a:t>To provide data essential for planning,implimentation and evaluation.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8265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Methods  of  </a:t>
            </a:r>
            <a:r>
              <a:rPr lang="en-US" sz="4000" dirty="0" smtClean="0"/>
              <a:t>epidemiology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" y="1417638"/>
            <a:ext cx="4290556" cy="6397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       </a:t>
            </a:r>
            <a:r>
              <a:rPr lang="en-US" sz="2400" b="1" dirty="0" smtClean="0"/>
              <a:t>Observational method</a:t>
            </a:r>
            <a:endParaRPr lang="en-US" sz="24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1417638"/>
            <a:ext cx="4292241" cy="6397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       </a:t>
            </a:r>
            <a:r>
              <a:rPr lang="en-US" sz="2400" b="1" dirty="0" smtClean="0"/>
              <a:t>Experimental method</a:t>
            </a:r>
            <a:endParaRPr lang="en-US" sz="2400" b="1" dirty="0"/>
          </a:p>
        </p:txBody>
      </p:sp>
      <p:pic>
        <p:nvPicPr>
          <p:cNvPr id="7" name="Content Placeholder 6" descr="45.jpe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228600" y="2286000"/>
            <a:ext cx="4267200" cy="4267200"/>
          </a:xfrm>
        </p:spPr>
      </p:pic>
      <p:pic>
        <p:nvPicPr>
          <p:cNvPr id="8" name="Content Placeholder 7" descr="50.jpe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953000" y="2296886"/>
            <a:ext cx="4038600" cy="418011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8265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TYPES </a:t>
            </a:r>
            <a:r>
              <a:rPr lang="en-US" dirty="0" smtClean="0"/>
              <a:t>OF OBSERVATIONAL METHOD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371600"/>
            <a:ext cx="4290556" cy="639762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DESCRIPTIVE </a:t>
            </a:r>
            <a:r>
              <a:rPr lang="en-US" sz="2400" dirty="0" smtClean="0"/>
              <a:t>STUDIES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371600"/>
            <a:ext cx="4292241" cy="639762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ANALYTICAL </a:t>
            </a:r>
            <a:r>
              <a:rPr lang="en-US" sz="2400" dirty="0" smtClean="0"/>
              <a:t>STUDIES</a:t>
            </a:r>
            <a:endParaRPr lang="en-US" sz="2400" dirty="0"/>
          </a:p>
        </p:txBody>
      </p:sp>
      <p:pic>
        <p:nvPicPr>
          <p:cNvPr id="7" name="Content Placeholder 6" descr="111.jpe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381000" y="2590800"/>
            <a:ext cx="3962400" cy="3962400"/>
          </a:xfrm>
        </p:spPr>
      </p:pic>
      <p:pic>
        <p:nvPicPr>
          <p:cNvPr id="8" name="Content Placeholder 7" descr="222.jpe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876800" y="2590800"/>
            <a:ext cx="3962400" cy="3886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USES OF DESCRIPTIVE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helps to know the extend of disease in the community.</a:t>
            </a:r>
          </a:p>
          <a:p>
            <a:r>
              <a:rPr lang="en-US" dirty="0" smtClean="0"/>
              <a:t>To formulate an etiological hypothesis.</a:t>
            </a:r>
          </a:p>
          <a:p>
            <a:r>
              <a:rPr lang="en-US" dirty="0" smtClean="0"/>
              <a:t>To know the distribution of disease with reference to time, place and person.</a:t>
            </a:r>
          </a:p>
          <a:p>
            <a:r>
              <a:rPr lang="en-US" dirty="0" smtClean="0"/>
              <a:t>It helps in doing research.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82650"/>
          </a:xfrm>
        </p:spPr>
        <p:txBody>
          <a:bodyPr/>
          <a:lstStyle/>
          <a:p>
            <a:pPr algn="ctr"/>
            <a:r>
              <a:rPr lang="en-US" dirty="0" smtClean="0"/>
              <a:t>Types </a:t>
            </a:r>
            <a:r>
              <a:rPr lang="en-US" dirty="0" smtClean="0"/>
              <a:t>of analytical study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444" y="1189038"/>
            <a:ext cx="4290556" cy="639762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Case </a:t>
            </a:r>
            <a:r>
              <a:rPr lang="en-US" sz="2400" dirty="0" smtClean="0"/>
              <a:t>control study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189038"/>
            <a:ext cx="4292241" cy="639762"/>
          </a:xfrm>
        </p:spPr>
        <p:txBody>
          <a:bodyPr/>
          <a:lstStyle/>
          <a:p>
            <a:pPr algn="ctr"/>
            <a:r>
              <a:rPr lang="en-US" sz="2400" dirty="0" smtClean="0"/>
              <a:t>Cohort study  </a:t>
            </a:r>
            <a:endParaRPr lang="en-US" sz="2400" dirty="0"/>
          </a:p>
        </p:txBody>
      </p:sp>
      <p:pic>
        <p:nvPicPr>
          <p:cNvPr id="7" name="Content Placeholder 6" descr="33.jpe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228600" y="2286000"/>
            <a:ext cx="3886200" cy="4267199"/>
          </a:xfrm>
        </p:spPr>
      </p:pic>
      <p:pic>
        <p:nvPicPr>
          <p:cNvPr id="8" name="Content Placeholder 7" descr="44.jpeg"/>
          <p:cNvPicPr>
            <a:picLocks noGrp="1" noChangeAspect="1"/>
          </p:cNvPicPr>
          <p:nvPr>
            <p:ph sz="quarter" idx="4"/>
          </p:nvPr>
        </p:nvPicPr>
        <p:blipFill>
          <a:blip r:embed="rId3"/>
          <a:srcRect t="18182"/>
          <a:stretch>
            <a:fillRect/>
          </a:stretch>
        </p:blipFill>
        <p:spPr>
          <a:xfrm>
            <a:off x="4572000" y="2286000"/>
            <a:ext cx="4343400" cy="4267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Steps in case control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Selection of cases.</a:t>
            </a:r>
          </a:p>
          <a:p>
            <a:r>
              <a:rPr lang="en-US" dirty="0" smtClean="0"/>
              <a:t>Selection of controls.</a:t>
            </a:r>
          </a:p>
          <a:p>
            <a:r>
              <a:rPr lang="en-US" dirty="0" smtClean="0"/>
              <a:t>Matching</a:t>
            </a:r>
          </a:p>
          <a:p>
            <a:r>
              <a:rPr lang="en-US" dirty="0" smtClean="0"/>
              <a:t>Measurement of exposure among the both groups.</a:t>
            </a:r>
          </a:p>
          <a:p>
            <a:r>
              <a:rPr lang="en-US" dirty="0" smtClean="0"/>
              <a:t>Analysis.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work of case control study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084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895600"/>
                <a:gridCol w="2895600"/>
              </a:tblGrid>
              <a:tr h="1021159">
                <a:tc>
                  <a:txBody>
                    <a:bodyPr/>
                    <a:lstStyle/>
                    <a:p>
                      <a:r>
                        <a:rPr lang="en-US" dirty="0" smtClean="0"/>
                        <a:t>    SUSPECTED</a:t>
                      </a:r>
                      <a:r>
                        <a:rPr lang="en-US" baseline="0" dirty="0" smtClean="0"/>
                        <a:t> FACTORS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CASES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CONTROLS</a:t>
                      </a:r>
                      <a:endParaRPr lang="en-US" dirty="0"/>
                    </a:p>
                  </a:txBody>
                  <a:tcPr/>
                </a:tc>
              </a:tr>
              <a:tr h="1021159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PRESENT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                   a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           b</a:t>
                      </a:r>
                      <a:endParaRPr lang="en-US" sz="3200" dirty="0"/>
                    </a:p>
                  </a:txBody>
                  <a:tcPr/>
                </a:tc>
              </a:tr>
              <a:tr h="1021159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ABSENT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                   c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            d</a:t>
                      </a:r>
                      <a:endParaRPr lang="en-US" sz="3200" dirty="0"/>
                    </a:p>
                  </a:txBody>
                  <a:tcPr/>
                </a:tc>
              </a:tr>
              <a:tr h="1021159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TOTAL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             a+c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           b+d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195</TotalTime>
  <Words>382</Words>
  <Application>Microsoft Office PowerPoint</Application>
  <PresentationFormat>On-screen Show (4:3)</PresentationFormat>
  <Paragraphs>87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Trek</vt:lpstr>
      <vt:lpstr>EPIDEMIOLOGICAL METHODS</vt:lpstr>
      <vt:lpstr>EPIDEMIOLOGY</vt:lpstr>
      <vt:lpstr>AIMS</vt:lpstr>
      <vt:lpstr>Methods  of  epidemiology</vt:lpstr>
      <vt:lpstr>TYPES OF OBSERVATIONAL METHOD</vt:lpstr>
      <vt:lpstr>      USES OF DESCRIPTIVE STUDIES</vt:lpstr>
      <vt:lpstr>Types of analytical study</vt:lpstr>
      <vt:lpstr>      Steps in case control study</vt:lpstr>
      <vt:lpstr>Frame work of case control study</vt:lpstr>
      <vt:lpstr>         Work sheet</vt:lpstr>
      <vt:lpstr>           TYPES OF COHORT STUDIES</vt:lpstr>
      <vt:lpstr>PROSPECTIVE STUDIES</vt:lpstr>
      <vt:lpstr>Retrospective study</vt:lpstr>
      <vt:lpstr>Combination of retrospective and prospective study</vt:lpstr>
      <vt:lpstr>Steps in cohort study.</vt:lpstr>
      <vt:lpstr> advantages of cohort study</vt:lpstr>
      <vt:lpstr>  disadvantages of cohort study</vt:lpstr>
      <vt:lpstr>Types of experimental methods</vt:lpstr>
      <vt:lpstr>Clinical trial/randomised control trial</vt:lpstr>
      <vt:lpstr>Field trials/community interventional study</vt:lpstr>
      <vt:lpstr>Community trials</vt:lpstr>
      <vt:lpstr>                     THANK YOU</vt:lpstr>
    </vt:vector>
  </TitlesOfParts>
  <Company>Wipro Limited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Epidemiological methods</dc:title>
  <dc:creator>Valued Customer</dc:creator>
  <cp:lastModifiedBy>acer</cp:lastModifiedBy>
  <cp:revision>21</cp:revision>
  <dcterms:created xsi:type="dcterms:W3CDTF">2011-02-02T22:09:39Z</dcterms:created>
  <dcterms:modified xsi:type="dcterms:W3CDTF">2018-11-06T16:21:03Z</dcterms:modified>
</cp:coreProperties>
</file>