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81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7CE37F-AAB9-4582-A9D4-E508ACB00363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F57EB-AD77-4CC4-82F3-E3C690D220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F57EB-AD77-4CC4-82F3-E3C690D220A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6" name="Picture 24" descr="bluebackgorund"/>
          <p:cNvPicPr>
            <a:picLocks noChangeAspect="1" noChangeArrowheads="1"/>
          </p:cNvPicPr>
          <p:nvPr/>
        </p:nvPicPr>
        <p:blipFill>
          <a:blip r:embed="rId2" cstate="print"/>
          <a:srcRect l="3816" t="1057" r="4581" b="179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46F25E9E-BF9A-4215-AA5D-AC9BC1BAD166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59EA6CF-ED46-4C65-9341-D8CDA4D70C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F25E9E-BF9A-4215-AA5D-AC9BC1BAD166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EA6CF-ED46-4C65-9341-D8CDA4D70C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026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026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F25E9E-BF9A-4215-AA5D-AC9BC1BAD166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EA6CF-ED46-4C65-9341-D8CDA4D70C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6F25E9E-BF9A-4215-AA5D-AC9BC1BAD166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59EA6CF-ED46-4C65-9341-D8CDA4D70C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6F25E9E-BF9A-4215-AA5D-AC9BC1BAD166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59EA6CF-ED46-4C65-9341-D8CDA4D70C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F25E9E-BF9A-4215-AA5D-AC9BC1BAD166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EA6CF-ED46-4C65-9341-D8CDA4D70C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F25E9E-BF9A-4215-AA5D-AC9BC1BAD166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EA6CF-ED46-4C65-9341-D8CDA4D70C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F25E9E-BF9A-4215-AA5D-AC9BC1BAD166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EA6CF-ED46-4C65-9341-D8CDA4D70C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F25E9E-BF9A-4215-AA5D-AC9BC1BAD166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EA6CF-ED46-4C65-9341-D8CDA4D70C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F25E9E-BF9A-4215-AA5D-AC9BC1BAD166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EA6CF-ED46-4C65-9341-D8CDA4D70C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F25E9E-BF9A-4215-AA5D-AC9BC1BAD166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EA6CF-ED46-4C65-9341-D8CDA4D70C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F25E9E-BF9A-4215-AA5D-AC9BC1BAD166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EA6CF-ED46-4C65-9341-D8CDA4D70C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F25E9E-BF9A-4215-AA5D-AC9BC1BAD166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EA6CF-ED46-4C65-9341-D8CDA4D70C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2" name="Picture 28" descr="bluebackgorund"/>
          <p:cNvPicPr>
            <a:picLocks noChangeAspect="1" noChangeArrowheads="1"/>
          </p:cNvPicPr>
          <p:nvPr/>
        </p:nvPicPr>
        <p:blipFill>
          <a:blip r:embed="rId15" cstate="print"/>
          <a:srcRect l="3816" t="1057" r="4581" b="179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0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6F25E9E-BF9A-4215-AA5D-AC9BC1BAD166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59EA6CF-ED46-4C65-9341-D8CDA4D70C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gif"/><Relationship Id="rId5" Type="http://schemas.openxmlformats.org/officeDocument/2006/relationships/image" Target="../media/image18.gif"/><Relationship Id="rId4" Type="http://schemas.openxmlformats.org/officeDocument/2006/relationships/image" Target="../media/image17.gi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FIRST REFERRAL UNIT</a:t>
            </a:r>
            <a:endParaRPr lang="en-US" b="1" dirty="0"/>
          </a:p>
        </p:txBody>
      </p:sp>
      <p:pic>
        <p:nvPicPr>
          <p:cNvPr id="1026" name="Picture 2" descr="C:\Users\user\AppData\Local\Microsoft\Windows\Temporary Internet Files\Content.IE5\0519WSOO\MC90018343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2209800"/>
            <a:ext cx="3886200" cy="3733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895600" cy="868362"/>
          </a:xfrm>
        </p:spPr>
        <p:txBody>
          <a:bodyPr/>
          <a:lstStyle/>
          <a:p>
            <a:r>
              <a:rPr lang="en-US" dirty="0" smtClean="0"/>
              <a:t>Cont….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/>
          <a:lstStyle/>
          <a:p>
            <a:endParaRPr lang="en-US" dirty="0" smtClean="0">
              <a:solidFill>
                <a:schemeClr val="bg2">
                  <a:lumMod val="25000"/>
                  <a:lumOff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Selection of sites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RCH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Programme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funds were provided </a:t>
            </a:r>
            <a:r>
              <a:rPr lang="en-US" dirty="0" smtClean="0"/>
              <a:t>to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CHCs and district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hospitals.</a:t>
            </a:r>
          </a:p>
          <a:p>
            <a:endParaRPr lang="en-US" dirty="0">
              <a:solidFill>
                <a:schemeClr val="bg2">
                  <a:lumMod val="25000"/>
                  <a:lumOff val="75000"/>
                </a:schemeClr>
              </a:solidFill>
            </a:endParaRPr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Equipment Kits Supplied Under CSSM </a:t>
            </a:r>
            <a:r>
              <a:rPr lang="en-US" sz="4000" dirty="0" err="1" smtClean="0"/>
              <a:t>Programme</a:t>
            </a:r>
            <a:endParaRPr lang="en-US" sz="40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1" y="1600200"/>
            <a:ext cx="7696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 descr="C:\Users\user\AppData\Local\Microsoft\Windows\Temporary Internet Files\Content.IE5\0519WSOO\MC90023322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690185">
            <a:off x="6324600" y="1981200"/>
            <a:ext cx="2514600" cy="325245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Human resources: Re-deployment and multi-skilling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638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+mn-lt"/>
                <a:ea typeface="+mn-ea"/>
                <a:cs typeface="+mn-cs"/>
              </a:rPr>
              <a:t>Policy </a:t>
            </a:r>
            <a:r>
              <a:rPr lang="en-US" dirty="0">
                <a:solidFill>
                  <a:schemeClr val="bg2">
                    <a:lumMod val="25000"/>
                    <a:lumOff val="75000"/>
                  </a:schemeClr>
                </a:solidFill>
                <a:latin typeface="+mn-lt"/>
                <a:ea typeface="+mn-ea"/>
                <a:cs typeface="+mn-cs"/>
              </a:rPr>
              <a:t>options for human resource </a:t>
            </a:r>
            <a:r>
              <a:rPr lang="en-US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+mn-lt"/>
                <a:ea typeface="+mn-ea"/>
                <a:cs typeface="+mn-cs"/>
              </a:rPr>
              <a:t>management</a:t>
            </a:r>
          </a:p>
          <a:p>
            <a:r>
              <a:rPr lang="en-US" dirty="0" smtClean="0"/>
              <a:t>Facilities to manage Obstetrical and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medical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emergencies</a:t>
            </a:r>
            <a:r>
              <a:rPr lang="en-US" dirty="0"/>
              <a:t>.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strength of 4 medical officers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(surgeon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obstetrician, physician and pediatrician) was recommended. </a:t>
            </a:r>
          </a:p>
          <a:p>
            <a:r>
              <a:rPr lang="en-US" dirty="0"/>
              <a:t>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dequate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number of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Medical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Personnels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including nursing staffs.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In-patient wards.</a:t>
            </a:r>
          </a:p>
          <a:p>
            <a:endParaRPr lang="en-US" dirty="0">
              <a:solidFill>
                <a:schemeClr val="bg2">
                  <a:lumMod val="25000"/>
                  <a:lumOff val="75000"/>
                </a:schemeClr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048000" cy="792162"/>
          </a:xfrm>
        </p:spPr>
        <p:txBody>
          <a:bodyPr/>
          <a:lstStyle/>
          <a:p>
            <a:r>
              <a:rPr lang="en-US" dirty="0" smtClean="0"/>
              <a:t>Cont….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2">
                    <a:lumMod val="25000"/>
                    <a:lumOff val="75000"/>
                  </a:schemeClr>
                </a:solidFill>
                <a:latin typeface="+mn-lt"/>
                <a:ea typeface="+mn-ea"/>
                <a:cs typeface="+mn-cs"/>
              </a:rPr>
              <a:t>Re-deployment &amp; </a:t>
            </a:r>
            <a:r>
              <a:rPr lang="en-US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+mn-lt"/>
                <a:ea typeface="+mn-ea"/>
                <a:cs typeface="+mn-cs"/>
              </a:rPr>
              <a:t>multi-skilling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Strengthening of </a:t>
            </a:r>
            <a:r>
              <a:rPr lang="en-US" dirty="0"/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BPHCs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PHCs will be done in a need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based manner.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block PHCs shall have minimum 30 indoor beds with complete facilities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institutional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delivery and usual indoor treatment care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Well-functioning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PHCs running with indoor facilities will be identified and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their infrastructure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strengthened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048000" cy="868362"/>
          </a:xfrm>
        </p:spPr>
        <p:txBody>
          <a:bodyPr/>
          <a:lstStyle/>
          <a:p>
            <a:r>
              <a:rPr lang="en-US" dirty="0" smtClean="0"/>
              <a:t>Cont….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existing manpower will be strengthened by withdrawing and posting of manpower from PHCs that are providing only OPD services.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 the staff of PHCs, doing outdoor services shall be with drawn and re-deployed in BPHCs and PHCs running </a:t>
            </a: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514600" cy="715962"/>
          </a:xfrm>
        </p:spPr>
        <p:txBody>
          <a:bodyPr/>
          <a:lstStyle/>
          <a:p>
            <a:r>
              <a:rPr lang="en-US" dirty="0" smtClean="0"/>
              <a:t>Cont….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Provision of </a:t>
            </a:r>
            <a:r>
              <a:rPr lang="en-US" dirty="0"/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support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services like blood storage, Laboratory services,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pharmacy services.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Assessment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available manpower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other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resources in FRUs.</a:t>
            </a:r>
          </a:p>
          <a:p>
            <a:r>
              <a:rPr lang="en-US" dirty="0"/>
              <a:t>T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raining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programme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(FOGSI)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Multi-skilling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training of paramedical workers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7696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Functional/financial autonomy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Hire locally available specialists and/or paramedical workers from the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private/ NGO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sector in case of need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Make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local arrangements for referral transport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Generate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resources locally and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Out-source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non-clinical services.</a:t>
            </a:r>
            <a:endParaRPr lang="en-US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Referral Transport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6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Appropriate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referral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transport from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periphery to the functioning First Referral Units providing emergency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services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and 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ii)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FRUs to district/tertiary level institutions.</a:t>
            </a:r>
            <a:endParaRPr lang="en-US" dirty="0"/>
          </a:p>
        </p:txBody>
      </p:sp>
      <p:pic>
        <p:nvPicPr>
          <p:cNvPr id="7170" name="Picture 2" descr="C:\Users\user\AppData\Local\Microsoft\Windows\Temporary Internet Files\Content.IE5\DPQ1YLAX\MC90043870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4532557"/>
            <a:ext cx="1822704" cy="2325443"/>
          </a:xfrm>
          <a:prstGeom prst="rect">
            <a:avLst/>
          </a:prstGeom>
          <a:noFill/>
        </p:spPr>
      </p:pic>
      <p:pic>
        <p:nvPicPr>
          <p:cNvPr id="7171" name="Picture 3" descr="C:\Users\user\AppData\Local\Microsoft\Windows\Temporary Internet Files\Content.IE5\BMK9O1IS\MC90031189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5812841"/>
            <a:ext cx="1826971" cy="104515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10400" cy="1143000"/>
          </a:xfrm>
        </p:spPr>
        <p:txBody>
          <a:bodyPr/>
          <a:lstStyle/>
          <a:p>
            <a:r>
              <a:rPr lang="en-US" dirty="0" smtClean="0"/>
              <a:t>Selection of FRU Unit</a:t>
            </a:r>
            <a:endParaRPr lang="en-US" dirty="0"/>
          </a:p>
        </p:txBody>
      </p:sp>
      <p:pic>
        <p:nvPicPr>
          <p:cNvPr id="8195" name="Picture 3" descr="C:\Users\user\AppData\Local\Microsoft\Windows\Temporary Internet Files\Content.IE5\Y9MQ0BUA\MC91021700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971800"/>
            <a:ext cx="3810000" cy="3276600"/>
          </a:xfrm>
          <a:prstGeom prst="rect">
            <a:avLst/>
          </a:prstGeom>
          <a:noFill/>
        </p:spPr>
      </p:pic>
      <p:pic>
        <p:nvPicPr>
          <p:cNvPr id="8198" name="Picture 6" descr="C:\Users\user\AppData\Local\Microsoft\Windows\Temporary Internet Files\Content.IE5\F3939ZXT\MC9002791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1676400"/>
            <a:ext cx="4267200" cy="403768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Bookman Old Style" pitchFamily="18" charset="0"/>
              </a:rPr>
              <a:t>1992-1997 - 105 </a:t>
            </a:r>
            <a:r>
              <a:rPr lang="en-US" dirty="0" smtClean="0"/>
              <a:t>FRUs in Tamil Nadu</a:t>
            </a:r>
          </a:p>
          <a:p>
            <a:r>
              <a:rPr lang="en-US" dirty="0" smtClean="0">
                <a:latin typeface="Bookman Old Style" pitchFamily="18" charset="0"/>
              </a:rPr>
              <a:t>2009          - 291 </a:t>
            </a:r>
            <a:r>
              <a:rPr lang="en-US" dirty="0" smtClean="0"/>
              <a:t>FRUs in Tamil Nadu</a:t>
            </a:r>
          </a:p>
          <a:p>
            <a:endParaRPr lang="en-US" dirty="0"/>
          </a:p>
        </p:txBody>
      </p:sp>
      <p:pic>
        <p:nvPicPr>
          <p:cNvPr id="9218" name="Picture 2" descr="C:\Users\user\AppData\Local\Microsoft\Windows\Temporary Internet Files\Content.IE5\Y9MQ0BUA\MC90043935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384215">
            <a:off x="568080" y="4129675"/>
            <a:ext cx="2286512" cy="240685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Historical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 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CSSM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Programme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setting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up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FRUs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 the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community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health centers/sub-district level hospitals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dirty="0" smtClean="0"/>
              <a:t>RCH </a:t>
            </a:r>
            <a:r>
              <a:rPr lang="en-US" dirty="0" err="1" smtClean="0"/>
              <a:t>Programme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-Supply of Emergency               Obstetric Drug Kit</a:t>
            </a:r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                -Provision for Private Anesthetic Services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Drug and </a:t>
            </a:r>
            <a:r>
              <a:rPr lang="en-US" dirty="0"/>
              <a:t>C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osmetics Rule</a:t>
            </a: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pic>
        <p:nvPicPr>
          <p:cNvPr id="5" name="Content Placeholder 4" descr="gal2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66800" y="1752600"/>
            <a:ext cx="6324600" cy="4267200"/>
          </a:xfrm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………, …………,$ ………….. are the clinical facilities should be needed in PHCs or CHCs to declare as a FRU.</a:t>
            </a:r>
          </a:p>
          <a:p>
            <a:pPr marL="514350" indent="-514350">
              <a:buAutoNum type="arabicPeriod"/>
            </a:pPr>
            <a:r>
              <a:rPr lang="en-US" dirty="0" smtClean="0"/>
              <a:t>Under CSSM </a:t>
            </a:r>
            <a:r>
              <a:rPr lang="en-US" dirty="0" err="1" smtClean="0"/>
              <a:t>Programme</a:t>
            </a:r>
            <a:r>
              <a:rPr lang="en-US" dirty="0" smtClean="0"/>
              <a:t>, ……… number of kits were designed for surgical procedure.</a:t>
            </a:r>
          </a:p>
          <a:p>
            <a:pPr marL="514350" indent="-514350">
              <a:buAutoNum type="arabicPeriod"/>
            </a:pPr>
            <a:r>
              <a:rPr lang="en-US" dirty="0" smtClean="0"/>
              <a:t>Up to 2009, the total number of FRUs </a:t>
            </a:r>
            <a:r>
              <a:rPr lang="en-US" dirty="0" err="1" smtClean="0"/>
              <a:t>operationalised</a:t>
            </a:r>
            <a:r>
              <a:rPr lang="en-US" dirty="0" smtClean="0"/>
              <a:t> in Tamil Nadu is ………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</p:txBody>
      </p:sp>
      <p:pic>
        <p:nvPicPr>
          <p:cNvPr id="10242" name="Picture 2" descr="C:\Users\user\AppData\Local\Microsoft\Windows\Temporary Internet Files\Content.IE5\DPQ1YLAX\MC9002955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28600"/>
            <a:ext cx="2193956" cy="145760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sz="5400" b="1" dirty="0" smtClean="0">
                <a:latin typeface="French Script MT" pitchFamily="66" charset="0"/>
              </a:rPr>
              <a:t>Write an assignment on standing orders followed in FRU in case of obstetrical emergencies.</a:t>
            </a:r>
            <a:endParaRPr lang="en-US" sz="5400" b="1" dirty="0">
              <a:latin typeface="French Script MT" pitchFamily="66" charset="0"/>
            </a:endParaRPr>
          </a:p>
        </p:txBody>
      </p:sp>
      <p:pic>
        <p:nvPicPr>
          <p:cNvPr id="11266" name="Picture 2" descr="C:\Users\user\AppData\Local\Microsoft\Windows\Temporary Internet Files\Content.IE5\Y9MQ0BUA\MC90004816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191000"/>
            <a:ext cx="1828800" cy="1905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pic>
        <p:nvPicPr>
          <p:cNvPr id="12" name="Content Placeholder 11" descr="gal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4600" y="2057400"/>
            <a:ext cx="2076450" cy="1828800"/>
          </a:xfrm>
        </p:spPr>
      </p:pic>
      <p:pic>
        <p:nvPicPr>
          <p:cNvPr id="12290" name="Picture 2" descr="C:\Users\user\Pictures\gal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838200"/>
            <a:ext cx="2590800" cy="2133600"/>
          </a:xfrm>
          <a:prstGeom prst="rect">
            <a:avLst/>
          </a:prstGeom>
          <a:noFill/>
        </p:spPr>
      </p:pic>
      <p:pic>
        <p:nvPicPr>
          <p:cNvPr id="12291" name="Picture 3" descr="C:\Users\user\Pictures\gal3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2590800"/>
            <a:ext cx="2286000" cy="1752600"/>
          </a:xfrm>
          <a:prstGeom prst="rect">
            <a:avLst/>
          </a:prstGeom>
          <a:noFill/>
        </p:spPr>
      </p:pic>
      <p:pic>
        <p:nvPicPr>
          <p:cNvPr id="12292" name="Picture 4" descr="C:\Users\user\Pictures\gal4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0" y="3962400"/>
            <a:ext cx="2438400" cy="1857375"/>
          </a:xfrm>
          <a:prstGeom prst="rect">
            <a:avLst/>
          </a:prstGeom>
          <a:noFill/>
        </p:spPr>
      </p:pic>
      <p:pic>
        <p:nvPicPr>
          <p:cNvPr id="12293" name="Picture 5" descr="C:\Users\user\Pictures\gal5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67550" y="5029200"/>
            <a:ext cx="2076450" cy="15525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pic>
        <p:nvPicPr>
          <p:cNvPr id="4" name="Content Placeholder 3" descr="DSC_3749_DxO_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1371600"/>
            <a:ext cx="8001000" cy="4919663"/>
          </a:xfr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/>
          <a:lstStyle/>
          <a:p>
            <a:r>
              <a:rPr lang="en-US" sz="4000" dirty="0" smtClean="0"/>
              <a:t>Tenth Plan: Recommended Approach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/>
              <a:t>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dentified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establishment of fully functional and operational FRUs as the priority area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the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provision of Emergency Obstetric and New-born Care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B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end of the Tenth Five Year Plan, each district should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have at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least 3-4 fully functional facilities which are equipped to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provide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Emergency Care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a round-the-clock basis.</a:t>
            </a:r>
            <a:endParaRPr lang="en-US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590800" cy="1020762"/>
          </a:xfrm>
        </p:spPr>
        <p:txBody>
          <a:bodyPr/>
          <a:lstStyle/>
          <a:p>
            <a:r>
              <a:rPr lang="en-US" dirty="0" smtClean="0"/>
              <a:t>Cont…..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apping the existing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health facilities, available manpower and other resources for each district</a:t>
            </a:r>
            <a:endParaRPr lang="en-US" dirty="0"/>
          </a:p>
        </p:txBody>
      </p:sp>
      <p:pic>
        <p:nvPicPr>
          <p:cNvPr id="2050" name="Picture 2" descr="C:\Users\user\AppData\Local\Microsoft\Windows\Temporary Internet Files\Content.IE5\F3939ZXT\MC90023408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3581400"/>
            <a:ext cx="3810000" cy="27432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Critical Determinants of a FRU’s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24-hour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delivery services including normal and assisted deliveries</a:t>
            </a:r>
          </a:p>
          <a:p>
            <a:r>
              <a:rPr lang="en-US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+mn-lt"/>
                <a:ea typeface="+mn-ea"/>
                <a:cs typeface="+mn-cs"/>
              </a:rPr>
              <a:t>Emergency </a:t>
            </a:r>
            <a:r>
              <a:rPr lang="en-US" dirty="0">
                <a:solidFill>
                  <a:schemeClr val="bg2">
                    <a:lumMod val="25000"/>
                    <a:lumOff val="75000"/>
                  </a:schemeClr>
                </a:solidFill>
                <a:latin typeface="+mn-lt"/>
                <a:ea typeface="+mn-ea"/>
                <a:cs typeface="+mn-cs"/>
              </a:rPr>
              <a:t>Obstetric Care including </a:t>
            </a:r>
            <a:r>
              <a:rPr lang="en-US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+mn-lt"/>
                <a:ea typeface="+mn-ea"/>
                <a:cs typeface="+mn-cs"/>
              </a:rPr>
              <a:t>   surgical </a:t>
            </a:r>
            <a:r>
              <a:rPr lang="en-US" dirty="0">
                <a:solidFill>
                  <a:schemeClr val="bg2">
                    <a:lumMod val="25000"/>
                    <a:lumOff val="75000"/>
                  </a:schemeClr>
                </a:solidFill>
                <a:latin typeface="+mn-lt"/>
                <a:ea typeface="+mn-ea"/>
                <a:cs typeface="+mn-cs"/>
              </a:rPr>
              <a:t>interventions like Caesarean </a:t>
            </a:r>
            <a:r>
              <a:rPr lang="en-US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+mn-lt"/>
                <a:ea typeface="+mn-ea"/>
                <a:cs typeface="+mn-cs"/>
              </a:rPr>
              <a:t>Sections</a:t>
            </a:r>
            <a:r>
              <a:rPr lang="en-US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+mn-lt"/>
                <a:ea typeface="+mn-ea"/>
                <a:cs typeface="+mn-cs"/>
              </a:rPr>
              <a:t>and </a:t>
            </a:r>
            <a:r>
              <a:rPr lang="en-US" dirty="0">
                <a:solidFill>
                  <a:schemeClr val="bg2">
                    <a:lumMod val="25000"/>
                    <a:lumOff val="75000"/>
                  </a:schemeClr>
                </a:solidFill>
                <a:latin typeface="+mn-lt"/>
                <a:ea typeface="+mn-ea"/>
                <a:cs typeface="+mn-cs"/>
              </a:rPr>
              <a:t>other medical interventions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chemeClr val="bg2">
                    <a:lumMod val="25000"/>
                    <a:lumOff val="75000"/>
                  </a:schemeClr>
                </a:solidFill>
                <a:latin typeface="+mn-lt"/>
                <a:ea typeface="+mn-ea"/>
                <a:cs typeface="+mn-cs"/>
              </a:rPr>
              <a:t>New-born </a:t>
            </a:r>
            <a:r>
              <a:rPr lang="en-US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+mn-lt"/>
                <a:ea typeface="+mn-ea"/>
                <a:cs typeface="+mn-cs"/>
              </a:rPr>
              <a:t>Care</a:t>
            </a:r>
            <a:endParaRPr lang="en-US" dirty="0">
              <a:solidFill>
                <a:schemeClr val="bg2">
                  <a:lumMod val="25000"/>
                  <a:lumOff val="75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Emergency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Care of sick children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Full range of family planning services including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Laproscopic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Services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" name="Picture 4" descr="C:\Users\user\AppData\Local\Microsoft\Windows\Temporary Internet Files\Content.IE5\JJHM0WMW\MC90000191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286000" cy="1828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1981200" cy="304800"/>
          </a:xfrm>
        </p:spPr>
        <p:txBody>
          <a:bodyPr/>
          <a:lstStyle/>
          <a:p>
            <a:r>
              <a:rPr lang="en-US" dirty="0" smtClean="0"/>
              <a:t>Cont….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Safe Abortion Services</a:t>
            </a: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Treatment of STI / RTI</a:t>
            </a: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Blood Storage Facility </a:t>
            </a: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Essential Laboratory Services</a:t>
            </a: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Referral (transport) Services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3077" name="Picture 5" descr="C:\Users\user\AppData\Local\Microsoft\Windows\Temporary Internet Files\Content.IE5\3KJNA14H\MC9004336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5105400"/>
            <a:ext cx="2438400" cy="14097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274638"/>
            <a:ext cx="7772400" cy="1143000"/>
          </a:xfrm>
        </p:spPr>
        <p:txBody>
          <a:bodyPr/>
          <a:lstStyle/>
          <a:p>
            <a:r>
              <a:rPr lang="en-US" sz="4000" dirty="0" smtClean="0"/>
              <a:t>Points to be consider while selecting the facility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2">
                    <a:lumMod val="25000"/>
                    <a:lumOff val="75000"/>
                  </a:schemeClr>
                </a:solidFill>
                <a:latin typeface="+mn-lt"/>
                <a:ea typeface="+mn-ea"/>
                <a:cs typeface="+mn-cs"/>
              </a:rPr>
              <a:t>Infrastructure </a:t>
            </a:r>
            <a:r>
              <a:rPr lang="en-US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+mn-lt"/>
                <a:ea typeface="+mn-ea"/>
                <a:cs typeface="+mn-cs"/>
              </a:rPr>
              <a:t>needs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minimum bed strength of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20-30 and North- East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EAG States of 10-12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beds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initially.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fully functional operation theatre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equipped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undertaking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anesthetic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emergency surgical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procedures.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fully operational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Labour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Room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792162"/>
          </a:xfrm>
        </p:spPr>
        <p:txBody>
          <a:bodyPr/>
          <a:lstStyle/>
          <a:p>
            <a:r>
              <a:rPr lang="en-US" dirty="0" smtClean="0"/>
              <a:t>Cont………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 area earmarked and equipped for New-born Care in the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Labour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Room and also in the ward.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functional laboratory with facilities for all essential investigations.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Blood storage facility as per the guidelines issued by Govt. of India (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24-hour water supply.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Arrangements for waste disposal.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971800" cy="868362"/>
          </a:xfrm>
        </p:spPr>
        <p:txBody>
          <a:bodyPr/>
          <a:lstStyle/>
          <a:p>
            <a:r>
              <a:rPr lang="en-US" dirty="0" smtClean="0"/>
              <a:t>Cont……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Regular electricity supply with back-up arrangements to ensure uninterrupted supply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Telephone connection.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Ambulance (owned or arranged through local hiring).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00138">
  <a:themeElements>
    <a:clrScheme name="Default Design 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00138</Template>
  <TotalTime>262</TotalTime>
  <Words>679</Words>
  <Application>Microsoft Office PowerPoint</Application>
  <PresentationFormat>On-screen Show (4:3)</PresentationFormat>
  <Paragraphs>96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00138</vt:lpstr>
      <vt:lpstr>FIRST REFERRAL UNIT</vt:lpstr>
      <vt:lpstr>Introduction</vt:lpstr>
      <vt:lpstr>Tenth Plan: Recommended Approach</vt:lpstr>
      <vt:lpstr>Cont…..</vt:lpstr>
      <vt:lpstr>       Critical Determinants of a FRU’s</vt:lpstr>
      <vt:lpstr>Cont….</vt:lpstr>
      <vt:lpstr>Points to be consider while selecting the facility</vt:lpstr>
      <vt:lpstr>Cont………</vt:lpstr>
      <vt:lpstr>Cont……</vt:lpstr>
      <vt:lpstr>Cont….</vt:lpstr>
      <vt:lpstr>Equipment Kits Supplied Under CSSM Programme</vt:lpstr>
      <vt:lpstr>Human resources: Re-deployment and multi-skilling</vt:lpstr>
      <vt:lpstr>Cont….</vt:lpstr>
      <vt:lpstr>Cont….</vt:lpstr>
      <vt:lpstr>Cont….</vt:lpstr>
      <vt:lpstr>Functional/financial autonomy</vt:lpstr>
      <vt:lpstr>Referral Transport</vt:lpstr>
      <vt:lpstr>Selection of FRU Unit</vt:lpstr>
      <vt:lpstr>Current Information</vt:lpstr>
      <vt:lpstr>Summary</vt:lpstr>
      <vt:lpstr>Evaluation</vt:lpstr>
      <vt:lpstr>Assignment </vt:lpstr>
      <vt:lpstr>Conclusion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REFERRAL UNIT</dc:title>
  <dc:creator>Thomaskutty</dc:creator>
  <cp:lastModifiedBy>Juvitta</cp:lastModifiedBy>
  <cp:revision>32</cp:revision>
  <dcterms:created xsi:type="dcterms:W3CDTF">2011-02-06T10:23:17Z</dcterms:created>
  <dcterms:modified xsi:type="dcterms:W3CDTF">2012-06-19T12:28:36Z</dcterms:modified>
</cp:coreProperties>
</file>