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79" r:id="rId26"/>
    <p:sldId id="286" r:id="rId27"/>
    <p:sldId id="287" r:id="rId28"/>
    <p:sldId id="289" r:id="rId29"/>
    <p:sldId id="291" r:id="rId30"/>
    <p:sldId id="292" r:id="rId31"/>
    <p:sldId id="293" r:id="rId32"/>
    <p:sldId id="294" r:id="rId33"/>
    <p:sldId id="295" r:id="rId34"/>
    <p:sldId id="280" r:id="rId35"/>
    <p:sldId id="281" r:id="rId36"/>
    <p:sldId id="296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u="sng" dirty="0" smtClean="0">
                <a:blipFill>
                  <a:blip r:embed="rId2"/>
                  <a:tile tx="0" ty="0" sx="100000" sy="100000" flip="none" algn="tl"/>
                </a:blipFill>
                <a:latin typeface="Arial Rounded MT Bold" pitchFamily="34" charset="0"/>
              </a:rPr>
              <a:t>GERIATRIC ASSESSMENT</a:t>
            </a:r>
            <a:endParaRPr lang="en-US" u="sng" dirty="0">
              <a:blipFill>
                <a:blip r:embed="rId2"/>
                <a:tile tx="0" ty="0" sx="100000" sy="100000" flip="none" algn="tl"/>
              </a:blip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267200"/>
            <a:ext cx="5410200" cy="2362200"/>
          </a:xfrm>
        </p:spPr>
        <p:txBody>
          <a:bodyPr>
            <a:normAutofit fontScale="92500"/>
          </a:bodyPr>
          <a:lstStyle/>
          <a:p>
            <a:pPr algn="l"/>
            <a:r>
              <a:rPr lang="en-US" u="sng" dirty="0" smtClean="0">
                <a:blipFill>
                  <a:blip r:embed="rId3"/>
                  <a:tile tx="0" ty="0" sx="100000" sy="100000" flip="none" algn="tl"/>
                </a:blipFill>
              </a:rPr>
              <a:t>PRESENTED BY </a:t>
            </a:r>
          </a:p>
          <a:p>
            <a:pPr algn="l"/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</a:rPr>
              <a:t>MS. MARIYA OLIVER</a:t>
            </a:r>
          </a:p>
          <a:p>
            <a:pPr algn="l"/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</a:rPr>
              <a:t>Asst. Professor</a:t>
            </a:r>
          </a:p>
          <a:p>
            <a:pPr algn="l"/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</a:rPr>
              <a:t>College of Nursing </a:t>
            </a:r>
            <a:r>
              <a:rPr lang="en-US" dirty="0" err="1" smtClean="0">
                <a:blipFill>
                  <a:blip r:embed="rId3"/>
                  <a:tile tx="0" ty="0" sx="100000" sy="100000" flip="none" algn="tl"/>
                </a:blipFill>
              </a:rPr>
              <a:t>Kishtwar</a:t>
            </a:r>
            <a:endParaRPr lang="en-US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4" name="Picture 5124" descr="E:\ImageDataFiles\HighResolutionVersions\00014140.JPG"/>
          <p:cNvPicPr>
            <a:picLocks noChangeAspect="1" noChangeArrowheads="1"/>
          </p:cNvPicPr>
          <p:nvPr/>
        </p:nvPicPr>
        <p:blipFill>
          <a:blip r:embed="rId4" cstate="print"/>
          <a:srcRect b="12424"/>
          <a:stretch>
            <a:fillRect/>
          </a:stretch>
        </p:blipFill>
        <p:spPr bwMode="auto">
          <a:xfrm>
            <a:off x="-228600" y="1600200"/>
            <a:ext cx="37338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u="sng" dirty="0" smtClean="0"/>
              <a:t>Eyes and Vision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800600" cy="571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u="sng" dirty="0" smtClean="0"/>
              <a:t>Normal changes</a:t>
            </a:r>
          </a:p>
          <a:p>
            <a:r>
              <a:rPr lang="en-US" dirty="0" smtClean="0"/>
              <a:t>The eyelids lose their elasticity becoming baggy and wrinkled.</a:t>
            </a:r>
          </a:p>
          <a:p>
            <a:pPr lvl="0"/>
            <a:r>
              <a:rPr lang="en-US" dirty="0" smtClean="0"/>
              <a:t>The conjunctiva becomes thinner and yellow, and pingueculae (yellowish spots) may develop on the bulbar conjunctiva.</a:t>
            </a:r>
          </a:p>
          <a:p>
            <a:r>
              <a:rPr lang="en-US" dirty="0" smtClean="0"/>
              <a:t>The lacrimal apparatus gradually loses fatty tissue leading to diminish in tear quantity</a:t>
            </a:r>
            <a:endParaRPr lang="en-US" dirty="0"/>
          </a:p>
        </p:txBody>
      </p:sp>
      <p:pic>
        <p:nvPicPr>
          <p:cNvPr id="3074" name="Picture 2" descr="C:\Users\MARIYA\Pictures\MEDICAL\GERIATRICS\FCAWBZ41NCA7QD21PCAMV7Q8JCAD5M1WCCAIU2J1ACAXERX3SCA2F1L7LCAXI9S3GCAFL2PVICAKZ9DL3CA3T9QOWCA4YK2GLCAYJYJCNCALZF4R2CADUXUOMCAGV8O66CAXFRYGJCA1OT8N6CAFQC8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3733800" cy="2667000"/>
          </a:xfrm>
          <a:prstGeom prst="rect">
            <a:avLst/>
          </a:prstGeom>
          <a:noFill/>
        </p:spPr>
      </p:pic>
      <p:pic>
        <p:nvPicPr>
          <p:cNvPr id="3075" name="Picture 3" descr="C:\Users\MARIYA\Pictures\MEDICAL\GERIATRICS\WCAJH0AVECA2CQBVYCAOIXYZVCARKCOWZCA0467OJCATH0AJ7CA14FN12CADK2K5XCAG35EKYCACWDR7XCAVNLJ8KCAAH4911CABE03HXCAJ4MCYNCAEYD4OQCADB08JYCAFEW664CAJPYNWECAOLPD3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3733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2400"/>
            <a:ext cx="9144000" cy="6705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pupil shrinks, decreasing the amount of light that reaches the retina.</a:t>
            </a:r>
          </a:p>
          <a:p>
            <a:r>
              <a:rPr lang="en-US" sz="3200" dirty="0" smtClean="0"/>
              <a:t>The vitreous humor may degenerate over time, revealing opacities and floating vitreous debris on examination.</a:t>
            </a:r>
          </a:p>
          <a:p>
            <a:r>
              <a:rPr lang="en-US" sz="3200" dirty="0" smtClean="0"/>
              <a:t>The vitreous may detach from the retina, appearing as an empty space. Through an ophthalmoscope, the detached vitreous looks like a dark ring in front of the optic disk.</a:t>
            </a:r>
          </a:p>
          <a:p>
            <a:r>
              <a:rPr lang="en-US" sz="3200" dirty="0" smtClean="0"/>
              <a:t>The lens enlarges and loses its transparency with age.</a:t>
            </a:r>
          </a:p>
          <a:p>
            <a:r>
              <a:rPr lang="en-US" sz="3200" dirty="0" smtClean="0"/>
              <a:t>Impaired color vision especially blue and green.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0637" y="304800"/>
            <a:ext cx="40433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5867400" cy="6858000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en-US" sz="3100" u="sng" dirty="0" smtClean="0"/>
              <a:t>Assessment aspects</a:t>
            </a:r>
          </a:p>
          <a:p>
            <a:pPr lvl="0"/>
            <a:r>
              <a:rPr lang="en-US" sz="3100" dirty="0" smtClean="0"/>
              <a:t>Check for any lesions or edema. </a:t>
            </a:r>
          </a:p>
          <a:p>
            <a:r>
              <a:rPr lang="en-US" sz="3100" dirty="0" smtClean="0"/>
              <a:t>Note the direction of the eyelashes.</a:t>
            </a:r>
          </a:p>
          <a:p>
            <a:r>
              <a:rPr lang="en-US" sz="3100" dirty="0" smtClean="0"/>
              <a:t>Inspect the lacrimal apparatus.</a:t>
            </a:r>
          </a:p>
          <a:p>
            <a:r>
              <a:rPr lang="en-US" sz="3100" dirty="0" smtClean="0"/>
              <a:t>Examine the sclera and conjunctiva.</a:t>
            </a:r>
          </a:p>
          <a:p>
            <a:r>
              <a:rPr lang="en-US" sz="3100" dirty="0" smtClean="0"/>
              <a:t>Inspect the pupils.</a:t>
            </a:r>
          </a:p>
          <a:p>
            <a:r>
              <a:rPr lang="en-US" sz="3100" dirty="0" smtClean="0"/>
              <a:t>Observe the iris.</a:t>
            </a:r>
          </a:p>
          <a:p>
            <a:r>
              <a:rPr lang="en-US" sz="3100" dirty="0" smtClean="0"/>
              <a:t>Test the patient’s visual acuity with and without corrective lenses.</a:t>
            </a:r>
          </a:p>
          <a:p>
            <a:r>
              <a:rPr lang="en-US" sz="3100" dirty="0" smtClean="0"/>
              <a:t>Perform an ophthalmic examination.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 Ears &amp; Hearing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Senile deafness (presbycusis)</a:t>
            </a:r>
          </a:p>
          <a:p>
            <a:r>
              <a:rPr lang="en-US" dirty="0" smtClean="0"/>
              <a:t>The sensory hearing loss, where the auditory nerve and organ of corti are affected, is more common.</a:t>
            </a:r>
            <a:endParaRPr lang="en-US" dirty="0"/>
          </a:p>
        </p:txBody>
      </p:sp>
      <p:pic>
        <p:nvPicPr>
          <p:cNvPr id="7170" name="Picture 2" descr="C:\Users\MARIYA\Pictures\MEDICAL\GERIATRICS\BCAQ6E2C7CADCJNS3CA0Q4HQHCATSBUTTCAJLA7PDCAQOKSDECAFBGBX7CAT1VY0QCAT7K9P3CA8WSK0SCA4IS12ZCAQ0DOK7CAEJ6F9PCACQGYGHCAK638T5CAZWNULHCA6DSLWNCA3CQ3GECAPLJZQ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00200"/>
            <a:ext cx="44196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YA\Pictures\MEDICAL\GERIATRICS\SCA7LH65CCAYSKMFLCAVLK7FXCAE3N1F0CAWJMD7UCA4H5A13CAREDGNRCANKRE0FCAG27ZGMCAX53FWICAHHTSMJCAZ4UT4VCA4FG667CAZ7BIXZCADCWAL6CAW9IFOYCA35VGW8CAPEES30CA5W3V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1231072">
            <a:off x="5839369" y="641770"/>
            <a:ext cx="3581400" cy="2514600"/>
          </a:xfrm>
          <a:prstGeom prst="rect">
            <a:avLst/>
          </a:prstGeom>
          <a:noFill/>
        </p:spPr>
      </p:pic>
      <p:pic>
        <p:nvPicPr>
          <p:cNvPr id="8195" name="Picture 3" descr="C:\Users\MARIYA\Pictures\MEDICAL\GERIATRICS\UCACFFKDZCAXSA942CAYJL9P4CA533UMPCAQ61PU6CAD7KTEFCASB84KNCAWR64X2CA209LHICAF2TXB6CAMP59ZGCAACBA9WCAXQK84ZCA7DAAJSCACBS0Z0CA8VX1FYCA93H8X5CAIRPKDWCACULXC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56373">
            <a:off x="6334910" y="3879153"/>
            <a:ext cx="2667000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477000" cy="685800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n-US" sz="2900" u="sng" dirty="0" smtClean="0"/>
              <a:t>Assessment aspects</a:t>
            </a:r>
          </a:p>
          <a:p>
            <a:pPr lvl="0"/>
            <a:r>
              <a:rPr lang="en-US" sz="2900" dirty="0" smtClean="0"/>
              <a:t>Auricle ; the colour and temperature changes, discharges, or lesions, tenderness.</a:t>
            </a:r>
          </a:p>
          <a:p>
            <a:pPr lvl="0"/>
            <a:r>
              <a:rPr lang="en-US" sz="2900" dirty="0" smtClean="0"/>
              <a:t>Inspect the internal ear structure with an otoscope.</a:t>
            </a:r>
          </a:p>
          <a:p>
            <a:pPr lvl="0"/>
            <a:r>
              <a:rPr lang="en-US" sz="2900" dirty="0" smtClean="0"/>
              <a:t>External canal and tympanic membrane; any lesions, bulging of the tympanic membrane, cerumen buildup or hair growth (in males.)</a:t>
            </a:r>
          </a:p>
          <a:p>
            <a:r>
              <a:rPr lang="en-US" sz="2900" dirty="0" smtClean="0"/>
              <a:t>Perform the Weber’s and Rinne’s test to detect any hearing loss.</a:t>
            </a:r>
            <a:endParaRPr lang="en-US" sz="29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u="sng" dirty="0" smtClean="0"/>
              <a:t>Gastrointestinal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800600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Normal changes</a:t>
            </a:r>
          </a:p>
          <a:p>
            <a:r>
              <a:rPr lang="en-US" dirty="0" smtClean="0"/>
              <a:t>caloric need decreases (about 400 calories for women and 500 calories for men.)</a:t>
            </a:r>
          </a:p>
          <a:p>
            <a:pPr lvl="0"/>
            <a:r>
              <a:rPr lang="en-US" dirty="0" smtClean="0"/>
              <a:t>Diminished enzyme activity.</a:t>
            </a:r>
          </a:p>
          <a:p>
            <a:r>
              <a:rPr lang="en-US" dirty="0" smtClean="0"/>
              <a:t>Loss of calcium and nitrogen.</a:t>
            </a:r>
          </a:p>
          <a:p>
            <a:r>
              <a:rPr lang="en-US" dirty="0" smtClean="0"/>
              <a:t>Decreased salivary flow and a reduced taste sensation</a:t>
            </a:r>
            <a:endParaRPr lang="en-US" dirty="0"/>
          </a:p>
        </p:txBody>
      </p:sp>
      <p:pic>
        <p:nvPicPr>
          <p:cNvPr id="5" name="Content Placeholder 4" descr="1CAT6056QCATCX983CAKG6GAJCA2US0LQCA3KPGDUCAO8M6KSCABUSBCZCA00MQ0XCAEUHVTFCADP6RU0CAH3NJPZCA1YS8M7CAZ61L1TCAETYJCGCAXIFEJECAFED39YCAPIKC41CAXLIXRGCAWMYC2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33871"/>
          <a:stretch>
            <a:fillRect/>
          </a:stretch>
        </p:blipFill>
        <p:spPr>
          <a:xfrm>
            <a:off x="5029200" y="1219200"/>
            <a:ext cx="41148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RCA0SDG0DCA4DH380CAZPQBX9CAV921D5CAT6Z7OPCAU8LBT1CAKDT6YUCAUNPD9QCAURFV7CCAA64Y38CAIB59OUCAMUWYCSCAIKF2K9CAJKOLX3CA8CP1L8CAWNLWNGCA6BRX4UCAR9KHCSCA8B346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3505200" cy="5105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524000"/>
            <a:ext cx="5638800" cy="5334000"/>
          </a:xfrm>
        </p:spPr>
        <p:txBody>
          <a:bodyPr/>
          <a:lstStyle/>
          <a:p>
            <a:pPr lvl="0"/>
            <a:r>
              <a:rPr lang="en-US" dirty="0" smtClean="0"/>
              <a:t>Reduced intestinal motility and intestinal peristalsis. </a:t>
            </a:r>
          </a:p>
          <a:p>
            <a:pPr lvl="0"/>
            <a:r>
              <a:rPr lang="en-US" dirty="0" smtClean="0"/>
              <a:t>The signs and symptoms range from appetite loss to esophageal reflux to constipation.</a:t>
            </a:r>
          </a:p>
          <a:p>
            <a:r>
              <a:rPr lang="en-US" dirty="0" smtClean="0"/>
              <a:t>Thinning of the tooth enamel, causing teeth to become more brittle.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bdominal e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2209800"/>
            <a:ext cx="3429000" cy="25797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781800" cy="685800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en-US" u="sng" dirty="0" smtClean="0"/>
              <a:t>Assessment aspects</a:t>
            </a:r>
          </a:p>
          <a:p>
            <a:pPr lvl="0"/>
            <a:r>
              <a:rPr lang="en-US" dirty="0" smtClean="0"/>
              <a:t>Inspection; the abdomen, noting its shape, symmetry, and any scars, masses, pulsations, distensions, or striae.</a:t>
            </a:r>
          </a:p>
          <a:p>
            <a:pPr lvl="0"/>
            <a:r>
              <a:rPr lang="en-US" dirty="0" smtClean="0"/>
              <a:t>Describe the abdomen as obese, scaphoid, or distended.</a:t>
            </a:r>
          </a:p>
          <a:p>
            <a:r>
              <a:rPr lang="en-US" dirty="0" smtClean="0"/>
              <a:t>Auscultate all four abdominal quadrants for bowel sounds</a:t>
            </a:r>
          </a:p>
          <a:p>
            <a:pPr lvl="0"/>
            <a:r>
              <a:rPr lang="en-US" dirty="0" smtClean="0"/>
              <a:t>Listen over the abdominal aorta for bruits.</a:t>
            </a:r>
          </a:p>
          <a:p>
            <a:pPr lvl="0"/>
            <a:r>
              <a:rPr lang="en-US" dirty="0" smtClean="0"/>
              <a:t>Percuss the abdomen to determine the presence of air or fluid, assess liver size, and check for bladder distension.</a:t>
            </a:r>
          </a:p>
          <a:p>
            <a:pPr lvl="0"/>
            <a:r>
              <a:rPr lang="en-US" dirty="0" smtClean="0"/>
              <a:t>Palpate the belly, noting masses, or tenderness on light or deep palpation.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4348"/>
          <a:stretch>
            <a:fillRect/>
          </a:stretch>
        </p:blipFill>
        <p:spPr bwMode="auto">
          <a:xfrm>
            <a:off x="0" y="1066800"/>
            <a:ext cx="3352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Urologic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43000"/>
            <a:ext cx="6705600" cy="571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u="sng" dirty="0" smtClean="0"/>
              <a:t>Normal Changes</a:t>
            </a:r>
          </a:p>
          <a:p>
            <a:pPr lvl="0"/>
            <a:r>
              <a:rPr lang="en-US" sz="3200" dirty="0" smtClean="0"/>
              <a:t>Age related changes in renal vasculature will disturb the </a:t>
            </a:r>
            <a:r>
              <a:rPr lang="en-US" sz="3200" dirty="0" err="1" smtClean="0"/>
              <a:t>glomerular</a:t>
            </a:r>
            <a:r>
              <a:rPr lang="en-US" sz="3200" dirty="0" smtClean="0"/>
              <a:t> </a:t>
            </a:r>
            <a:r>
              <a:rPr lang="en-US" sz="3200" dirty="0" err="1" smtClean="0"/>
              <a:t>hemodynamics</a:t>
            </a:r>
            <a:r>
              <a:rPr lang="en-US" sz="3200" dirty="0" smtClean="0"/>
              <a:t> and reduce the </a:t>
            </a:r>
            <a:r>
              <a:rPr lang="en-US" sz="3200" dirty="0" err="1" smtClean="0"/>
              <a:t>glomerular</a:t>
            </a:r>
            <a:r>
              <a:rPr lang="en-US" sz="3200" dirty="0" smtClean="0"/>
              <a:t> filtration rate.</a:t>
            </a:r>
          </a:p>
          <a:p>
            <a:r>
              <a:rPr lang="en-US" sz="3200" dirty="0" smtClean="0"/>
              <a:t>The renal blood flow decreases.</a:t>
            </a:r>
          </a:p>
          <a:p>
            <a:r>
              <a:rPr lang="en-US" sz="3200" dirty="0" smtClean="0"/>
              <a:t> Tubular reabsorption and renal concentrating ability also declined as the size and number of functioning </a:t>
            </a:r>
            <a:r>
              <a:rPr lang="en-US" sz="3200" dirty="0" err="1" smtClean="0"/>
              <a:t>nephrons</a:t>
            </a:r>
            <a:r>
              <a:rPr lang="en-US" sz="3200" dirty="0" smtClean="0"/>
              <a:t> decrease.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371600"/>
            <a:ext cx="281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The bladder muscles weaken causing incomplete bladder emptying and chronic urine retention – leading to bladder infection.</a:t>
            </a:r>
          </a:p>
          <a:p>
            <a:pPr lvl="0"/>
            <a:r>
              <a:rPr lang="en-US" sz="3200" dirty="0" smtClean="0"/>
              <a:t>Residual urine, urinary frequency, and </a:t>
            </a:r>
            <a:r>
              <a:rPr lang="en-US" sz="3200" dirty="0" err="1" smtClean="0"/>
              <a:t>nocturia</a:t>
            </a:r>
            <a:r>
              <a:rPr lang="en-US" sz="3200" dirty="0" smtClean="0"/>
              <a:t> are more common.</a:t>
            </a:r>
          </a:p>
          <a:p>
            <a:pPr lvl="0"/>
            <a:r>
              <a:rPr lang="en-US" sz="3200" dirty="0" smtClean="0"/>
              <a:t>Diminished kidney size.</a:t>
            </a:r>
          </a:p>
          <a:p>
            <a:pPr lvl="0"/>
            <a:r>
              <a:rPr lang="en-US" sz="3200" dirty="0" smtClean="0"/>
              <a:t>Impaired renal clearance of drugs.</a:t>
            </a:r>
          </a:p>
          <a:p>
            <a:pPr lvl="0"/>
            <a:r>
              <a:rPr lang="en-US" sz="3200" dirty="0" smtClean="0"/>
              <a:t>Reduced bladder size and capacity.</a:t>
            </a:r>
          </a:p>
          <a:p>
            <a:pPr lvl="0"/>
            <a:r>
              <a:rPr lang="en-US" sz="3200" dirty="0" smtClean="0"/>
              <a:t>Decreased renal ability to respond to variations in sodium intake.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HISTORY COLLECTION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495800" cy="51816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Establish a good rapport with the patient.</a:t>
            </a:r>
          </a:p>
          <a:p>
            <a:pPr lvl="0"/>
            <a:r>
              <a:rPr lang="en-US" sz="3200" dirty="0" smtClean="0"/>
              <a:t>Establish the patient’s well – being as your primary concern.</a:t>
            </a:r>
          </a:p>
          <a:p>
            <a:pPr lvl="0"/>
            <a:r>
              <a:rPr lang="en-US" sz="3200" dirty="0" smtClean="0"/>
              <a:t>Help the patient to promote his health </a:t>
            </a:r>
            <a:r>
              <a:rPr lang="en-US" sz="3200" dirty="0" err="1" smtClean="0"/>
              <a:t>awarness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QCA6VAQ2SCA5U0Y8CCA9T77AKCATHZXZ6CAKXJDQDCAL4NY9ECA6LJK9DCA66RMT3CAQS61WDCA9N8CMGCAWOF019CAZV7WRQCAIGKEV4CA009KU9CAPALJF8CA760MCJCA4GVLOPCAOMJ5JFCAJZXT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116" y="1295400"/>
            <a:ext cx="4384957" cy="533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u="sng" dirty="0" smtClean="0"/>
              <a:t>Female Reproductive System</a:t>
            </a:r>
            <a:endParaRPr lang="en-US" u="sng" dirty="0"/>
          </a:p>
        </p:txBody>
      </p:sp>
      <p:pic>
        <p:nvPicPr>
          <p:cNvPr id="5" name="Content Placeholder 4" descr="VCAINM667CAL4IGBRCAV0E79JCASATGNYCA8TNA7DCAZNTAQ7CAFTSIDBCAW8QU88CAYVJ6DRCAQ7K9T2CAZQDDA7CACXRI69CAPX23LYCA5Z5RMMCAQPE0D2CAL253W1CA7GNDYJCAD5E8IECAFR0A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2857"/>
          <a:stretch>
            <a:fillRect/>
          </a:stretch>
        </p:blipFill>
        <p:spPr>
          <a:xfrm>
            <a:off x="304800" y="1600200"/>
            <a:ext cx="4273059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436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Normal Changes</a:t>
            </a:r>
          </a:p>
          <a:p>
            <a:r>
              <a:rPr lang="en-US" dirty="0" smtClean="0"/>
              <a:t>Breast becomes pendulous.</a:t>
            </a:r>
          </a:p>
          <a:p>
            <a:r>
              <a:rPr lang="en-US" dirty="0" smtClean="0"/>
              <a:t>Nipples becomes smaller and flatter and nonerrect.</a:t>
            </a:r>
          </a:p>
          <a:p>
            <a:r>
              <a:rPr lang="en-US" dirty="0" smtClean="0"/>
              <a:t>Menopause.</a:t>
            </a:r>
          </a:p>
          <a:p>
            <a:r>
              <a:rPr lang="en-US" dirty="0" smtClean="0"/>
              <a:t>Loss of pelvic structure elasticity due to lack of estrogen.</a:t>
            </a:r>
          </a:p>
          <a:p>
            <a:r>
              <a:rPr lang="en-US" dirty="0" smtClean="0"/>
              <a:t>Urinary stress incontinence.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Male Reproductive System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876800" cy="5059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Decrease in testosterone production.</a:t>
            </a:r>
          </a:p>
          <a:p>
            <a:r>
              <a:rPr lang="en-US" dirty="0" smtClean="0"/>
              <a:t>Decrease in libido.</a:t>
            </a:r>
          </a:p>
          <a:p>
            <a:r>
              <a:rPr lang="en-US" dirty="0" smtClean="0"/>
              <a:t>Atrophy and shortening of the testes, which leads to decrease in sperm count.</a:t>
            </a:r>
          </a:p>
          <a:p>
            <a:r>
              <a:rPr lang="en-US" dirty="0" smtClean="0"/>
              <a:t>Greater risk of </a:t>
            </a:r>
            <a:r>
              <a:rPr lang="en-US" dirty="0" err="1" smtClean="0"/>
              <a:t>UTI</a:t>
            </a:r>
            <a:r>
              <a:rPr lang="en-US" dirty="0" smtClean="0"/>
              <a:t>.</a:t>
            </a:r>
          </a:p>
        </p:txBody>
      </p:sp>
      <p:pic>
        <p:nvPicPr>
          <p:cNvPr id="8" name="Content Placeholder 7" descr="male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891065">
            <a:off x="5077824" y="1318193"/>
            <a:ext cx="3471172" cy="451319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599" y="1600200"/>
            <a:ext cx="396240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u="sng" dirty="0" smtClean="0"/>
              <a:t>Musculoskeletal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5791200" cy="57912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Normal Changes</a:t>
            </a:r>
          </a:p>
          <a:p>
            <a:r>
              <a:rPr lang="en-US" dirty="0" smtClean="0"/>
              <a:t>Decrease in height due to spinal curvature, narrowing of intervertebral spaces. </a:t>
            </a:r>
          </a:p>
          <a:p>
            <a:r>
              <a:rPr lang="en-US" dirty="0" smtClean="0"/>
              <a:t>Decrease in bone mass.</a:t>
            </a:r>
          </a:p>
          <a:p>
            <a:r>
              <a:rPr lang="en-US" dirty="0" smtClean="0"/>
              <a:t>Greater viscosity of synovial fluid.</a:t>
            </a:r>
          </a:p>
          <a:p>
            <a:r>
              <a:rPr lang="en-US" dirty="0" smtClean="0"/>
              <a:t>Decreased collagen hences stiffness of joints.</a:t>
            </a:r>
          </a:p>
          <a:p>
            <a:r>
              <a:rPr lang="en-US" dirty="0" smtClean="0"/>
              <a:t>Osteoporosis.</a:t>
            </a:r>
          </a:p>
          <a:p>
            <a:r>
              <a:rPr lang="en-US" dirty="0" smtClean="0"/>
              <a:t>Osteoarthritis.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91600" cy="6248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Gait and posture. Gait reflects integration of reflexes as well as motor function.</a:t>
            </a:r>
          </a:p>
          <a:p>
            <a:pPr lvl="0"/>
            <a:r>
              <a:rPr lang="en-US" dirty="0" smtClean="0"/>
              <a:t>Observe the patient’s tandem (heel-to-toe) walking, watching for exaggerated ataxia. </a:t>
            </a:r>
          </a:p>
          <a:p>
            <a:pPr lvl="0"/>
            <a:r>
              <a:rPr lang="en-US" dirty="0" smtClean="0"/>
              <a:t>Posture and balance;  elicit the Romberg’s sign by noting if the patient sways or falls when standing with his feet close together and eyes closed.</a:t>
            </a:r>
          </a:p>
          <a:p>
            <a:pPr lvl="0"/>
            <a:r>
              <a:rPr lang="en-US" dirty="0" smtClean="0"/>
              <a:t>Joints ;any enlargements, swelling, tenderness, crepitus, temperature changes or deformities</a:t>
            </a:r>
          </a:p>
          <a:p>
            <a:r>
              <a:rPr lang="en-US" dirty="0" smtClean="0"/>
              <a:t>Assess the ability to perform activities of daily living.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MNB1\Neurological System\Abnormal Postur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763000" cy="6591300"/>
          </a:xfr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633709">
            <a:off x="6453199" y="-12545"/>
            <a:ext cx="2737387" cy="3581400"/>
          </a:xfr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657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Nervous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6400800" cy="4906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neurons degenerate and the nerve transmission slow, causing the elderly adult to react more sluggishly to external stimuli.</a:t>
            </a:r>
          </a:p>
          <a:p>
            <a:pPr lvl="0"/>
            <a:r>
              <a:rPr lang="en-US" dirty="0" smtClean="0"/>
              <a:t>The hypothalamus becomes less effective at regulating the body temperature. The pain threshold increases.</a:t>
            </a:r>
          </a:p>
          <a:p>
            <a:pPr lvl="0"/>
            <a:r>
              <a:rPr lang="en-US" dirty="0" smtClean="0"/>
              <a:t>Certain sleep stages shorten.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Mental Status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6294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General appearance and behaviour.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of consciousness.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Mood and affect.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Thought content.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Intellectual capacity.</a:t>
            </a:r>
            <a:endParaRPr lang="en-US" dirty="0"/>
          </a:p>
        </p:txBody>
      </p:sp>
      <p:pic>
        <p:nvPicPr>
          <p:cNvPr id="6146" name="Picture 2" descr="C:\Users\MARIYA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37338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Cranial Nerve Assessment</a:t>
            </a:r>
            <a:endParaRPr lang="en-US" dirty="0"/>
          </a:p>
        </p:txBody>
      </p:sp>
      <p:pic>
        <p:nvPicPr>
          <p:cNvPr id="4" name="Picture 2" descr="D:\MNB1\Neurological System\Cranial Nerve Mnemon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838200"/>
            <a:ext cx="8839200" cy="5867400"/>
          </a:xfr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Muscle size.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Muscle strength.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Muscle tone.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Muscle co-ordination.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Gait and station.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Movements.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Motor testing of the unconscious patient.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Sensory Functioning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Superficial  sensation.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Mechanical sensation.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Discrimination – </a:t>
            </a:r>
            <a:r>
              <a:rPr lang="en-US" dirty="0" err="1" smtClean="0"/>
              <a:t>stereognosis</a:t>
            </a:r>
            <a:r>
              <a:rPr lang="en-US" dirty="0" smtClean="0"/>
              <a:t>, </a:t>
            </a:r>
            <a:r>
              <a:rPr lang="en-US" dirty="0" err="1" smtClean="0"/>
              <a:t>graphesthesia</a:t>
            </a:r>
            <a:r>
              <a:rPr lang="en-US" dirty="0" smtClean="0"/>
              <a:t>, extinction phenomenon.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Under-Reporting Due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648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Belief that symptoms are due to old age</a:t>
            </a:r>
          </a:p>
          <a:p>
            <a:r>
              <a:rPr lang="en-US" dirty="0" smtClean="0"/>
              <a:t>Fear or denial</a:t>
            </a:r>
          </a:p>
          <a:p>
            <a:r>
              <a:rPr lang="en-US" dirty="0" smtClean="0"/>
              <a:t>Concern about cost</a:t>
            </a:r>
          </a:p>
          <a:p>
            <a:r>
              <a:rPr lang="en-US" dirty="0" smtClean="0"/>
              <a:t>Embarrassment</a:t>
            </a:r>
          </a:p>
          <a:p>
            <a:r>
              <a:rPr lang="en-US" dirty="0" smtClean="0"/>
              <a:t>Mental impairment</a:t>
            </a:r>
          </a:p>
          <a:p>
            <a:r>
              <a:rPr lang="en-US" dirty="0" smtClean="0"/>
              <a:t>Concern about ill spouse</a:t>
            </a:r>
          </a:p>
          <a:p>
            <a:r>
              <a:rPr lang="en-US" dirty="0" smtClean="0"/>
              <a:t>Previous bad experience with health care system</a:t>
            </a:r>
          </a:p>
          <a:p>
            <a:r>
              <a:rPr lang="en-US" dirty="0" smtClean="0"/>
              <a:t>Fear of institutionalization</a:t>
            </a:r>
          </a:p>
          <a:p>
            <a:endParaRPr lang="en-US" dirty="0"/>
          </a:p>
        </p:txBody>
      </p:sp>
      <p:pic>
        <p:nvPicPr>
          <p:cNvPr id="5" name="Content Placeholder 4" descr="VCA9JKQ4LCACW3MNJCAJYS289CAG6ZM05CAIVWCU7CA46BALICAV53CLNCA214MQWCAL3LMVJCAQ2M3E9CAG1Y2HACAI7TCGBCATW4OP9CAR7647UCARI4P6OCAQFHKEUCA1IJUBICACAMA15CA34CA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295400"/>
            <a:ext cx="441960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Reflex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05400" cy="52117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1.  </a:t>
            </a:r>
            <a:r>
              <a:rPr lang="en-US" u="sng" dirty="0" smtClean="0"/>
              <a:t>Superficial reflex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Abdominal reflex.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Plantar reflex.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Corneal reflex.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Pharyngeal (gag) reflex.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Cremasteric</a:t>
            </a:r>
            <a:r>
              <a:rPr lang="en-US" dirty="0" smtClean="0"/>
              <a:t> reflex.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ositive Babinski p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Tendon Reflex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Biceps reflex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Triceps reflex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Brachioradialis</a:t>
            </a:r>
            <a:r>
              <a:rPr lang="en-US" dirty="0" smtClean="0"/>
              <a:t> reflex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Platellar</a:t>
            </a:r>
            <a:r>
              <a:rPr lang="en-US" dirty="0" smtClean="0"/>
              <a:t> reflex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Achilles reflex (“ankle jerk”)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lascow coma scale p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444" b="31111"/>
          <a:stretch>
            <a:fillRect/>
          </a:stretch>
        </p:blipFill>
        <p:spPr bwMode="auto">
          <a:xfrm>
            <a:off x="-53163" y="0"/>
            <a:ext cx="9197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YA\Pictures\MEDICAL\GERIATRICS\e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97674">
            <a:off x="6582733" y="408659"/>
            <a:ext cx="2574871" cy="476850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6629400" cy="4906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Altered glucose metabolism occurs and hence there is a decreased ability to tolerate stress.</a:t>
            </a:r>
          </a:p>
          <a:p>
            <a:pPr lvl="0"/>
            <a:r>
              <a:rPr lang="en-US" dirty="0" smtClean="0"/>
              <a:t>The thyroid hormones decrease by 25% in older adults </a:t>
            </a:r>
            <a:r>
              <a:rPr lang="en-US" dirty="0" err="1" smtClean="0"/>
              <a:t>BMR</a:t>
            </a:r>
            <a:r>
              <a:rPr lang="en-US" dirty="0" smtClean="0"/>
              <a:t> decreases.</a:t>
            </a:r>
          </a:p>
          <a:p>
            <a:pPr lvl="0"/>
            <a:r>
              <a:rPr lang="en-US" dirty="0" smtClean="0"/>
              <a:t>In women, estrogen deficiency may lead to coronary thrombosis and osteoporosis. </a:t>
            </a:r>
          </a:p>
          <a:p>
            <a:pPr lvl="0"/>
            <a:r>
              <a:rPr lang="en-US" dirty="0" smtClean="0"/>
              <a:t>In men, the climacteric stage lowers testosterone levels and seminal fluid production.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5410200" cy="5486400"/>
          </a:xfrm>
        </p:spPr>
        <p:txBody>
          <a:bodyPr/>
          <a:lstStyle/>
          <a:p>
            <a:pPr lvl="0"/>
            <a:r>
              <a:rPr lang="en-US" dirty="0" smtClean="0"/>
              <a:t>The immune system declines with age.</a:t>
            </a:r>
          </a:p>
          <a:p>
            <a:r>
              <a:rPr lang="en-US" dirty="0" smtClean="0"/>
              <a:t>The incidence of autoimmune disease rises</a:t>
            </a:r>
          </a:p>
          <a:p>
            <a:pPr lvl="0"/>
            <a:r>
              <a:rPr lang="en-US" dirty="0" smtClean="0"/>
              <a:t>The cancer incidence increases, too as the immune system grows less proficient at recognizing and destroying mutant cells.</a:t>
            </a:r>
          </a:p>
          <a:p>
            <a:r>
              <a:rPr lang="en-US" dirty="0" smtClean="0"/>
              <a:t>Decreased antibody response in elderly adults heightens susceptibility to infection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671595">
            <a:off x="5838064" y="1243529"/>
            <a:ext cx="29718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queries??????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39954">
            <a:off x="1600199" y="1600200"/>
            <a:ext cx="60960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" name="Content Placeholder 9" descr="amazing_animal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371600"/>
            <a:ext cx="8137878" cy="51816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Hidden Illness:</a:t>
            </a:r>
            <a:br>
              <a:rPr lang="en-US" u="sng" dirty="0" smtClean="0"/>
            </a:br>
            <a:r>
              <a:rPr lang="en-US" u="sng" dirty="0" smtClean="0"/>
              <a:t>You Must Ask, They Won’t Tell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Content Placeholder 4" descr="CCAFO2RKACA0H0RQDCAFA8NO4CASW5CN7CAQ42993CAXJT3AOCAI1KC9VCASHIF3ACA301EBSCA99GIO9CAYQOJIACA7APCLECAQ1N5JTCABZCLGVCA6SCADCCA2LC0A2CAE3RT2MCALHF3FECA0ORZA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3809999" cy="487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317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495800" cy="5029200"/>
          </a:xfrm>
        </p:spPr>
        <p:txBody>
          <a:bodyPr/>
          <a:lstStyle/>
          <a:p>
            <a:r>
              <a:rPr lang="en-US" sz="3200" dirty="0" smtClean="0"/>
              <a:t>Sexual dysfunction</a:t>
            </a:r>
          </a:p>
          <a:p>
            <a:r>
              <a:rPr lang="en-US" sz="3200" dirty="0" smtClean="0"/>
              <a:t>Depression</a:t>
            </a:r>
          </a:p>
          <a:p>
            <a:r>
              <a:rPr lang="en-US" sz="3200" dirty="0" smtClean="0"/>
              <a:t>Incontinence</a:t>
            </a:r>
          </a:p>
          <a:p>
            <a:r>
              <a:rPr lang="en-US" sz="3200" dirty="0" smtClean="0"/>
              <a:t>Musculoskeletal stiffness</a:t>
            </a:r>
          </a:p>
          <a:p>
            <a:r>
              <a:rPr lang="en-US" sz="3200" dirty="0" smtClean="0"/>
              <a:t>Alcoholism</a:t>
            </a:r>
          </a:p>
          <a:p>
            <a:r>
              <a:rPr lang="en-US" sz="3200" dirty="0" smtClean="0"/>
              <a:t>Hearing loss</a:t>
            </a:r>
          </a:p>
          <a:p>
            <a:r>
              <a:rPr lang="en-US" sz="3200" dirty="0" smtClean="0"/>
              <a:t>Memory l</a:t>
            </a:r>
            <a:r>
              <a:rPr lang="en-US" dirty="0" smtClean="0"/>
              <a:t>oss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Physical Examination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867400" cy="5638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Begin from head to toe examination</a:t>
            </a:r>
          </a:p>
          <a:p>
            <a:pPr lvl="0"/>
            <a:r>
              <a:rPr lang="en-US" dirty="0" smtClean="0"/>
              <a:t>Observe the overall </a:t>
            </a:r>
            <a:r>
              <a:rPr lang="en-US" dirty="0" err="1" smtClean="0"/>
              <a:t>apperance</a:t>
            </a:r>
            <a:r>
              <a:rPr lang="en-US" dirty="0" smtClean="0"/>
              <a:t>, including the body built, skin, hygiene, and grooming.</a:t>
            </a:r>
          </a:p>
          <a:p>
            <a:pPr lvl="0"/>
            <a:r>
              <a:rPr lang="en-US" dirty="0" smtClean="0"/>
              <a:t>Assess the general mobility status.</a:t>
            </a:r>
          </a:p>
          <a:p>
            <a:pPr lvl="0"/>
            <a:r>
              <a:rPr lang="en-US" dirty="0" smtClean="0"/>
              <a:t>Observe the level of consciousness, affect and mood.</a:t>
            </a:r>
          </a:p>
          <a:p>
            <a:pPr lvl="0"/>
            <a:r>
              <a:rPr lang="en-US" dirty="0" smtClean="0"/>
              <a:t>Observe for overt signs of distress.</a:t>
            </a:r>
          </a:p>
          <a:p>
            <a:pPr lvl="0"/>
            <a:r>
              <a:rPr lang="en-US" dirty="0" smtClean="0"/>
              <a:t>Take the vital signs (including .orthostatic blood pressure.)</a:t>
            </a:r>
          </a:p>
          <a:p>
            <a:endParaRPr lang="en-US" dirty="0"/>
          </a:p>
        </p:txBody>
      </p:sp>
      <p:pic>
        <p:nvPicPr>
          <p:cNvPr id="5" name="Content Placeholder 4" descr="JCA08X8H1CAZ3AO85CAT8U66LCAN8CN1XCAQRD836CAFAV397CA8MEXYICA7SP7WICABUO6ELCA21DEVACAPA0BQPCASHNU9RCATPF02DCA0HLNBXCAW1SD1LCA3AN5UHCAVA4PRTCAWAQNT6CAANZ1Q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1143000"/>
            <a:ext cx="3352800" cy="57150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Skin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Normal changes</a:t>
            </a:r>
          </a:p>
          <a:p>
            <a:r>
              <a:rPr lang="en-US" dirty="0" smtClean="0"/>
              <a:t>Subcutaneous fat loss, dermal thinning, and decreasing collagen lead to the development of facial lines (crow’s feet) around the eyes, mouth and nose. </a:t>
            </a:r>
          </a:p>
          <a:p>
            <a:r>
              <a:rPr lang="en-US" dirty="0" smtClean="0"/>
              <a:t>Women’ skin is thinner, so shows signs of aging about 10 earlier.</a:t>
            </a:r>
            <a:endParaRPr lang="en-US" u="sng" dirty="0"/>
          </a:p>
        </p:txBody>
      </p:sp>
      <p:pic>
        <p:nvPicPr>
          <p:cNvPr id="5" name="Content Placeholder 4" descr="OCA2KIISNCA9C55PTCA2SRF4VCACJ3AQKCA0GA25KCA7U4P30CASMSZ54CAVI07YVCARHOQ43CA06GJSNCA7T54NPCAI2MA7QCA1N0TH2CA2CRME7CAAU4SW2CAKXOL00CAQ6LG2CCAERSV3PCAT76S5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19100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CAHZPEJBCA70PC4KCAENW23FCAE3P5DQCA9FDPNRCAB56HBHCA658PTUCA96KFHXCAX77RB4CA6IIEQ9CAA59YI5CALX0J5OCAKW3U0YCAGJI0GSCAU2PRZTCAZDGIOSCAONV5Q4CAHUXJB9CA2SYOD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4267200" cy="6324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0"/>
            <a:ext cx="4648200" cy="6858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Mucus membrane becomes dry.</a:t>
            </a:r>
          </a:p>
          <a:p>
            <a:r>
              <a:rPr lang="en-US" sz="3000" dirty="0" smtClean="0"/>
              <a:t>Sweat glands decrease in size and number.</a:t>
            </a:r>
          </a:p>
          <a:p>
            <a:r>
              <a:rPr lang="en-US" sz="3000" dirty="0" smtClean="0"/>
              <a:t>Skin losses its elasticity.</a:t>
            </a:r>
          </a:p>
          <a:p>
            <a:r>
              <a:rPr lang="en-US" sz="3000" dirty="0" smtClean="0"/>
              <a:t>Senile lentigo.</a:t>
            </a:r>
          </a:p>
          <a:p>
            <a:r>
              <a:rPr lang="en-US" sz="3000" dirty="0" err="1" smtClean="0"/>
              <a:t>Greying</a:t>
            </a:r>
            <a:r>
              <a:rPr lang="en-US" sz="3000" dirty="0" smtClean="0"/>
              <a:t> of hair occurs.</a:t>
            </a:r>
          </a:p>
          <a:p>
            <a:r>
              <a:rPr lang="en-US" sz="3000" dirty="0" smtClean="0"/>
              <a:t>Body temperature regulation becomes harder due to loss of sweat glands and subcutaneous fat.</a:t>
            </a:r>
            <a:endParaRPr lang="en-US" sz="3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648200" cy="6858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Senile keratosis.</a:t>
            </a:r>
          </a:p>
          <a:p>
            <a:r>
              <a:rPr lang="en-US" sz="3200" dirty="0" smtClean="0"/>
              <a:t>Acrochordon.</a:t>
            </a:r>
          </a:p>
          <a:p>
            <a:r>
              <a:rPr lang="en-US" sz="3200" dirty="0" smtClean="0"/>
              <a:t>Senile </a:t>
            </a:r>
            <a:r>
              <a:rPr lang="en-US" sz="3200" dirty="0" err="1" smtClean="0"/>
              <a:t>angiomas</a:t>
            </a:r>
            <a:r>
              <a:rPr lang="en-US" sz="3200" dirty="0" smtClean="0"/>
              <a:t> .</a:t>
            </a:r>
          </a:p>
          <a:p>
            <a:pPr lvl="0"/>
            <a:r>
              <a:rPr lang="en-US" sz="3200" dirty="0" smtClean="0"/>
              <a:t>Facial hair increases in postmenopausal women and decreases in men.</a:t>
            </a:r>
          </a:p>
          <a:p>
            <a:r>
              <a:rPr lang="en-US" sz="3200" dirty="0" smtClean="0"/>
              <a:t>Longitudinal ridges, thickening, brittleness, and malformations are seen in the nails.</a:t>
            </a:r>
            <a:endParaRPr lang="en-US" sz="3200" dirty="0"/>
          </a:p>
        </p:txBody>
      </p:sp>
      <p:pic>
        <p:nvPicPr>
          <p:cNvPr id="1026" name="Picture 2" descr="C:\Users\MARIYA\Pictures\MEDICAL\GERIATRICS\HCAAKH9QNCA37U527CAB3RQM9CAP9ISTDCAA0UUTLCAE92D1WCA5DB7CNCARNG5D8CASN086PCAQFKG88CA6SCB5KCAZSCXPBCAOMHX4XCAMSPSF1CA2EDPMDCACB4ZBUCAL2CF4JCAB4FKCJCA5FFWW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30480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MARIYA\Pictures\MEDICAL\GERIATRICS\JCARD69PBCA1VXK5HCAW7FJTYCAGIB5ZACAA1Q92BCA5706ZICA6JUE59CAFP886XCA0SAC0PCA21HE0OCA16R1RACAOLLZA8CA25LSUQCAU45D7FCATBGYQ8CAF870MWCASIJOJXCAMDOACMCAH768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3505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0"/>
            <a:ext cx="54102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400" u="sng" dirty="0" smtClean="0"/>
              <a:t>Assessment aspects</a:t>
            </a:r>
          </a:p>
          <a:p>
            <a:pPr algn="ctr">
              <a:buNone/>
            </a:pPr>
            <a:endParaRPr lang="en-US" sz="3200" u="sng" dirty="0" smtClean="0"/>
          </a:p>
          <a:p>
            <a:pPr lvl="0"/>
            <a:r>
              <a:rPr lang="en-US" sz="3200" dirty="0" smtClean="0"/>
              <a:t>Inspect the skin on the patient’s scalp, head, neck, trunk and limbs. </a:t>
            </a:r>
          </a:p>
          <a:p>
            <a:pPr lvl="0"/>
            <a:r>
              <a:rPr lang="en-US" sz="3200" dirty="0" smtClean="0"/>
              <a:t>Note the </a:t>
            </a:r>
            <a:r>
              <a:rPr lang="en-US" sz="3200" dirty="0" err="1" smtClean="0"/>
              <a:t>colour</a:t>
            </a:r>
            <a:r>
              <a:rPr lang="en-US" sz="3200" dirty="0" smtClean="0"/>
              <a:t>, temperature, texture, tone, </a:t>
            </a:r>
            <a:r>
              <a:rPr lang="en-US" sz="3200" dirty="0" err="1" smtClean="0"/>
              <a:t>turgor</a:t>
            </a:r>
            <a:r>
              <a:rPr lang="en-US" sz="3200" dirty="0" smtClean="0"/>
              <a:t>, thickness, and moisture. </a:t>
            </a:r>
          </a:p>
          <a:p>
            <a:pPr lvl="0"/>
            <a:r>
              <a:rPr lang="en-US" sz="3200" dirty="0" smtClean="0"/>
              <a:t>Inspect for any tears, lacerations, scars, lesions, and ulceration. </a:t>
            </a:r>
          </a:p>
          <a:p>
            <a:r>
              <a:rPr lang="en-US" sz="3200" dirty="0" smtClean="0"/>
              <a:t>Note for any common benign skin lesions.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733801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1319</Words>
  <Application>Microsoft Office PowerPoint</Application>
  <PresentationFormat>On-screen Show (4:3)</PresentationFormat>
  <Paragraphs>183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GERIATRIC ASSESSMENT</vt:lpstr>
      <vt:lpstr>HISTORY COLLECTION</vt:lpstr>
      <vt:lpstr>Under-Reporting Due To:</vt:lpstr>
      <vt:lpstr>Hidden Illness: You Must Ask, They Won’t Tell!</vt:lpstr>
      <vt:lpstr>Physical Examination</vt:lpstr>
      <vt:lpstr>Skin </vt:lpstr>
      <vt:lpstr>Slide 7</vt:lpstr>
      <vt:lpstr>Slide 8</vt:lpstr>
      <vt:lpstr>Slide 9</vt:lpstr>
      <vt:lpstr>Eyes and Vision</vt:lpstr>
      <vt:lpstr>Slide 11</vt:lpstr>
      <vt:lpstr>Slide 12</vt:lpstr>
      <vt:lpstr> Ears &amp; Hearing</vt:lpstr>
      <vt:lpstr>Slide 14</vt:lpstr>
      <vt:lpstr>Gastrointestinal System</vt:lpstr>
      <vt:lpstr>Slide 16</vt:lpstr>
      <vt:lpstr>Slide 17</vt:lpstr>
      <vt:lpstr>Urologic System</vt:lpstr>
      <vt:lpstr>Slide 19</vt:lpstr>
      <vt:lpstr>Female Reproductive System</vt:lpstr>
      <vt:lpstr>Male Reproductive System </vt:lpstr>
      <vt:lpstr>Musculoskeletal System</vt:lpstr>
      <vt:lpstr>Assessment points</vt:lpstr>
      <vt:lpstr>Slide 24</vt:lpstr>
      <vt:lpstr>Nervous system</vt:lpstr>
      <vt:lpstr>Mental Status Examination</vt:lpstr>
      <vt:lpstr>Cranial Nerve Assessment</vt:lpstr>
      <vt:lpstr>Motor System</vt:lpstr>
      <vt:lpstr>Sensory Functioning</vt:lpstr>
      <vt:lpstr>Reflex Activity</vt:lpstr>
      <vt:lpstr>Slide 31</vt:lpstr>
      <vt:lpstr>Deep Tendon Reflex</vt:lpstr>
      <vt:lpstr>Slide 33</vt:lpstr>
      <vt:lpstr>Endocrine system</vt:lpstr>
      <vt:lpstr>Immune system</vt:lpstr>
      <vt:lpstr>Any queries??????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ASSESSMENT</dc:title>
  <dc:creator>MARIYA</dc:creator>
  <cp:lastModifiedBy>acer</cp:lastModifiedBy>
  <cp:revision>55</cp:revision>
  <dcterms:created xsi:type="dcterms:W3CDTF">2006-08-16T00:00:00Z</dcterms:created>
  <dcterms:modified xsi:type="dcterms:W3CDTF">2018-11-01T16:24:09Z</dcterms:modified>
</cp:coreProperties>
</file>