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3" r:id="rId7"/>
    <p:sldId id="260" r:id="rId8"/>
    <p:sldId id="261" r:id="rId9"/>
    <p:sldId id="262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E8354-DAA5-4B12-B4B6-504623E07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FC308-0129-4D95-A525-300016AFE7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3B1CC-C86D-4F7E-9C9A-75CADB29B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B025B-2489-4C07-88CA-8EB9064D0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2C76B-9011-49EA-B515-5BA341113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56A0A-DBBD-40F9-A7B8-45777F17B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A151F-B012-4599-B762-BE582D4AC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32944-83F8-419B-BFA0-1A01EE6B9B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6BCFC-F12E-41A7-8998-F8EF70D48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98B7A-465C-4CB2-BE78-72216B9B5B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C1CF5-F0F4-4C53-9C34-5E2851502F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BE646253-586B-42D7-91CD-5EB55DF8D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Menstrual Cycle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24400" y="3886200"/>
            <a:ext cx="4038600" cy="1752600"/>
          </a:xfrm>
        </p:spPr>
        <p:txBody>
          <a:bodyPr/>
          <a:lstStyle/>
          <a:p>
            <a:pPr algn="l"/>
            <a:r>
              <a:rPr lang="en-US" sz="2400" smtClean="0"/>
              <a:t>Prepared By,</a:t>
            </a:r>
          </a:p>
          <a:p>
            <a:pPr algn="l"/>
            <a:r>
              <a:rPr lang="en-US" sz="2400" smtClean="0"/>
              <a:t>Ms. Bincy Cherian</a:t>
            </a:r>
          </a:p>
          <a:p>
            <a:pPr algn="l"/>
            <a:r>
              <a:rPr lang="en-US" sz="2400" smtClean="0"/>
              <a:t>Asst.prof</a:t>
            </a:r>
          </a:p>
          <a:p>
            <a:pPr algn="l"/>
            <a:r>
              <a:rPr lang="en-US" sz="2400" smtClean="0"/>
              <a:t>College of Nursing Kishtwar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Ovulation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Day 14 of the cycle usually marks an event called ovulation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follicle ruptures open and releases the ripened egg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Pituitary hormones: LH and FSH are peaking 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Estrogen is also released from follicle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08550" y="1206500"/>
            <a:ext cx="4235450" cy="565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Hormones and What Happens in</a:t>
            </a:r>
            <a:br>
              <a:rPr lang="en-US" sz="4000" smtClean="0"/>
            </a:br>
            <a:r>
              <a:rPr lang="en-US" sz="4000" smtClean="0"/>
              <a:t>the Ovaries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• Luteal phase - after releasing an egg, the follicle turns into the </a:t>
            </a:r>
            <a:r>
              <a:rPr lang="en-US" i="1" smtClean="0"/>
              <a:t>corpus luteum</a:t>
            </a:r>
          </a:p>
          <a:p>
            <a:pPr>
              <a:buFontTx/>
              <a:buNone/>
            </a:pPr>
            <a:r>
              <a:rPr lang="en-US" smtClean="0"/>
              <a:t>– The corpus luteum manufactures progesterone</a:t>
            </a:r>
          </a:p>
          <a:p>
            <a:pPr>
              <a:buFontTx/>
              <a:buNone/>
            </a:pPr>
            <a:r>
              <a:rPr lang="en-US" smtClean="0"/>
              <a:t>• Menstruation - shedding of the inner lining of the uterus</a:t>
            </a:r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Length and Timing of the Cycle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Normal menstrual cycle = 20 to 36 to 40 days;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average is about 28 days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– Menstruation begins on day 1 and continues until about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day 4 or 5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– Follicular phase extends from about day 5 to about day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13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– Ovulation occurs on day 14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– Luteal phase extends from day 15 to the end of the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cycle, day 28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Cyclic Changes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Two other physiological processes fluctuate</a:t>
            </a:r>
          </a:p>
          <a:p>
            <a:pPr>
              <a:buFontTx/>
              <a:buNone/>
            </a:pPr>
            <a:r>
              <a:rPr lang="en-US" smtClean="0"/>
              <a:t>with the menstrual cycle:</a:t>
            </a:r>
          </a:p>
          <a:p>
            <a:pPr>
              <a:buFontTx/>
              <a:buNone/>
            </a:pPr>
            <a:r>
              <a:rPr lang="en-US" smtClean="0"/>
              <a:t>– The cervical mucus cycle</a:t>
            </a:r>
          </a:p>
          <a:p>
            <a:pPr>
              <a:buFontTx/>
              <a:buNone/>
            </a:pPr>
            <a:r>
              <a:rPr lang="en-US" smtClean="0"/>
              <a:t>– The basal body temperature cycle</a:t>
            </a:r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04800"/>
            <a:ext cx="7924800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Fluctuations in Performance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• Research on intellectual or athletic</a:t>
            </a:r>
          </a:p>
          <a:p>
            <a:pPr>
              <a:buFontTx/>
              <a:buNone/>
            </a:pPr>
            <a:r>
              <a:rPr lang="en-US" smtClean="0"/>
              <a:t>performance generally shows no</a:t>
            </a:r>
          </a:p>
          <a:p>
            <a:pPr>
              <a:buFontTx/>
              <a:buNone/>
            </a:pPr>
            <a:r>
              <a:rPr lang="en-US" smtClean="0"/>
              <a:t>fluctuations over the cycle</a:t>
            </a:r>
          </a:p>
          <a:p>
            <a:pPr>
              <a:buFontTx/>
              <a:buNone/>
            </a:pPr>
            <a:r>
              <a:rPr lang="en-US" smtClean="0"/>
              <a:t>• Research on academic performance,</a:t>
            </a:r>
          </a:p>
          <a:p>
            <a:pPr>
              <a:buFontTx/>
              <a:buNone/>
            </a:pPr>
            <a:r>
              <a:rPr lang="en-US" smtClean="0"/>
              <a:t>problem solving, memory, or creative</a:t>
            </a:r>
          </a:p>
          <a:p>
            <a:pPr>
              <a:buFontTx/>
              <a:buNone/>
            </a:pPr>
            <a:r>
              <a:rPr lang="en-US" smtClean="0"/>
              <a:t>thinking shows no fluctuations over the</a:t>
            </a:r>
          </a:p>
          <a:p>
            <a:pPr>
              <a:buFontTx/>
              <a:buNone/>
            </a:pPr>
            <a:r>
              <a:rPr lang="en-US" smtClean="0"/>
              <a:t>cycle</a:t>
            </a:r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What Causes the Fluctuations in</a:t>
            </a:r>
            <a:br>
              <a:rPr lang="en-US" sz="4000" smtClean="0"/>
            </a:br>
            <a:r>
              <a:rPr lang="en-US" sz="4000" smtClean="0"/>
              <a:t>Mood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Biological factors</a:t>
            </a:r>
          </a:p>
          <a:p>
            <a:pPr>
              <a:buFontTx/>
              <a:buNone/>
            </a:pPr>
            <a:r>
              <a:rPr lang="en-US" smtClean="0"/>
              <a:t>– Fluctuations in levels of hormones</a:t>
            </a:r>
          </a:p>
          <a:p>
            <a:pPr>
              <a:buFontTx/>
              <a:buNone/>
            </a:pPr>
            <a:r>
              <a:rPr lang="en-US" smtClean="0"/>
              <a:t>• Environmental factors</a:t>
            </a:r>
          </a:p>
          <a:p>
            <a:pPr>
              <a:buFontTx/>
              <a:buNone/>
            </a:pPr>
            <a:r>
              <a:rPr lang="en-US" smtClean="0"/>
              <a:t>– Menstrual taboos and cultural expectations</a:t>
            </a:r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Cycles in Men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One study found evidence of behavioral</a:t>
            </a:r>
          </a:p>
          <a:p>
            <a:pPr>
              <a:buFontTx/>
              <a:buNone/>
            </a:pPr>
            <a:r>
              <a:rPr lang="en-US" smtClean="0"/>
              <a:t>cycles in men</a:t>
            </a:r>
          </a:p>
          <a:p>
            <a:pPr>
              <a:buFontTx/>
              <a:buNone/>
            </a:pPr>
            <a:r>
              <a:rPr lang="en-US" smtClean="0"/>
              <a:t>• Another study identified that high</a:t>
            </a:r>
          </a:p>
          <a:p>
            <a:pPr>
              <a:buFontTx/>
              <a:buNone/>
            </a:pPr>
            <a:r>
              <a:rPr lang="en-US" smtClean="0"/>
              <a:t>testosterone levels were correlated with</a:t>
            </a:r>
          </a:p>
          <a:p>
            <a:pPr>
              <a:buFontTx/>
              <a:buNone/>
            </a:pPr>
            <a:r>
              <a:rPr lang="en-US" smtClean="0"/>
              <a:t>depression</a:t>
            </a:r>
          </a:p>
          <a:p>
            <a:pPr>
              <a:buFontTx/>
              <a:buNone/>
            </a:pPr>
            <a:r>
              <a:rPr lang="en-US" smtClean="0"/>
              <a:t>• Other researchers have found cycles in</a:t>
            </a:r>
          </a:p>
          <a:p>
            <a:pPr>
              <a:buFontTx/>
              <a:buNone/>
            </a:pPr>
            <a:r>
              <a:rPr lang="en-US" smtClean="0"/>
              <a:t>men’s emotional states</a:t>
            </a:r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Biology and the Menstrual Cycle</a:t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smtClean="0"/>
              <a:t>• Menstrual cycle is regulated by fluctuating</a:t>
            </a:r>
          </a:p>
          <a:p>
            <a:pPr>
              <a:buFontTx/>
              <a:buNone/>
            </a:pPr>
            <a:r>
              <a:rPr lang="en-US" sz="2800" smtClean="0"/>
              <a:t>levels of sex hormones</a:t>
            </a:r>
          </a:p>
          <a:p>
            <a:r>
              <a:rPr lang="en-US" sz="2800" smtClean="0"/>
              <a:t> These hormones produce certain changes in</a:t>
            </a:r>
          </a:p>
          <a:p>
            <a:pPr>
              <a:buFontTx/>
              <a:buNone/>
            </a:pPr>
            <a:r>
              <a:rPr lang="en-US" sz="2800" smtClean="0"/>
              <a:t>the ovaries and uterus</a:t>
            </a:r>
          </a:p>
          <a:p>
            <a:r>
              <a:rPr lang="en-US" sz="2800" smtClean="0"/>
              <a:t> Humans are nearly unique among species in</a:t>
            </a:r>
          </a:p>
          <a:p>
            <a:pPr>
              <a:buFontTx/>
              <a:buNone/>
            </a:pPr>
            <a:r>
              <a:rPr lang="en-US" sz="2800" smtClean="0"/>
              <a:t>having a menstrual cycle</a:t>
            </a:r>
          </a:p>
          <a:p>
            <a:r>
              <a:rPr lang="en-US" sz="2800" smtClean="0"/>
              <a:t> Other species of mammals have </a:t>
            </a:r>
            <a:r>
              <a:rPr lang="en-US" sz="2800" i="1" smtClean="0"/>
              <a:t>estrous</a:t>
            </a:r>
          </a:p>
          <a:p>
            <a:pPr>
              <a:buFontTx/>
              <a:buNone/>
            </a:pPr>
            <a:r>
              <a:rPr lang="en-US" sz="2800" i="1" smtClean="0"/>
              <a:t>cycles</a:t>
            </a:r>
            <a:endParaRPr lang="en-US" sz="2800" smtClean="0"/>
          </a:p>
          <a:p>
            <a:endParaRPr lang="en-US" sz="2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terms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Endometrium:  Lining of the uterus</a:t>
            </a:r>
          </a:p>
          <a:p>
            <a:r>
              <a:rPr lang="en-US" smtClean="0"/>
              <a:t>Oocyte: Developing reproductive cell</a:t>
            </a:r>
          </a:p>
          <a:p>
            <a:r>
              <a:rPr lang="en-US" smtClean="0"/>
              <a:t>Ovum:  Mature egg after meiosis</a:t>
            </a:r>
          </a:p>
          <a:p>
            <a:r>
              <a:rPr lang="en-US" smtClean="0"/>
              <a:t>Menopause:  Last menstrual cycle, afterwhich egg production stops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5123" name="Picture 5" descr="Oogenes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8600"/>
            <a:ext cx="83058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Menstru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1475" y="0"/>
            <a:ext cx="49974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4 phases of menstrual cycle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Menstrual flow</a:t>
            </a:r>
          </a:p>
          <a:p>
            <a:r>
              <a:rPr lang="en-US" smtClean="0"/>
              <a:t>Proliferative</a:t>
            </a:r>
          </a:p>
          <a:p>
            <a:r>
              <a:rPr lang="en-US" smtClean="0"/>
              <a:t>Ovulation</a:t>
            </a:r>
          </a:p>
          <a:p>
            <a:r>
              <a:rPr lang="en-US" smtClean="0"/>
              <a:t>Luteal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During which days of the cycle is FSH at its lowest?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FSH: follicle stimulating hormones is at its lowest during the last days of the cycle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When FSH levels are low what is the size of the follicle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3657600" cy="4525963"/>
          </a:xfrm>
        </p:spPr>
        <p:txBody>
          <a:bodyPr/>
          <a:lstStyle/>
          <a:p>
            <a:r>
              <a:rPr lang="en-US" smtClean="0"/>
              <a:t>It is shrinking and disappearing while a new set is growing</a:t>
            </a:r>
          </a:p>
          <a:p>
            <a:pPr>
              <a:buFontTx/>
              <a:buNone/>
            </a:pPr>
            <a:endParaRPr lang="en-US" smtClean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1752600"/>
            <a:ext cx="4900613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is happening to estrogen during the follicle phase?</a:t>
            </a:r>
          </a:p>
          <a:p>
            <a:r>
              <a:rPr lang="en-US" smtClean="0"/>
              <a:t>It dips then rises</a:t>
            </a:r>
          </a:p>
          <a:p>
            <a:r>
              <a:rPr lang="en-US" smtClean="0"/>
              <a:t>In response the uterus lining dips then rises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</Template>
  <TotalTime>31</TotalTime>
  <Words>432</Words>
  <Application>Microsoft Office PowerPoint</Application>
  <PresentationFormat>On-screen Show (4:3)</PresentationFormat>
  <Paragraphs>76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Theme4</vt:lpstr>
      <vt:lpstr>Menstrual Cycle</vt:lpstr>
      <vt:lpstr>Biology and the Menstrual Cycle </vt:lpstr>
      <vt:lpstr>Basic terms</vt:lpstr>
      <vt:lpstr>Slide 4</vt:lpstr>
      <vt:lpstr>Slide 5</vt:lpstr>
      <vt:lpstr>4 phases of menstrual cycle</vt:lpstr>
      <vt:lpstr>During which days of the cycle is FSH at its lowest?</vt:lpstr>
      <vt:lpstr>When FSH levels are low what is the size of the follicle</vt:lpstr>
      <vt:lpstr>Slide 9</vt:lpstr>
      <vt:lpstr>Ovulation</vt:lpstr>
      <vt:lpstr>Hormones and What Happens in the Ovaries</vt:lpstr>
      <vt:lpstr>Length and Timing of the Cycle</vt:lpstr>
      <vt:lpstr>Other Cyclic Changes</vt:lpstr>
      <vt:lpstr>Slide 14</vt:lpstr>
      <vt:lpstr>Fluctuations in Performance</vt:lpstr>
      <vt:lpstr>What Causes the Fluctuations in Mood</vt:lpstr>
      <vt:lpstr>Cycles in Men</vt:lpstr>
    </vt:vector>
  </TitlesOfParts>
  <Company>Central Catholic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Menstrual Cycle</dc:title>
  <dc:creator>Technology Dept.</dc:creator>
  <cp:lastModifiedBy>ACER</cp:lastModifiedBy>
  <cp:revision>5</cp:revision>
  <dcterms:created xsi:type="dcterms:W3CDTF">2006-11-29T13:56:16Z</dcterms:created>
  <dcterms:modified xsi:type="dcterms:W3CDTF">2018-11-04T07:58:41Z</dcterms:modified>
</cp:coreProperties>
</file>