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Default Extension="wav" ContentType="audio/wav"/>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2" r:id="rId7"/>
    <p:sldId id="261" r:id="rId8"/>
    <p:sldId id="263" r:id="rId9"/>
    <p:sldId id="264" r:id="rId10"/>
    <p:sldId id="265" r:id="rId11"/>
    <p:sldId id="266" r:id="rId12"/>
    <p:sldId id="267" r:id="rId13"/>
    <p:sldId id="268" r:id="rId14"/>
  </p:sldIdLst>
  <p:sldSz cx="9144000" cy="6858000" type="screen4x3"/>
  <p:notesSz cx="6858000" cy="9144000"/>
  <p:defaultTextStyle>
    <a:defPPr>
      <a:defRPr lang="en-US"/>
    </a:defPPr>
    <a:lvl1pPr algn="l" rtl="0" fontAlgn="base">
      <a:spcBef>
        <a:spcPct val="0"/>
      </a:spcBef>
      <a:spcAft>
        <a:spcPct val="0"/>
      </a:spcAft>
      <a:defRPr sz="2400" kern="1200">
        <a:solidFill>
          <a:schemeClr val="tx1"/>
        </a:solidFill>
        <a:latin typeface="Times New Roman" charset="0"/>
        <a:ea typeface="+mn-ea"/>
        <a:cs typeface="+mn-cs"/>
      </a:defRPr>
    </a:lvl1pPr>
    <a:lvl2pPr marL="457200" algn="l" rtl="0" fontAlgn="base">
      <a:spcBef>
        <a:spcPct val="0"/>
      </a:spcBef>
      <a:spcAft>
        <a:spcPct val="0"/>
      </a:spcAft>
      <a:defRPr sz="2400" kern="1200">
        <a:solidFill>
          <a:schemeClr val="tx1"/>
        </a:solidFill>
        <a:latin typeface="Times New Roman" charset="0"/>
        <a:ea typeface="+mn-ea"/>
        <a:cs typeface="+mn-cs"/>
      </a:defRPr>
    </a:lvl2pPr>
    <a:lvl3pPr marL="914400" algn="l" rtl="0" fontAlgn="base">
      <a:spcBef>
        <a:spcPct val="0"/>
      </a:spcBef>
      <a:spcAft>
        <a:spcPct val="0"/>
      </a:spcAft>
      <a:defRPr sz="2400" kern="1200">
        <a:solidFill>
          <a:schemeClr val="tx1"/>
        </a:solidFill>
        <a:latin typeface="Times New Roman" charset="0"/>
        <a:ea typeface="+mn-ea"/>
        <a:cs typeface="+mn-cs"/>
      </a:defRPr>
    </a:lvl3pPr>
    <a:lvl4pPr marL="1371600" algn="l" rtl="0" fontAlgn="base">
      <a:spcBef>
        <a:spcPct val="0"/>
      </a:spcBef>
      <a:spcAft>
        <a:spcPct val="0"/>
      </a:spcAft>
      <a:defRPr sz="2400" kern="1200">
        <a:solidFill>
          <a:schemeClr val="tx1"/>
        </a:solidFill>
        <a:latin typeface="Times New Roman" charset="0"/>
        <a:ea typeface="+mn-ea"/>
        <a:cs typeface="+mn-cs"/>
      </a:defRPr>
    </a:lvl4pPr>
    <a:lvl5pPr marL="1828800" algn="l" rtl="0" fontAlgn="base">
      <a:spcBef>
        <a:spcPct val="0"/>
      </a:spcBef>
      <a:spcAft>
        <a:spcPct val="0"/>
      </a:spcAft>
      <a:defRPr sz="2400" kern="1200">
        <a:solidFill>
          <a:schemeClr val="tx1"/>
        </a:solidFill>
        <a:latin typeface="Times New Roman" charset="0"/>
        <a:ea typeface="+mn-ea"/>
        <a:cs typeface="+mn-cs"/>
      </a:defRPr>
    </a:lvl5pPr>
    <a:lvl6pPr marL="2286000" algn="l" defTabSz="914400" rtl="0" eaLnBrk="1" latinLnBrk="0" hangingPunct="1">
      <a:defRPr sz="2400" kern="1200">
        <a:solidFill>
          <a:schemeClr val="tx1"/>
        </a:solidFill>
        <a:latin typeface="Times New Roman" charset="0"/>
        <a:ea typeface="+mn-ea"/>
        <a:cs typeface="+mn-cs"/>
      </a:defRPr>
    </a:lvl6pPr>
    <a:lvl7pPr marL="2743200" algn="l" defTabSz="914400" rtl="0" eaLnBrk="1" latinLnBrk="0" hangingPunct="1">
      <a:defRPr sz="2400" kern="1200">
        <a:solidFill>
          <a:schemeClr val="tx1"/>
        </a:solidFill>
        <a:latin typeface="Times New Roman" charset="0"/>
        <a:ea typeface="+mn-ea"/>
        <a:cs typeface="+mn-cs"/>
      </a:defRPr>
    </a:lvl7pPr>
    <a:lvl8pPr marL="3200400" algn="l" defTabSz="914400" rtl="0" eaLnBrk="1" latinLnBrk="0" hangingPunct="1">
      <a:defRPr sz="2400" kern="1200">
        <a:solidFill>
          <a:schemeClr val="tx1"/>
        </a:solidFill>
        <a:latin typeface="Times New Roman" charset="0"/>
        <a:ea typeface="+mn-ea"/>
        <a:cs typeface="+mn-cs"/>
      </a:defRPr>
    </a:lvl8pPr>
    <a:lvl9pPr marL="3657600" algn="l" defTabSz="914400" rtl="0" eaLnBrk="1" latinLnBrk="0" hangingPunct="1">
      <a:defRPr sz="2400" kern="1200">
        <a:solidFill>
          <a:schemeClr val="tx1"/>
        </a:solidFill>
        <a:latin typeface="Times New Roman"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webPr encoding="windows-1252"/>
  <p:clrMru>
    <a:srgbClr val="FFFFFF"/>
    <a:srgbClr val="CCCCFF"/>
    <a:srgbClr val="9966FF"/>
    <a:srgbClr val="FFFF66"/>
    <a:srgbClr val="FFFFCC"/>
    <a:srgbClr val="FFFF99"/>
    <a:srgbClr val="66FF99"/>
    <a:srgbClr val="33CCF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19" autoAdjust="0"/>
    <p:restoredTop sz="94595" autoAdjust="0"/>
  </p:normalViewPr>
  <p:slideViewPr>
    <p:cSldViewPr>
      <p:cViewPr varScale="1">
        <p:scale>
          <a:sx n="69" d="100"/>
          <a:sy n="69" d="100"/>
        </p:scale>
        <p:origin x="-780"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86929682-9579-4B0C-885A-BA8EF2B4D3B3}"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5350CDC5-E4B6-4644-9D19-35F8F9BBB33A}"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7BE84B8B-1557-45A2-ADE5-07D6B57B6625}"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798B24A8-050E-4224-873A-1786DFD8E27E}"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3C7C8237-7F0E-45B1-A975-A8E008784E1A}"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B677B941-0CB8-49BB-8493-06391823E57B}"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D591FB97-73CF-49D1-A620-5154FE7A7248}"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2112AFAF-5629-49D9-9925-96F7AE1DC46E}"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A8C87B1B-BCAA-4AC2-A7E9-4DDC5276395A}"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62005C98-E4BC-483D-95BE-71B1B37D5D65}"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4485BE2F-C52D-4237-A1C5-651AD5609C31}"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tileRect/>
        </a:gra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a:defRPr/>
            </a:pPr>
            <a:endParaRPr lang="en-US"/>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en-US"/>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a:defRPr/>
            </a:pPr>
            <a:fld id="{47D3B948-2000-4624-BECA-488B40383E81}"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charset="0"/>
        </a:defRPr>
      </a:lvl2pPr>
      <a:lvl3pPr algn="ctr" rtl="0" eaLnBrk="0" fontAlgn="base" hangingPunct="0">
        <a:spcBef>
          <a:spcPct val="0"/>
        </a:spcBef>
        <a:spcAft>
          <a:spcPct val="0"/>
        </a:spcAft>
        <a:defRPr sz="4400">
          <a:solidFill>
            <a:schemeClr val="tx2"/>
          </a:solidFill>
          <a:latin typeface="Times New Roman" charset="0"/>
        </a:defRPr>
      </a:lvl3pPr>
      <a:lvl4pPr algn="ctr" rtl="0" eaLnBrk="0" fontAlgn="base" hangingPunct="0">
        <a:spcBef>
          <a:spcPct val="0"/>
        </a:spcBef>
        <a:spcAft>
          <a:spcPct val="0"/>
        </a:spcAft>
        <a:defRPr sz="4400">
          <a:solidFill>
            <a:schemeClr val="tx2"/>
          </a:solidFill>
          <a:latin typeface="Times New Roman" charset="0"/>
        </a:defRPr>
      </a:lvl4pPr>
      <a:lvl5pPr algn="ctr" rtl="0" eaLnBrk="0" fontAlgn="base" hangingPunct="0">
        <a:spcBef>
          <a:spcPct val="0"/>
        </a:spcBef>
        <a:spcAft>
          <a:spcPct val="0"/>
        </a:spcAft>
        <a:defRPr sz="4400">
          <a:solidFill>
            <a:schemeClr val="tx2"/>
          </a:solidFill>
          <a:latin typeface="Times New Roman" charset="0"/>
        </a:defRPr>
      </a:lvl5pPr>
      <a:lvl6pPr marL="457200" algn="ctr" rtl="0" fontAlgn="base">
        <a:spcBef>
          <a:spcPct val="0"/>
        </a:spcBef>
        <a:spcAft>
          <a:spcPct val="0"/>
        </a:spcAft>
        <a:defRPr sz="4400">
          <a:solidFill>
            <a:schemeClr val="tx2"/>
          </a:solidFill>
          <a:latin typeface="Times New Roman" charset="0"/>
        </a:defRPr>
      </a:lvl6pPr>
      <a:lvl7pPr marL="914400" algn="ctr" rtl="0" fontAlgn="base">
        <a:spcBef>
          <a:spcPct val="0"/>
        </a:spcBef>
        <a:spcAft>
          <a:spcPct val="0"/>
        </a:spcAft>
        <a:defRPr sz="4400">
          <a:solidFill>
            <a:schemeClr val="tx2"/>
          </a:solidFill>
          <a:latin typeface="Times New Roman" charset="0"/>
        </a:defRPr>
      </a:lvl7pPr>
      <a:lvl8pPr marL="1371600" algn="ctr" rtl="0" fontAlgn="base">
        <a:spcBef>
          <a:spcPct val="0"/>
        </a:spcBef>
        <a:spcAft>
          <a:spcPct val="0"/>
        </a:spcAft>
        <a:defRPr sz="4400">
          <a:solidFill>
            <a:schemeClr val="tx2"/>
          </a:solidFill>
          <a:latin typeface="Times New Roman" charset="0"/>
        </a:defRPr>
      </a:lvl8pPr>
      <a:lvl9pPr marL="1828800" algn="ctr" rtl="0" fontAlgn="base">
        <a:spcBef>
          <a:spcPct val="0"/>
        </a:spcBef>
        <a:spcAft>
          <a:spcPct val="0"/>
        </a:spcAft>
        <a:defRPr sz="4400">
          <a:solidFill>
            <a:schemeClr val="tx2"/>
          </a:solidFill>
          <a:latin typeface="Times New Roman"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7.wmf"/><Relationship Id="rId1" Type="http://schemas.openxmlformats.org/officeDocument/2006/relationships/slideLayout" Target="../slideLayouts/slideLayout7.xml"/><Relationship Id="rId6" Type="http://schemas.openxmlformats.org/officeDocument/2006/relationships/image" Target="../media/image19.wmf"/><Relationship Id="rId5" Type="http://schemas.openxmlformats.org/officeDocument/2006/relationships/image" Target="../media/image18.wmf"/><Relationship Id="rId4" Type="http://schemas.openxmlformats.org/officeDocument/2006/relationships/image" Target="../media/image3.wmf"/></Relationships>
</file>

<file path=ppt/slides/_rels/slide12.xml.rels><?xml version="1.0" encoding="UTF-8" standalone="yes"?>
<Relationships xmlns="http://schemas.openxmlformats.org/package/2006/relationships"><Relationship Id="rId3" Type="http://schemas.openxmlformats.org/officeDocument/2006/relationships/image" Target="../media/image21.wmf"/><Relationship Id="rId2" Type="http://schemas.openxmlformats.org/officeDocument/2006/relationships/image" Target="../media/image20.wmf"/><Relationship Id="rId1" Type="http://schemas.openxmlformats.org/officeDocument/2006/relationships/slideLayout" Target="../slideLayouts/slideLayout7.xml"/><Relationship Id="rId4" Type="http://schemas.openxmlformats.org/officeDocument/2006/relationships/image" Target="../media/image22.wmf"/></Relationships>
</file>

<file path=ppt/slides/_rels/slide13.xml.rels><?xml version="1.0" encoding="UTF-8" standalone="yes"?>
<Relationships xmlns="http://schemas.openxmlformats.org/package/2006/relationships"><Relationship Id="rId2" Type="http://schemas.openxmlformats.org/officeDocument/2006/relationships/audio" Target="../media/audio2.wav"/><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audio" Target="../media/audio1.wav"/><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8.png"/><Relationship Id="rId7" Type="http://schemas.openxmlformats.org/officeDocument/2006/relationships/image" Target="../media/image12.png"/><Relationship Id="rId2" Type="http://schemas.openxmlformats.org/officeDocument/2006/relationships/image" Target="../media/image7.png"/><Relationship Id="rId1" Type="http://schemas.openxmlformats.org/officeDocument/2006/relationships/slideLayout" Target="../slideLayouts/slideLayout2.xml"/><Relationship Id="rId6" Type="http://schemas.openxmlformats.org/officeDocument/2006/relationships/image" Target="../media/image11.png"/><Relationship Id="rId5" Type="http://schemas.openxmlformats.org/officeDocument/2006/relationships/image" Target="../media/image10.png"/><Relationship Id="rId4" Type="http://schemas.openxmlformats.org/officeDocument/2006/relationships/image" Target="../media/image9.png"/></Relationships>
</file>

<file path=ppt/slides/_rels/slide9.xml.rels><?xml version="1.0" encoding="UTF-8" standalone="yes"?>
<Relationships xmlns="http://schemas.openxmlformats.org/package/2006/relationships"><Relationship Id="rId3" Type="http://schemas.openxmlformats.org/officeDocument/2006/relationships/image" Target="../media/image14.wmf"/><Relationship Id="rId2" Type="http://schemas.openxmlformats.org/officeDocument/2006/relationships/image" Target="../media/image13.wmf"/><Relationship Id="rId1" Type="http://schemas.openxmlformats.org/officeDocument/2006/relationships/slideLayout" Target="../slideLayouts/slideLayout7.xml"/><Relationship Id="rId4" Type="http://schemas.openxmlformats.org/officeDocument/2006/relationships/image" Target="../media/image15.w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WordArt 4"/>
          <p:cNvSpPr>
            <a:spLocks noChangeArrowheads="1" noChangeShapeType="1" noTextEdit="1"/>
          </p:cNvSpPr>
          <p:nvPr/>
        </p:nvSpPr>
        <p:spPr bwMode="auto">
          <a:xfrm>
            <a:off x="152400" y="152400"/>
            <a:ext cx="8763000" cy="3276600"/>
          </a:xfrm>
          <a:prstGeom prst="rect">
            <a:avLst/>
          </a:prstGeom>
        </p:spPr>
        <p:txBody>
          <a:bodyPr wrap="none" fromWordArt="1">
            <a:prstTxWarp prst="textCurveUp">
              <a:avLst>
                <a:gd name="adj" fmla="val 40356"/>
              </a:avLst>
            </a:prstTxWarp>
          </a:bodyPr>
          <a:lstStyle/>
          <a:p>
            <a:pPr algn="ctr"/>
            <a:r>
              <a:rPr lang="en-IN" sz="3600" kern="10" dirty="0">
                <a:ln w="12700">
                  <a:solidFill>
                    <a:srgbClr val="000000"/>
                  </a:solidFill>
                  <a:round/>
                  <a:headEnd/>
                  <a:tailEnd/>
                </a:ln>
                <a:solidFill>
                  <a:srgbClr val="0000FF"/>
                </a:solidFill>
                <a:effectLst>
                  <a:outerShdw dist="45791" dir="2021404" algn="ctr" rotWithShape="0">
                    <a:srgbClr val="808080"/>
                  </a:outerShdw>
                </a:effectLst>
                <a:latin typeface="DJ Finch Stick"/>
              </a:rPr>
              <a:t>NUTRITION</a:t>
            </a:r>
          </a:p>
        </p:txBody>
      </p:sp>
      <p:sp>
        <p:nvSpPr>
          <p:cNvPr id="2051" name="TextBox 4"/>
          <p:cNvSpPr txBox="1">
            <a:spLocks noChangeArrowheads="1"/>
          </p:cNvSpPr>
          <p:nvPr/>
        </p:nvSpPr>
        <p:spPr bwMode="auto">
          <a:xfrm>
            <a:off x="3962400" y="4724400"/>
            <a:ext cx="4876800" cy="1815882"/>
          </a:xfrm>
          <a:prstGeom prst="rect">
            <a:avLst/>
          </a:prstGeom>
          <a:noFill/>
          <a:ln w="9525">
            <a:noFill/>
            <a:miter lim="800000"/>
            <a:headEnd/>
            <a:tailEnd/>
          </a:ln>
        </p:spPr>
        <p:txBody>
          <a:bodyPr wrap="square">
            <a:spAutoFit/>
          </a:bodyPr>
          <a:lstStyle/>
          <a:p>
            <a:r>
              <a:rPr lang="en-US" sz="2800" dirty="0"/>
              <a:t>Presented by,</a:t>
            </a:r>
          </a:p>
          <a:p>
            <a:r>
              <a:rPr lang="en-US" sz="2800" dirty="0"/>
              <a:t>     </a:t>
            </a:r>
            <a:r>
              <a:rPr lang="en-US" sz="2800" dirty="0" err="1"/>
              <a:t>Ajith</a:t>
            </a:r>
            <a:r>
              <a:rPr lang="en-US" sz="2800" dirty="0"/>
              <a:t> K </a:t>
            </a:r>
            <a:r>
              <a:rPr lang="en-US" sz="2800" dirty="0" err="1"/>
              <a:t>K</a:t>
            </a:r>
            <a:endParaRPr lang="en-US" sz="2800" dirty="0"/>
          </a:p>
          <a:p>
            <a:r>
              <a:rPr lang="en-US" sz="2800" dirty="0"/>
              <a:t>     Asst. </a:t>
            </a:r>
            <a:r>
              <a:rPr lang="en-US" sz="2800" dirty="0" smtClean="0"/>
              <a:t>Professor</a:t>
            </a:r>
            <a:endParaRPr lang="en-US" sz="2800" dirty="0"/>
          </a:p>
          <a:p>
            <a:r>
              <a:rPr lang="en-US" sz="2800" dirty="0"/>
              <a:t>     College Of Nursing </a:t>
            </a:r>
            <a:r>
              <a:rPr lang="en-US" sz="2800" dirty="0" err="1"/>
              <a:t>Kishtwar</a:t>
            </a:r>
            <a:endParaRPr lang="en-US" sz="2800" dirty="0"/>
          </a:p>
        </p:txBody>
      </p:sp>
    </p:spTree>
  </p:cSld>
  <p:clrMapOvr>
    <a:masterClrMapping/>
  </p:clrMapOvr>
  <p:transition spd="med">
    <p:cover dir="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266" name="Picture 2" descr="fitnesscartoon"/>
          <p:cNvPicPr>
            <a:picLocks noChangeAspect="1" noChangeArrowheads="1"/>
          </p:cNvPicPr>
          <p:nvPr/>
        </p:nvPicPr>
        <p:blipFill>
          <a:blip r:embed="rId2"/>
          <a:srcRect t="12925"/>
          <a:stretch>
            <a:fillRect/>
          </a:stretch>
        </p:blipFill>
        <p:spPr bwMode="auto">
          <a:xfrm>
            <a:off x="1074737" y="1912937"/>
            <a:ext cx="6697663" cy="4106863"/>
          </a:xfrm>
          <a:prstGeom prst="rect">
            <a:avLst/>
          </a:prstGeom>
          <a:noFill/>
          <a:ln w="9525">
            <a:noFill/>
            <a:miter lim="800000"/>
            <a:headEnd/>
            <a:tailEnd/>
          </a:ln>
        </p:spPr>
      </p:pic>
      <p:sp>
        <p:nvSpPr>
          <p:cNvPr id="11267" name="Text Box 3"/>
          <p:cNvSpPr txBox="1">
            <a:spLocks noChangeArrowheads="1"/>
          </p:cNvSpPr>
          <p:nvPr/>
        </p:nvSpPr>
        <p:spPr bwMode="auto">
          <a:xfrm>
            <a:off x="533400" y="990600"/>
            <a:ext cx="6324600" cy="579438"/>
          </a:xfrm>
          <a:prstGeom prst="rect">
            <a:avLst/>
          </a:prstGeom>
          <a:noFill/>
          <a:ln w="9525">
            <a:noFill/>
            <a:miter lim="800000"/>
            <a:headEnd/>
            <a:tailEnd/>
          </a:ln>
        </p:spPr>
        <p:txBody>
          <a:bodyPr>
            <a:spAutoFit/>
          </a:bodyPr>
          <a:lstStyle/>
          <a:p>
            <a:pPr>
              <a:spcBef>
                <a:spcPct val="50000"/>
              </a:spcBef>
            </a:pPr>
            <a:r>
              <a:rPr lang="en-US" sz="3200">
                <a:latin typeface="DJ Finch Stick" pitchFamily="2" charset="0"/>
              </a:rPr>
              <a:t>2. Be physically active each day</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290" name="Picture 6" descr="FD01037_"/>
          <p:cNvPicPr>
            <a:picLocks noChangeAspect="1" noChangeArrowheads="1"/>
          </p:cNvPicPr>
          <p:nvPr/>
        </p:nvPicPr>
        <p:blipFill>
          <a:blip r:embed="rId2"/>
          <a:srcRect/>
          <a:stretch>
            <a:fillRect/>
          </a:stretch>
        </p:blipFill>
        <p:spPr bwMode="auto">
          <a:xfrm>
            <a:off x="1981200" y="4191000"/>
            <a:ext cx="3581400" cy="2425700"/>
          </a:xfrm>
          <a:prstGeom prst="rect">
            <a:avLst/>
          </a:prstGeom>
          <a:noFill/>
          <a:ln w="9525">
            <a:noFill/>
            <a:miter lim="800000"/>
            <a:headEnd/>
            <a:tailEnd/>
          </a:ln>
        </p:spPr>
      </p:pic>
      <p:pic>
        <p:nvPicPr>
          <p:cNvPr id="12291" name="Picture 3" descr="dairy"/>
          <p:cNvPicPr>
            <a:picLocks noChangeAspect="1" noChangeArrowheads="1"/>
          </p:cNvPicPr>
          <p:nvPr/>
        </p:nvPicPr>
        <p:blipFill>
          <a:blip r:embed="rId3"/>
          <a:srcRect/>
          <a:stretch>
            <a:fillRect/>
          </a:stretch>
        </p:blipFill>
        <p:spPr bwMode="auto">
          <a:xfrm>
            <a:off x="6629400" y="228600"/>
            <a:ext cx="2286000" cy="2286000"/>
          </a:xfrm>
          <a:prstGeom prst="rect">
            <a:avLst/>
          </a:prstGeom>
          <a:noFill/>
          <a:ln w="9525">
            <a:noFill/>
            <a:miter lim="800000"/>
            <a:headEnd/>
            <a:tailEnd/>
          </a:ln>
        </p:spPr>
      </p:pic>
      <p:pic>
        <p:nvPicPr>
          <p:cNvPr id="12292" name="Picture 4" descr="BD08911_"/>
          <p:cNvPicPr>
            <a:picLocks noChangeAspect="1" noChangeArrowheads="1"/>
          </p:cNvPicPr>
          <p:nvPr/>
        </p:nvPicPr>
        <p:blipFill>
          <a:blip r:embed="rId4"/>
          <a:srcRect/>
          <a:stretch>
            <a:fillRect/>
          </a:stretch>
        </p:blipFill>
        <p:spPr bwMode="auto">
          <a:xfrm>
            <a:off x="228600" y="4724400"/>
            <a:ext cx="2049463" cy="1928813"/>
          </a:xfrm>
          <a:prstGeom prst="rect">
            <a:avLst/>
          </a:prstGeom>
          <a:noFill/>
          <a:ln w="9525">
            <a:noFill/>
            <a:miter lim="800000"/>
            <a:headEnd/>
            <a:tailEnd/>
          </a:ln>
        </p:spPr>
      </p:pic>
      <p:pic>
        <p:nvPicPr>
          <p:cNvPr id="12293" name="Picture 5" descr="FD00997_"/>
          <p:cNvPicPr>
            <a:picLocks noChangeAspect="1" noChangeArrowheads="1"/>
          </p:cNvPicPr>
          <p:nvPr/>
        </p:nvPicPr>
        <p:blipFill>
          <a:blip r:embed="rId5"/>
          <a:srcRect/>
          <a:stretch>
            <a:fillRect/>
          </a:stretch>
        </p:blipFill>
        <p:spPr bwMode="auto">
          <a:xfrm>
            <a:off x="6248400" y="1981200"/>
            <a:ext cx="2514600" cy="3468688"/>
          </a:xfrm>
          <a:prstGeom prst="rect">
            <a:avLst/>
          </a:prstGeom>
          <a:noFill/>
          <a:ln w="9525">
            <a:noFill/>
            <a:miter lim="800000"/>
            <a:headEnd/>
            <a:tailEnd/>
          </a:ln>
        </p:spPr>
      </p:pic>
      <p:pic>
        <p:nvPicPr>
          <p:cNvPr id="12294" name="Picture 7" descr="FD01038_"/>
          <p:cNvPicPr>
            <a:picLocks noChangeAspect="1" noChangeArrowheads="1"/>
          </p:cNvPicPr>
          <p:nvPr/>
        </p:nvPicPr>
        <p:blipFill>
          <a:blip r:embed="rId6"/>
          <a:srcRect/>
          <a:stretch>
            <a:fillRect/>
          </a:stretch>
        </p:blipFill>
        <p:spPr bwMode="auto">
          <a:xfrm>
            <a:off x="5334000" y="4876800"/>
            <a:ext cx="3810000" cy="1731963"/>
          </a:xfrm>
          <a:prstGeom prst="rect">
            <a:avLst/>
          </a:prstGeom>
          <a:noFill/>
          <a:ln w="9525">
            <a:noFill/>
            <a:miter lim="800000"/>
            <a:headEnd/>
            <a:tailEnd/>
          </a:ln>
        </p:spPr>
      </p:pic>
      <p:sp>
        <p:nvSpPr>
          <p:cNvPr id="12295" name="Text Box 8"/>
          <p:cNvSpPr txBox="1">
            <a:spLocks noChangeArrowheads="1"/>
          </p:cNvSpPr>
          <p:nvPr/>
        </p:nvSpPr>
        <p:spPr bwMode="auto">
          <a:xfrm>
            <a:off x="381000" y="0"/>
            <a:ext cx="5943600" cy="5091113"/>
          </a:xfrm>
          <a:prstGeom prst="rect">
            <a:avLst/>
          </a:prstGeom>
          <a:noFill/>
          <a:ln w="9525">
            <a:noFill/>
            <a:miter lim="800000"/>
            <a:headEnd/>
            <a:tailEnd/>
          </a:ln>
        </p:spPr>
        <p:txBody>
          <a:bodyPr>
            <a:spAutoFit/>
          </a:bodyPr>
          <a:lstStyle/>
          <a:p>
            <a:pPr>
              <a:spcBef>
                <a:spcPct val="50000"/>
              </a:spcBef>
            </a:pPr>
            <a:r>
              <a:rPr lang="en-US" sz="4000" b="1" dirty="0">
                <a:latin typeface="DJ Finch Stick" pitchFamily="2" charset="0"/>
              </a:rPr>
              <a:t>Build a Healthy Base</a:t>
            </a:r>
          </a:p>
          <a:p>
            <a:pPr>
              <a:spcBef>
                <a:spcPct val="50000"/>
              </a:spcBef>
            </a:pPr>
            <a:r>
              <a:rPr lang="en-US" sz="3200" dirty="0">
                <a:latin typeface="DJ Finch Stick" pitchFamily="2" charset="0"/>
              </a:rPr>
              <a:t>3. Let the pyramid guide your choices</a:t>
            </a:r>
          </a:p>
          <a:p>
            <a:pPr>
              <a:spcBef>
                <a:spcPct val="50000"/>
              </a:spcBef>
            </a:pPr>
            <a:r>
              <a:rPr lang="en-US" sz="3200" dirty="0">
                <a:latin typeface="DJ Finch Stick" pitchFamily="2" charset="0"/>
              </a:rPr>
              <a:t>4. Choose a variety of grains daily, especially whole grains</a:t>
            </a:r>
          </a:p>
          <a:p>
            <a:pPr>
              <a:spcBef>
                <a:spcPct val="50000"/>
              </a:spcBef>
            </a:pPr>
            <a:r>
              <a:rPr lang="en-US" sz="3200" dirty="0">
                <a:latin typeface="DJ Finch Stick" pitchFamily="2" charset="0"/>
              </a:rPr>
              <a:t>5. Choose a variety of fruits and vegetables daily.</a:t>
            </a:r>
          </a:p>
          <a:p>
            <a:pPr>
              <a:spcBef>
                <a:spcPct val="50000"/>
              </a:spcBef>
            </a:pPr>
            <a:r>
              <a:rPr lang="en-US" sz="3200" dirty="0">
                <a:latin typeface="DJ Finch Stick" pitchFamily="2" charset="0"/>
              </a:rPr>
              <a:t>6. Keep food safe to eat.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2295">
                                            <p:txEl>
                                              <p:pRg st="1" end="1"/>
                                            </p:txEl>
                                          </p:spTgt>
                                        </p:tgtEl>
                                        <p:attrNameLst>
                                          <p:attrName>style.visibility</p:attrName>
                                        </p:attrNameLst>
                                      </p:cBhvr>
                                      <p:to>
                                        <p:strVal val="visible"/>
                                      </p:to>
                                    </p:set>
                                    <p:anim calcmode="lin" valueType="num">
                                      <p:cBhvr additive="base">
                                        <p:cTn id="7" dur="500" fill="hold"/>
                                        <p:tgtEl>
                                          <p:spTgt spid="12295">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229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12295">
                                            <p:txEl>
                                              <p:pRg st="2" end="2"/>
                                            </p:txEl>
                                          </p:spTgt>
                                        </p:tgtEl>
                                        <p:attrNameLst>
                                          <p:attrName>style.visibility</p:attrName>
                                        </p:attrNameLst>
                                      </p:cBhvr>
                                      <p:to>
                                        <p:strVal val="visible"/>
                                      </p:to>
                                    </p:set>
                                    <p:anim calcmode="lin" valueType="num">
                                      <p:cBhvr additive="base">
                                        <p:cTn id="13" dur="500" fill="hold"/>
                                        <p:tgtEl>
                                          <p:spTgt spid="12295">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229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12295">
                                            <p:txEl>
                                              <p:pRg st="3" end="3"/>
                                            </p:txEl>
                                          </p:spTgt>
                                        </p:tgtEl>
                                        <p:attrNameLst>
                                          <p:attrName>style.visibility</p:attrName>
                                        </p:attrNameLst>
                                      </p:cBhvr>
                                      <p:to>
                                        <p:strVal val="visible"/>
                                      </p:to>
                                    </p:set>
                                    <p:anim calcmode="lin" valueType="num">
                                      <p:cBhvr additive="base">
                                        <p:cTn id="19" dur="500" fill="hold"/>
                                        <p:tgtEl>
                                          <p:spTgt spid="12295">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2295">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12295">
                                            <p:txEl>
                                              <p:pRg st="4" end="4"/>
                                            </p:txEl>
                                          </p:spTgt>
                                        </p:tgtEl>
                                        <p:attrNameLst>
                                          <p:attrName>style.visibility</p:attrName>
                                        </p:attrNameLst>
                                      </p:cBhvr>
                                      <p:to>
                                        <p:strVal val="visible"/>
                                      </p:to>
                                    </p:set>
                                    <p:anim calcmode="lin" valueType="num">
                                      <p:cBhvr additive="base">
                                        <p:cTn id="25" dur="500" fill="hold"/>
                                        <p:tgtEl>
                                          <p:spTgt spid="12295">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12295">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ext Box 2"/>
          <p:cNvSpPr txBox="1">
            <a:spLocks noChangeArrowheads="1"/>
          </p:cNvSpPr>
          <p:nvPr/>
        </p:nvSpPr>
        <p:spPr bwMode="auto">
          <a:xfrm>
            <a:off x="381000" y="304800"/>
            <a:ext cx="4419600" cy="701675"/>
          </a:xfrm>
          <a:prstGeom prst="rect">
            <a:avLst/>
          </a:prstGeom>
          <a:noFill/>
          <a:ln w="9525">
            <a:noFill/>
            <a:miter lim="800000"/>
            <a:headEnd/>
            <a:tailEnd/>
          </a:ln>
        </p:spPr>
        <p:txBody>
          <a:bodyPr>
            <a:spAutoFit/>
          </a:bodyPr>
          <a:lstStyle/>
          <a:p>
            <a:pPr>
              <a:spcBef>
                <a:spcPct val="50000"/>
              </a:spcBef>
            </a:pPr>
            <a:r>
              <a:rPr lang="en-US" sz="4000" b="1">
                <a:latin typeface="DJ Finch Stick" pitchFamily="2" charset="0"/>
              </a:rPr>
              <a:t>Choose Sensibly</a:t>
            </a:r>
          </a:p>
        </p:txBody>
      </p:sp>
      <p:sp>
        <p:nvSpPr>
          <p:cNvPr id="13315" name="Text Box 3"/>
          <p:cNvSpPr txBox="1">
            <a:spLocks noChangeArrowheads="1"/>
          </p:cNvSpPr>
          <p:nvPr/>
        </p:nvSpPr>
        <p:spPr bwMode="auto">
          <a:xfrm>
            <a:off x="228600" y="990600"/>
            <a:ext cx="7620000" cy="1066800"/>
          </a:xfrm>
          <a:prstGeom prst="rect">
            <a:avLst/>
          </a:prstGeom>
          <a:noFill/>
          <a:ln w="9525">
            <a:noFill/>
            <a:miter lim="800000"/>
            <a:headEnd/>
            <a:tailEnd/>
          </a:ln>
        </p:spPr>
        <p:txBody>
          <a:bodyPr>
            <a:spAutoFit/>
          </a:bodyPr>
          <a:lstStyle/>
          <a:p>
            <a:pPr>
              <a:spcBef>
                <a:spcPct val="50000"/>
              </a:spcBef>
            </a:pPr>
            <a:r>
              <a:rPr lang="en-US" sz="3200">
                <a:latin typeface="DJ Finch Stick" pitchFamily="2" charset="0"/>
              </a:rPr>
              <a:t>7. Choose a diet that is low in saturated fat and cholesterol and moderate in total fat </a:t>
            </a:r>
          </a:p>
        </p:txBody>
      </p:sp>
      <p:pic>
        <p:nvPicPr>
          <p:cNvPr id="13316" name="Picture 4" descr="j0130493"/>
          <p:cNvPicPr>
            <a:picLocks noChangeAspect="1" noChangeArrowheads="1"/>
          </p:cNvPicPr>
          <p:nvPr/>
        </p:nvPicPr>
        <p:blipFill>
          <a:blip r:embed="rId2"/>
          <a:srcRect/>
          <a:stretch>
            <a:fillRect/>
          </a:stretch>
        </p:blipFill>
        <p:spPr bwMode="auto">
          <a:xfrm>
            <a:off x="6096000" y="1524000"/>
            <a:ext cx="1524000" cy="1524000"/>
          </a:xfrm>
          <a:prstGeom prst="rect">
            <a:avLst/>
          </a:prstGeom>
          <a:noFill/>
          <a:ln w="9525">
            <a:noFill/>
            <a:miter lim="800000"/>
            <a:headEnd/>
            <a:tailEnd/>
          </a:ln>
        </p:spPr>
      </p:pic>
      <p:sp>
        <p:nvSpPr>
          <p:cNvPr id="13317" name="Text Box 5"/>
          <p:cNvSpPr txBox="1">
            <a:spLocks noChangeArrowheads="1"/>
          </p:cNvSpPr>
          <p:nvPr/>
        </p:nvSpPr>
        <p:spPr bwMode="auto">
          <a:xfrm>
            <a:off x="304800" y="2514600"/>
            <a:ext cx="6172200" cy="1066800"/>
          </a:xfrm>
          <a:prstGeom prst="rect">
            <a:avLst/>
          </a:prstGeom>
          <a:noFill/>
          <a:ln w="9525">
            <a:noFill/>
            <a:miter lim="800000"/>
            <a:headEnd/>
            <a:tailEnd/>
          </a:ln>
        </p:spPr>
        <p:txBody>
          <a:bodyPr>
            <a:spAutoFit/>
          </a:bodyPr>
          <a:lstStyle/>
          <a:p>
            <a:pPr>
              <a:spcBef>
                <a:spcPct val="50000"/>
              </a:spcBef>
            </a:pPr>
            <a:r>
              <a:rPr lang="en-US" sz="3200">
                <a:latin typeface="DJ Finch Stick" pitchFamily="2" charset="0"/>
              </a:rPr>
              <a:t>8. Choose beverages and foods to moderate your intake of sugars</a:t>
            </a:r>
          </a:p>
        </p:txBody>
      </p:sp>
      <p:pic>
        <p:nvPicPr>
          <p:cNvPr id="13318" name="Picture 6" descr="FD01976_"/>
          <p:cNvPicPr>
            <a:picLocks noChangeAspect="1" noChangeArrowheads="1"/>
          </p:cNvPicPr>
          <p:nvPr/>
        </p:nvPicPr>
        <p:blipFill>
          <a:blip r:embed="rId3"/>
          <a:srcRect/>
          <a:stretch>
            <a:fillRect/>
          </a:stretch>
        </p:blipFill>
        <p:spPr bwMode="auto">
          <a:xfrm>
            <a:off x="7010400" y="2362200"/>
            <a:ext cx="1798638" cy="1887538"/>
          </a:xfrm>
          <a:prstGeom prst="rect">
            <a:avLst/>
          </a:prstGeom>
          <a:noFill/>
          <a:ln w="9525">
            <a:noFill/>
            <a:miter lim="800000"/>
            <a:headEnd/>
            <a:tailEnd/>
          </a:ln>
        </p:spPr>
      </p:pic>
      <p:sp>
        <p:nvSpPr>
          <p:cNvPr id="13319" name="Text Box 7"/>
          <p:cNvSpPr txBox="1">
            <a:spLocks noChangeArrowheads="1"/>
          </p:cNvSpPr>
          <p:nvPr/>
        </p:nvSpPr>
        <p:spPr bwMode="auto">
          <a:xfrm>
            <a:off x="304800" y="4038600"/>
            <a:ext cx="7162800" cy="579438"/>
          </a:xfrm>
          <a:prstGeom prst="rect">
            <a:avLst/>
          </a:prstGeom>
          <a:noFill/>
          <a:ln w="9525">
            <a:noFill/>
            <a:miter lim="800000"/>
            <a:headEnd/>
            <a:tailEnd/>
          </a:ln>
        </p:spPr>
        <p:txBody>
          <a:bodyPr>
            <a:spAutoFit/>
          </a:bodyPr>
          <a:lstStyle/>
          <a:p>
            <a:pPr>
              <a:spcBef>
                <a:spcPct val="50000"/>
              </a:spcBef>
            </a:pPr>
            <a:r>
              <a:rPr lang="en-US" sz="3200">
                <a:latin typeface="DJ Finch Stick" pitchFamily="2" charset="0"/>
              </a:rPr>
              <a:t>9. Choose and prepare food with less salt</a:t>
            </a:r>
          </a:p>
        </p:txBody>
      </p:sp>
      <p:pic>
        <p:nvPicPr>
          <p:cNvPr id="13320" name="Picture 8" descr="j0251523"/>
          <p:cNvPicPr>
            <a:picLocks noChangeAspect="1" noChangeArrowheads="1"/>
          </p:cNvPicPr>
          <p:nvPr/>
        </p:nvPicPr>
        <p:blipFill>
          <a:blip r:embed="rId4"/>
          <a:srcRect/>
          <a:stretch>
            <a:fillRect/>
          </a:stretch>
        </p:blipFill>
        <p:spPr bwMode="auto">
          <a:xfrm>
            <a:off x="7239000" y="4267200"/>
            <a:ext cx="1262063" cy="1371600"/>
          </a:xfrm>
          <a:prstGeom prst="rect">
            <a:avLst/>
          </a:prstGeom>
          <a:noFill/>
          <a:ln w="9525">
            <a:noFill/>
            <a:miter lim="800000"/>
            <a:headEnd/>
            <a:tailEnd/>
          </a:ln>
        </p:spPr>
      </p:pic>
      <p:sp>
        <p:nvSpPr>
          <p:cNvPr id="13321" name="Text Box 9"/>
          <p:cNvSpPr txBox="1">
            <a:spLocks noChangeArrowheads="1"/>
          </p:cNvSpPr>
          <p:nvPr/>
        </p:nvSpPr>
        <p:spPr bwMode="auto">
          <a:xfrm>
            <a:off x="228600" y="5181600"/>
            <a:ext cx="6248400" cy="1066800"/>
          </a:xfrm>
          <a:prstGeom prst="rect">
            <a:avLst/>
          </a:prstGeom>
          <a:noFill/>
          <a:ln w="9525">
            <a:noFill/>
            <a:miter lim="800000"/>
            <a:headEnd/>
            <a:tailEnd/>
          </a:ln>
        </p:spPr>
        <p:txBody>
          <a:bodyPr>
            <a:spAutoFit/>
          </a:bodyPr>
          <a:lstStyle/>
          <a:p>
            <a:pPr>
              <a:spcBef>
                <a:spcPct val="50000"/>
              </a:spcBef>
            </a:pPr>
            <a:r>
              <a:rPr lang="en-US" sz="3200">
                <a:latin typeface="DJ Finch Stick" pitchFamily="2" charset="0"/>
              </a:rPr>
              <a:t>10. If you drink alcoholic beverages do so in moderation</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1331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7" presetClass="entr" presetSubtype="10" fill="hold" nodeType="clickEffect">
                                  <p:stCondLst>
                                    <p:cond delay="0"/>
                                  </p:stCondLst>
                                  <p:childTnLst>
                                    <p:set>
                                      <p:cBhvr>
                                        <p:cTn id="10" dur="1" fill="hold">
                                          <p:stCondLst>
                                            <p:cond delay="0"/>
                                          </p:stCondLst>
                                        </p:cTn>
                                        <p:tgtEl>
                                          <p:spTgt spid="13316"/>
                                        </p:tgtEl>
                                        <p:attrNameLst>
                                          <p:attrName>style.visibility</p:attrName>
                                        </p:attrNameLst>
                                      </p:cBhvr>
                                      <p:to>
                                        <p:strVal val="visible"/>
                                      </p:to>
                                    </p:set>
                                    <p:anim calcmode="lin" valueType="num">
                                      <p:cBhvr>
                                        <p:cTn id="11" dur="500" fill="hold"/>
                                        <p:tgtEl>
                                          <p:spTgt spid="13316"/>
                                        </p:tgtEl>
                                        <p:attrNameLst>
                                          <p:attrName>ppt_w</p:attrName>
                                        </p:attrNameLst>
                                      </p:cBhvr>
                                      <p:tavLst>
                                        <p:tav tm="0">
                                          <p:val>
                                            <p:fltVal val="0"/>
                                          </p:val>
                                        </p:tav>
                                        <p:tav tm="100000">
                                          <p:val>
                                            <p:strVal val="#ppt_w"/>
                                          </p:val>
                                        </p:tav>
                                      </p:tavLst>
                                    </p:anim>
                                    <p:anim calcmode="lin" valueType="num">
                                      <p:cBhvr>
                                        <p:cTn id="12" dur="500" fill="hold"/>
                                        <p:tgtEl>
                                          <p:spTgt spid="13316"/>
                                        </p:tgtEl>
                                        <p:attrNameLst>
                                          <p:attrName>ppt_h</p:attrName>
                                        </p:attrNameLst>
                                      </p:cBhvr>
                                      <p:tavLst>
                                        <p:tav tm="0">
                                          <p:val>
                                            <p:strVal val="#ppt_h"/>
                                          </p:val>
                                        </p:tav>
                                        <p:tav tm="100000">
                                          <p:val>
                                            <p:strVal val="#ppt_h"/>
                                          </p:val>
                                        </p:tav>
                                      </p:tavLst>
                                    </p:anim>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499"/>
                                          </p:stCondLst>
                                        </p:cTn>
                                        <p:tgtEl>
                                          <p:spTgt spid="13317"/>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nodeType="clickEffect">
                                  <p:stCondLst>
                                    <p:cond delay="0"/>
                                  </p:stCondLst>
                                  <p:childTnLst>
                                    <p:set>
                                      <p:cBhvr>
                                        <p:cTn id="20" dur="1" fill="hold">
                                          <p:stCondLst>
                                            <p:cond delay="0"/>
                                          </p:stCondLst>
                                        </p:cTn>
                                        <p:tgtEl>
                                          <p:spTgt spid="13318"/>
                                        </p:tgtEl>
                                        <p:attrNameLst>
                                          <p:attrName>style.visibility</p:attrName>
                                        </p:attrNameLst>
                                      </p:cBhvr>
                                      <p:to>
                                        <p:strVal val="visible"/>
                                      </p:to>
                                    </p:set>
                                    <p:anim calcmode="lin" valueType="num">
                                      <p:cBhvr additive="base">
                                        <p:cTn id="21" dur="500" fill="hold"/>
                                        <p:tgtEl>
                                          <p:spTgt spid="13318"/>
                                        </p:tgtEl>
                                        <p:attrNameLst>
                                          <p:attrName>ppt_x</p:attrName>
                                        </p:attrNameLst>
                                      </p:cBhvr>
                                      <p:tavLst>
                                        <p:tav tm="0">
                                          <p:val>
                                            <p:strVal val="#ppt_x"/>
                                          </p:val>
                                        </p:tav>
                                        <p:tav tm="100000">
                                          <p:val>
                                            <p:strVal val="#ppt_x"/>
                                          </p:val>
                                        </p:tav>
                                      </p:tavLst>
                                    </p:anim>
                                    <p:anim calcmode="lin" valueType="num">
                                      <p:cBhvr additive="base">
                                        <p:cTn id="22" dur="500" fill="hold"/>
                                        <p:tgtEl>
                                          <p:spTgt spid="13318"/>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499"/>
                                          </p:stCondLst>
                                        </p:cTn>
                                        <p:tgtEl>
                                          <p:spTgt spid="13319"/>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2" presetClass="entr" presetSubtype="8" fill="hold" nodeType="clickEffect">
                                  <p:stCondLst>
                                    <p:cond delay="0"/>
                                  </p:stCondLst>
                                  <p:childTnLst>
                                    <p:set>
                                      <p:cBhvr>
                                        <p:cTn id="30" dur="1" fill="hold">
                                          <p:stCondLst>
                                            <p:cond delay="0"/>
                                          </p:stCondLst>
                                        </p:cTn>
                                        <p:tgtEl>
                                          <p:spTgt spid="13320"/>
                                        </p:tgtEl>
                                        <p:attrNameLst>
                                          <p:attrName>style.visibility</p:attrName>
                                        </p:attrNameLst>
                                      </p:cBhvr>
                                      <p:to>
                                        <p:strVal val="visible"/>
                                      </p:to>
                                    </p:set>
                                    <p:anim calcmode="lin" valueType="num">
                                      <p:cBhvr additive="base">
                                        <p:cTn id="31" dur="500" fill="hold"/>
                                        <p:tgtEl>
                                          <p:spTgt spid="13320"/>
                                        </p:tgtEl>
                                        <p:attrNameLst>
                                          <p:attrName>ppt_x</p:attrName>
                                        </p:attrNameLst>
                                      </p:cBhvr>
                                      <p:tavLst>
                                        <p:tav tm="0">
                                          <p:val>
                                            <p:strVal val="0-#ppt_w/2"/>
                                          </p:val>
                                        </p:tav>
                                        <p:tav tm="100000">
                                          <p:val>
                                            <p:strVal val="#ppt_x"/>
                                          </p:val>
                                        </p:tav>
                                      </p:tavLst>
                                    </p:anim>
                                    <p:anim calcmode="lin" valueType="num">
                                      <p:cBhvr additive="base">
                                        <p:cTn id="32" dur="500" fill="hold"/>
                                        <p:tgtEl>
                                          <p:spTgt spid="13320"/>
                                        </p:tgtEl>
                                        <p:attrNameLst>
                                          <p:attrName>ppt_y</p:attrName>
                                        </p:attrNameLst>
                                      </p:cBhvr>
                                      <p:tavLst>
                                        <p:tav tm="0">
                                          <p:val>
                                            <p:strVal val="#ppt_y"/>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499"/>
                                          </p:stCondLst>
                                        </p:cTn>
                                        <p:tgtEl>
                                          <p:spTgt spid="1332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5" grpId="0" autoUpdateAnimBg="0"/>
      <p:bldP spid="13317" grpId="0" autoUpdateAnimBg="0"/>
      <p:bldP spid="13319" grpId="0" autoUpdateAnimBg="0"/>
      <p:bldP spid="13321" grpId="0" autoUpdateAnimBg="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WordArt 2"/>
          <p:cNvSpPr>
            <a:spLocks noChangeArrowheads="1" noChangeShapeType="1" noTextEdit="1"/>
          </p:cNvSpPr>
          <p:nvPr/>
        </p:nvSpPr>
        <p:spPr bwMode="auto">
          <a:xfrm>
            <a:off x="1371600" y="1752600"/>
            <a:ext cx="6477000" cy="3352800"/>
          </a:xfrm>
          <a:prstGeom prst="rect">
            <a:avLst/>
          </a:prstGeom>
        </p:spPr>
        <p:txBody>
          <a:bodyPr wrap="none" fromWordArt="1">
            <a:prstTxWarp prst="textDoubleWave1">
              <a:avLst>
                <a:gd name="adj1" fmla="val 6500"/>
                <a:gd name="adj2" fmla="val 0"/>
              </a:avLst>
            </a:prstTxWarp>
          </a:bodyPr>
          <a:lstStyle/>
          <a:p>
            <a:pPr algn="ctr"/>
            <a:r>
              <a:rPr lang="en-IN" sz="6000" kern="10" spc="-600">
                <a:ln w="12700">
                  <a:solidFill>
                    <a:srgbClr val="000099"/>
                  </a:solidFill>
                  <a:round/>
                  <a:headEnd/>
                  <a:tailEnd/>
                </a:ln>
                <a:solidFill>
                  <a:srgbClr val="FF9900"/>
                </a:solidFill>
                <a:effectLst>
                  <a:outerShdw dist="125724" dir="18900000" algn="ctr" rotWithShape="0">
                    <a:srgbClr val="000099"/>
                  </a:outerShdw>
                </a:effectLst>
                <a:latin typeface="DJ Finch Stick"/>
              </a:rPr>
              <a:t>Thank You!!!</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9" presetClass="entr" presetSubtype="10" fill="hold" grpId="0" nodeType="afterEffect">
                                  <p:stCondLst>
                                    <p:cond delay="1000"/>
                                  </p:stCondLst>
                                  <p:childTnLst>
                                    <p:set>
                                      <p:cBhvr>
                                        <p:cTn id="6" dur="1" fill="hold">
                                          <p:stCondLst>
                                            <p:cond delay="0"/>
                                          </p:stCondLst>
                                        </p:cTn>
                                        <p:tgtEl>
                                          <p:spTgt spid="14338"/>
                                        </p:tgtEl>
                                        <p:attrNameLst>
                                          <p:attrName>style.visibility</p:attrName>
                                        </p:attrNameLst>
                                      </p:cBhvr>
                                      <p:to>
                                        <p:strVal val="visible"/>
                                      </p:to>
                                    </p:set>
                                    <p:anim calcmode="lin" valueType="num">
                                      <p:cBhvr>
                                        <p:cTn id="7" dur="5000" fill="hold"/>
                                        <p:tgtEl>
                                          <p:spTgt spid="14338"/>
                                        </p:tgtEl>
                                        <p:attrNameLst>
                                          <p:attrName>ppt_w</p:attrName>
                                        </p:attrNameLst>
                                      </p:cBhvr>
                                      <p:tavLst>
                                        <p:tav tm="0" fmla="#ppt_w*sin(2.5*pi*$)">
                                          <p:val>
                                            <p:fltVal val="0"/>
                                          </p:val>
                                        </p:tav>
                                        <p:tav tm="100000">
                                          <p:val>
                                            <p:fltVal val="1"/>
                                          </p:val>
                                        </p:tav>
                                      </p:tavLst>
                                    </p:anim>
                                    <p:anim calcmode="lin" valueType="num">
                                      <p:cBhvr>
                                        <p:cTn id="8" dur="5000" fill="hold"/>
                                        <p:tgtEl>
                                          <p:spTgt spid="14338"/>
                                        </p:tgtEl>
                                        <p:attrNameLst>
                                          <p:attrName>ppt_h</p:attrName>
                                        </p:attrNameLst>
                                      </p:cBhvr>
                                      <p:tavLst>
                                        <p:tav tm="0">
                                          <p:val>
                                            <p:strVal val="#ppt_h"/>
                                          </p:val>
                                        </p:tav>
                                        <p:tav tm="100000">
                                          <p:val>
                                            <p:strVal val="#ppt_h"/>
                                          </p:val>
                                        </p:tav>
                                      </p:tavLst>
                                    </p:anim>
                                  </p:childTnLst>
                                  <p:subTnLst>
                                    <p:audio>
                                      <p:cMediaNode>
                                        <p:cTn display="0" masterRel="sameClick">
                                          <p:stCondLst>
                                            <p:cond evt="begin" delay="0">
                                              <p:tn val="5"/>
                                            </p:cond>
                                          </p:stCondLst>
                                          <p:endCondLst>
                                            <p:cond evt="onStopAudio" delay="0">
                                              <p:tgtEl>
                                                <p:sldTgt/>
                                              </p:tgtEl>
                                            </p:cond>
                                          </p:endCondLst>
                                        </p:cTn>
                                        <p:tgtEl>
                                          <p:sndTgt r:embed="rId2" name="applause.wav" builtIn="1"/>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38"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5" descr="Click To Download"/>
          <p:cNvPicPr>
            <a:picLocks noChangeAspect="1" noChangeArrowheads="1"/>
          </p:cNvPicPr>
          <p:nvPr/>
        </p:nvPicPr>
        <p:blipFill>
          <a:blip r:embed="rId2"/>
          <a:srcRect/>
          <a:stretch>
            <a:fillRect/>
          </a:stretch>
        </p:blipFill>
        <p:spPr bwMode="auto">
          <a:xfrm>
            <a:off x="4800600" y="2133600"/>
            <a:ext cx="3444875" cy="3444875"/>
          </a:xfrm>
          <a:prstGeom prst="rect">
            <a:avLst/>
          </a:prstGeom>
          <a:noFill/>
          <a:ln w="9525">
            <a:noFill/>
            <a:miter lim="800000"/>
            <a:headEnd/>
            <a:tailEnd/>
          </a:ln>
        </p:spPr>
      </p:pic>
      <p:sp>
        <p:nvSpPr>
          <p:cNvPr id="3075" name="Rectangle 2"/>
          <p:cNvSpPr>
            <a:spLocks noGrp="1" noChangeArrowheads="1"/>
          </p:cNvSpPr>
          <p:nvPr>
            <p:ph type="title"/>
          </p:nvPr>
        </p:nvSpPr>
        <p:spPr/>
        <p:txBody>
          <a:bodyPr/>
          <a:lstStyle/>
          <a:p>
            <a:pPr eaLnBrk="1" hangingPunct="1"/>
            <a:r>
              <a:rPr lang="en-US" sz="5400" b="1" smtClean="0">
                <a:latin typeface="DJ Finch Stick" pitchFamily="2" charset="0"/>
              </a:rPr>
              <a:t>What Is Nutrition?</a:t>
            </a:r>
          </a:p>
        </p:txBody>
      </p:sp>
      <p:sp>
        <p:nvSpPr>
          <p:cNvPr id="3076" name="Text Box 6"/>
          <p:cNvSpPr txBox="1">
            <a:spLocks noChangeArrowheads="1"/>
          </p:cNvSpPr>
          <p:nvPr/>
        </p:nvSpPr>
        <p:spPr bwMode="auto">
          <a:xfrm>
            <a:off x="685800" y="2514600"/>
            <a:ext cx="3352800" cy="3140075"/>
          </a:xfrm>
          <a:prstGeom prst="rect">
            <a:avLst/>
          </a:prstGeom>
          <a:noFill/>
          <a:ln w="3175">
            <a:noFill/>
            <a:miter lim="800000"/>
            <a:headEnd/>
            <a:tailEnd/>
          </a:ln>
        </p:spPr>
        <p:txBody>
          <a:bodyPr>
            <a:spAutoFit/>
          </a:bodyPr>
          <a:lstStyle/>
          <a:p>
            <a:r>
              <a:rPr lang="en-US" sz="4000" dirty="0" smtClean="0">
                <a:latin typeface="DJ Finch Stick" pitchFamily="2" charset="0"/>
              </a:rPr>
              <a:t>The </a:t>
            </a:r>
            <a:r>
              <a:rPr lang="en-US" sz="4000" dirty="0">
                <a:latin typeface="DJ Finch Stick" pitchFamily="2" charset="0"/>
              </a:rPr>
              <a:t>study of how your body uses the food that you eat.</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9" descr="Click To Download"/>
          <p:cNvPicPr>
            <a:picLocks noChangeAspect="1" noChangeArrowheads="1"/>
          </p:cNvPicPr>
          <p:nvPr/>
        </p:nvPicPr>
        <p:blipFill>
          <a:blip r:embed="rId2">
            <a:lum bright="70000" contrast="-70000"/>
          </a:blip>
          <a:srcRect/>
          <a:stretch>
            <a:fillRect/>
          </a:stretch>
        </p:blipFill>
        <p:spPr bwMode="auto">
          <a:xfrm>
            <a:off x="990600" y="533400"/>
            <a:ext cx="7315200" cy="5638800"/>
          </a:xfrm>
          <a:prstGeom prst="rect">
            <a:avLst/>
          </a:prstGeom>
          <a:noFill/>
          <a:ln w="9525">
            <a:noFill/>
            <a:miter lim="800000"/>
            <a:headEnd/>
            <a:tailEnd/>
          </a:ln>
        </p:spPr>
      </p:pic>
      <p:sp>
        <p:nvSpPr>
          <p:cNvPr id="4099" name="Text Box 10"/>
          <p:cNvSpPr txBox="1">
            <a:spLocks noChangeArrowheads="1"/>
          </p:cNvSpPr>
          <p:nvPr/>
        </p:nvSpPr>
        <p:spPr bwMode="auto">
          <a:xfrm>
            <a:off x="1828800" y="457200"/>
            <a:ext cx="5654675" cy="823913"/>
          </a:xfrm>
          <a:prstGeom prst="rect">
            <a:avLst/>
          </a:prstGeom>
          <a:noFill/>
          <a:ln w="9525">
            <a:noFill/>
            <a:miter lim="800000"/>
            <a:headEnd/>
            <a:tailEnd/>
          </a:ln>
        </p:spPr>
        <p:txBody>
          <a:bodyPr>
            <a:spAutoFit/>
          </a:bodyPr>
          <a:lstStyle/>
          <a:p>
            <a:r>
              <a:rPr lang="en-US" sz="4800" b="1">
                <a:latin typeface="DJ Classic" pitchFamily="2" charset="0"/>
              </a:rPr>
              <a:t>What is a </a:t>
            </a:r>
            <a:r>
              <a:rPr lang="en-US" sz="4800" b="1">
                <a:latin typeface="DJ Finch Stick" pitchFamily="2" charset="0"/>
              </a:rPr>
              <a:t>Nutrient</a:t>
            </a:r>
          </a:p>
        </p:txBody>
      </p:sp>
      <p:sp>
        <p:nvSpPr>
          <p:cNvPr id="4100" name="Text Box 11"/>
          <p:cNvSpPr txBox="1">
            <a:spLocks noChangeArrowheads="1"/>
          </p:cNvSpPr>
          <p:nvPr/>
        </p:nvSpPr>
        <p:spPr bwMode="auto">
          <a:xfrm>
            <a:off x="1143000" y="1219200"/>
            <a:ext cx="7275513" cy="4486275"/>
          </a:xfrm>
          <a:prstGeom prst="rect">
            <a:avLst/>
          </a:prstGeom>
          <a:noFill/>
          <a:ln w="9525">
            <a:noFill/>
            <a:miter lim="800000"/>
            <a:headEnd/>
            <a:tailEnd/>
          </a:ln>
        </p:spPr>
        <p:txBody>
          <a:bodyPr>
            <a:spAutoFit/>
          </a:bodyPr>
          <a:lstStyle/>
          <a:p>
            <a:r>
              <a:rPr lang="en-US" sz="3600">
                <a:latin typeface="DJ Finch Stick" pitchFamily="2" charset="0"/>
              </a:rPr>
              <a:t>A nutrient is a chemical substance in food that helps maintain the body. Some provide energy.  All help build cells and tissues, regulate bodily processes such as breathing.  No single food supplies all the nutrients the body needs to function.</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WordArt 5"/>
          <p:cNvSpPr>
            <a:spLocks noChangeArrowheads="1" noChangeShapeType="1" noTextEdit="1"/>
          </p:cNvSpPr>
          <p:nvPr/>
        </p:nvSpPr>
        <p:spPr bwMode="auto">
          <a:xfrm>
            <a:off x="762000" y="609600"/>
            <a:ext cx="7905750" cy="1676400"/>
          </a:xfrm>
          <a:prstGeom prst="rect">
            <a:avLst/>
          </a:prstGeom>
        </p:spPr>
        <p:txBody>
          <a:bodyPr wrap="none" fromWordArt="1">
            <a:prstTxWarp prst="textPlain">
              <a:avLst>
                <a:gd name="adj" fmla="val 50000"/>
              </a:avLst>
            </a:prstTxWarp>
          </a:bodyPr>
          <a:lstStyle/>
          <a:p>
            <a:pPr algn="ctr"/>
            <a:r>
              <a:rPr lang="en-IN" sz="4400" kern="10">
                <a:ln w="12700">
                  <a:solidFill>
                    <a:srgbClr val="EAEAEA"/>
                  </a:solidFill>
                  <a:round/>
                  <a:headEnd/>
                  <a:tailEnd/>
                </a:ln>
                <a:gradFill rotWithShape="1">
                  <a:gsLst>
                    <a:gs pos="0">
                      <a:srgbClr val="A603AB"/>
                    </a:gs>
                    <a:gs pos="12000">
                      <a:srgbClr val="E81766"/>
                    </a:gs>
                    <a:gs pos="27000">
                      <a:srgbClr val="EE3F17"/>
                    </a:gs>
                    <a:gs pos="48000">
                      <a:srgbClr val="FFFF00"/>
                    </a:gs>
                    <a:gs pos="64999">
                      <a:srgbClr val="1A8D48"/>
                    </a:gs>
                    <a:gs pos="78999">
                      <a:srgbClr val="0819FB"/>
                    </a:gs>
                    <a:gs pos="100000">
                      <a:srgbClr val="A603AB"/>
                    </a:gs>
                  </a:gsLst>
                  <a:lin ang="0" scaled="1"/>
                </a:gradFill>
                <a:effectLst>
                  <a:outerShdw dist="35921" dir="2700000" sy="50000" kx="2115830" algn="bl" rotWithShape="0">
                    <a:srgbClr val="C0C0C0"/>
                  </a:outerShdw>
                </a:effectLst>
                <a:latin typeface="DJ Finch Stick"/>
              </a:rPr>
              <a:t>The six Classifications of Nutrients</a:t>
            </a:r>
          </a:p>
        </p:txBody>
      </p:sp>
      <p:sp>
        <p:nvSpPr>
          <p:cNvPr id="5126" name="Text Box 6"/>
          <p:cNvSpPr txBox="1">
            <a:spLocks noChangeArrowheads="1"/>
          </p:cNvSpPr>
          <p:nvPr/>
        </p:nvSpPr>
        <p:spPr bwMode="auto">
          <a:xfrm>
            <a:off x="822325" y="2344738"/>
            <a:ext cx="4148893" cy="4401205"/>
          </a:xfrm>
          <a:prstGeom prst="rect">
            <a:avLst/>
          </a:prstGeom>
          <a:noFill/>
          <a:ln w="9525">
            <a:noFill/>
            <a:miter lim="800000"/>
            <a:headEnd/>
            <a:tailEnd/>
          </a:ln>
        </p:spPr>
        <p:txBody>
          <a:bodyPr wrap="none">
            <a:spAutoFit/>
          </a:bodyPr>
          <a:lstStyle/>
          <a:p>
            <a:pPr>
              <a:buFont typeface="Wingdings" pitchFamily="2" charset="2"/>
              <a:buChar char="v"/>
            </a:pPr>
            <a:r>
              <a:rPr lang="en-US" sz="4000" dirty="0">
                <a:ln>
                  <a:solidFill>
                    <a:sysClr val="windowText" lastClr="000000"/>
                  </a:solidFill>
                </a:ln>
                <a:latin typeface="DJ Finch Stick" pitchFamily="2" charset="0"/>
              </a:rPr>
              <a:t> </a:t>
            </a:r>
            <a:r>
              <a:rPr lang="en-US" dirty="0">
                <a:ln>
                  <a:solidFill>
                    <a:sysClr val="windowText" lastClr="000000"/>
                  </a:solidFill>
                </a:ln>
                <a:latin typeface="DJ Finch Stick" pitchFamily="2" charset="0"/>
              </a:rPr>
              <a:t> </a:t>
            </a:r>
            <a:r>
              <a:rPr lang="en-US" sz="4000" dirty="0">
                <a:ln>
                  <a:solidFill>
                    <a:sysClr val="windowText" lastClr="000000"/>
                  </a:solidFill>
                </a:ln>
                <a:latin typeface="DJ Finch Stick" pitchFamily="2" charset="0"/>
              </a:rPr>
              <a:t>Vitamins</a:t>
            </a:r>
          </a:p>
          <a:p>
            <a:pPr>
              <a:buFont typeface="Wingdings" pitchFamily="2" charset="2"/>
              <a:buChar char="v"/>
            </a:pPr>
            <a:r>
              <a:rPr lang="en-US" sz="4000" dirty="0">
                <a:ln>
                  <a:solidFill>
                    <a:sysClr val="windowText" lastClr="000000"/>
                  </a:solidFill>
                </a:ln>
                <a:latin typeface="DJ Finch Stick" pitchFamily="2" charset="0"/>
              </a:rPr>
              <a:t> Minerals</a:t>
            </a:r>
          </a:p>
          <a:p>
            <a:pPr>
              <a:buFont typeface="Wingdings" pitchFamily="2" charset="2"/>
              <a:buChar char="v"/>
            </a:pPr>
            <a:r>
              <a:rPr lang="en-US" sz="4000" dirty="0">
                <a:ln>
                  <a:solidFill>
                    <a:sysClr val="windowText" lastClr="000000"/>
                  </a:solidFill>
                </a:ln>
                <a:latin typeface="DJ Finch Stick" pitchFamily="2" charset="0"/>
              </a:rPr>
              <a:t> Water</a:t>
            </a:r>
          </a:p>
          <a:p>
            <a:pPr>
              <a:buFont typeface="Wingdings" pitchFamily="2" charset="2"/>
              <a:buChar char="v"/>
            </a:pPr>
            <a:r>
              <a:rPr lang="en-US" sz="4000" dirty="0">
                <a:ln>
                  <a:solidFill>
                    <a:sysClr val="windowText" lastClr="000000"/>
                  </a:solidFill>
                </a:ln>
                <a:latin typeface="DJ Finch Stick" pitchFamily="2" charset="0"/>
              </a:rPr>
              <a:t> Protein</a:t>
            </a:r>
          </a:p>
          <a:p>
            <a:pPr>
              <a:buFont typeface="Wingdings" pitchFamily="2" charset="2"/>
              <a:buChar char="v"/>
            </a:pPr>
            <a:r>
              <a:rPr lang="en-US" sz="4000" dirty="0">
                <a:ln>
                  <a:solidFill>
                    <a:sysClr val="windowText" lastClr="000000"/>
                  </a:solidFill>
                </a:ln>
                <a:latin typeface="DJ Finch Stick" pitchFamily="2" charset="0"/>
              </a:rPr>
              <a:t>Carbohydrates</a:t>
            </a:r>
            <a:r>
              <a:rPr lang="en-US" sz="4000" dirty="0">
                <a:ln>
                  <a:solidFill>
                    <a:sysClr val="windowText" lastClr="000000"/>
                  </a:solidFill>
                </a:ln>
                <a:latin typeface="DJ Classic" pitchFamily="2" charset="0"/>
              </a:rPr>
              <a:t> </a:t>
            </a:r>
          </a:p>
          <a:p>
            <a:pPr>
              <a:buFont typeface="Wingdings" pitchFamily="2" charset="2"/>
              <a:buNone/>
            </a:pPr>
            <a:endParaRPr lang="en-US" sz="4000" dirty="0">
              <a:ln>
                <a:solidFill>
                  <a:sysClr val="windowText" lastClr="000000"/>
                </a:solidFill>
              </a:ln>
              <a:latin typeface="DJ Classic" pitchFamily="2" charset="0"/>
            </a:endParaRPr>
          </a:p>
          <a:p>
            <a:pPr>
              <a:buFont typeface="Wingdings" pitchFamily="2" charset="2"/>
              <a:buChar char="v"/>
            </a:pPr>
            <a:endParaRPr lang="en-US" sz="4000" dirty="0">
              <a:ln>
                <a:solidFill>
                  <a:sysClr val="windowText" lastClr="000000"/>
                </a:solidFill>
              </a:ln>
              <a:latin typeface="DJ Classic" pitchFamily="2" charset="0"/>
            </a:endParaRPr>
          </a:p>
        </p:txBody>
      </p:sp>
      <p:sp>
        <p:nvSpPr>
          <p:cNvPr id="5127" name="Line 7"/>
          <p:cNvSpPr>
            <a:spLocks noChangeShapeType="1"/>
          </p:cNvSpPr>
          <p:nvPr/>
        </p:nvSpPr>
        <p:spPr bwMode="auto">
          <a:xfrm flipV="1">
            <a:off x="4648200" y="4495800"/>
            <a:ext cx="914400" cy="457200"/>
          </a:xfrm>
          <a:prstGeom prst="line">
            <a:avLst/>
          </a:prstGeom>
          <a:noFill/>
          <a:ln w="9525">
            <a:solidFill>
              <a:srgbClr val="FF0000"/>
            </a:solidFill>
            <a:round/>
            <a:headEnd/>
            <a:tailEnd/>
          </a:ln>
        </p:spPr>
        <p:txBody>
          <a:bodyPr/>
          <a:lstStyle/>
          <a:p>
            <a:endParaRPr lang="en-IN">
              <a:ln>
                <a:solidFill>
                  <a:sysClr val="windowText" lastClr="000000"/>
                </a:solidFill>
              </a:ln>
            </a:endParaRPr>
          </a:p>
        </p:txBody>
      </p:sp>
      <p:sp>
        <p:nvSpPr>
          <p:cNvPr id="5128" name="Line 8"/>
          <p:cNvSpPr>
            <a:spLocks noChangeShapeType="1"/>
          </p:cNvSpPr>
          <p:nvPr/>
        </p:nvSpPr>
        <p:spPr bwMode="auto">
          <a:xfrm flipV="1">
            <a:off x="4648200" y="5181600"/>
            <a:ext cx="1066800" cy="0"/>
          </a:xfrm>
          <a:prstGeom prst="line">
            <a:avLst/>
          </a:prstGeom>
          <a:noFill/>
          <a:ln w="9525">
            <a:solidFill>
              <a:srgbClr val="FF0000"/>
            </a:solidFill>
            <a:round/>
            <a:headEnd/>
            <a:tailEnd/>
          </a:ln>
        </p:spPr>
        <p:txBody>
          <a:bodyPr/>
          <a:lstStyle/>
          <a:p>
            <a:endParaRPr lang="en-IN">
              <a:ln>
                <a:solidFill>
                  <a:sysClr val="windowText" lastClr="000000"/>
                </a:solidFill>
              </a:ln>
            </a:endParaRPr>
          </a:p>
        </p:txBody>
      </p:sp>
      <p:sp>
        <p:nvSpPr>
          <p:cNvPr id="5129" name="Line 9"/>
          <p:cNvSpPr>
            <a:spLocks noChangeShapeType="1"/>
          </p:cNvSpPr>
          <p:nvPr/>
        </p:nvSpPr>
        <p:spPr bwMode="auto">
          <a:xfrm>
            <a:off x="4572000" y="5410200"/>
            <a:ext cx="990600" cy="381000"/>
          </a:xfrm>
          <a:prstGeom prst="line">
            <a:avLst/>
          </a:prstGeom>
          <a:noFill/>
          <a:ln w="9525">
            <a:solidFill>
              <a:srgbClr val="FF0000"/>
            </a:solidFill>
            <a:round/>
            <a:headEnd/>
            <a:tailEnd/>
          </a:ln>
        </p:spPr>
        <p:txBody>
          <a:bodyPr/>
          <a:lstStyle/>
          <a:p>
            <a:endParaRPr lang="en-IN">
              <a:ln>
                <a:solidFill>
                  <a:sysClr val="windowText" lastClr="000000"/>
                </a:solidFill>
              </a:ln>
            </a:endParaRPr>
          </a:p>
        </p:txBody>
      </p:sp>
      <p:sp>
        <p:nvSpPr>
          <p:cNvPr id="5132" name="Text Box 12"/>
          <p:cNvSpPr txBox="1">
            <a:spLocks noChangeArrowheads="1"/>
          </p:cNvSpPr>
          <p:nvPr/>
        </p:nvSpPr>
        <p:spPr bwMode="auto">
          <a:xfrm>
            <a:off x="5638800" y="4114800"/>
            <a:ext cx="1676400" cy="641350"/>
          </a:xfrm>
          <a:prstGeom prst="rect">
            <a:avLst/>
          </a:prstGeom>
          <a:noFill/>
          <a:ln w="9525">
            <a:noFill/>
            <a:miter lim="800000"/>
            <a:headEnd/>
            <a:tailEnd/>
          </a:ln>
        </p:spPr>
        <p:txBody>
          <a:bodyPr>
            <a:spAutoFit/>
          </a:bodyPr>
          <a:lstStyle/>
          <a:p>
            <a:pPr>
              <a:spcBef>
                <a:spcPct val="50000"/>
              </a:spcBef>
            </a:pPr>
            <a:r>
              <a:rPr lang="en-US" sz="3600" dirty="0">
                <a:latin typeface="DJ Finch Stick" pitchFamily="2" charset="0"/>
              </a:rPr>
              <a:t>Sugars</a:t>
            </a:r>
          </a:p>
        </p:txBody>
      </p:sp>
      <p:sp>
        <p:nvSpPr>
          <p:cNvPr id="5133" name="Text Box 13"/>
          <p:cNvSpPr txBox="1">
            <a:spLocks noChangeArrowheads="1"/>
          </p:cNvSpPr>
          <p:nvPr/>
        </p:nvSpPr>
        <p:spPr bwMode="auto">
          <a:xfrm>
            <a:off x="5791200" y="4800600"/>
            <a:ext cx="2362200" cy="641350"/>
          </a:xfrm>
          <a:prstGeom prst="rect">
            <a:avLst/>
          </a:prstGeom>
          <a:noFill/>
          <a:ln w="9525">
            <a:noFill/>
            <a:miter lim="800000"/>
            <a:headEnd/>
            <a:tailEnd/>
          </a:ln>
        </p:spPr>
        <p:txBody>
          <a:bodyPr>
            <a:spAutoFit/>
          </a:bodyPr>
          <a:lstStyle/>
          <a:p>
            <a:pPr>
              <a:spcBef>
                <a:spcPct val="50000"/>
              </a:spcBef>
            </a:pPr>
            <a:r>
              <a:rPr lang="en-US" sz="3600" dirty="0">
                <a:latin typeface="DJ Finch Stick" pitchFamily="2" charset="0"/>
              </a:rPr>
              <a:t>Starches</a:t>
            </a:r>
          </a:p>
        </p:txBody>
      </p:sp>
      <p:sp>
        <p:nvSpPr>
          <p:cNvPr id="5134" name="Text Box 14"/>
          <p:cNvSpPr txBox="1">
            <a:spLocks noChangeArrowheads="1"/>
          </p:cNvSpPr>
          <p:nvPr/>
        </p:nvSpPr>
        <p:spPr bwMode="auto">
          <a:xfrm>
            <a:off x="5715000" y="5562600"/>
            <a:ext cx="2133600" cy="641350"/>
          </a:xfrm>
          <a:prstGeom prst="rect">
            <a:avLst/>
          </a:prstGeom>
          <a:noFill/>
          <a:ln w="9525">
            <a:noFill/>
            <a:miter lim="800000"/>
            <a:headEnd/>
            <a:tailEnd/>
          </a:ln>
        </p:spPr>
        <p:txBody>
          <a:bodyPr>
            <a:spAutoFit/>
          </a:bodyPr>
          <a:lstStyle/>
          <a:p>
            <a:pPr>
              <a:spcBef>
                <a:spcPct val="50000"/>
              </a:spcBef>
            </a:pPr>
            <a:r>
              <a:rPr lang="en-US" sz="3600" dirty="0">
                <a:latin typeface="DJ Finch Stick" pitchFamily="2" charset="0"/>
              </a:rPr>
              <a:t>Cellulose</a:t>
            </a:r>
          </a:p>
        </p:txBody>
      </p:sp>
      <p:sp>
        <p:nvSpPr>
          <p:cNvPr id="5135" name="Text Box 15"/>
          <p:cNvSpPr txBox="1">
            <a:spLocks noChangeArrowheads="1"/>
          </p:cNvSpPr>
          <p:nvPr/>
        </p:nvSpPr>
        <p:spPr bwMode="auto">
          <a:xfrm>
            <a:off x="838200" y="5486400"/>
            <a:ext cx="3429000" cy="701675"/>
          </a:xfrm>
          <a:prstGeom prst="rect">
            <a:avLst/>
          </a:prstGeom>
          <a:noFill/>
          <a:ln w="9525">
            <a:noFill/>
            <a:miter lim="800000"/>
            <a:headEnd/>
            <a:tailEnd/>
          </a:ln>
        </p:spPr>
        <p:txBody>
          <a:bodyPr>
            <a:spAutoFit/>
          </a:bodyPr>
          <a:lstStyle/>
          <a:p>
            <a:pPr>
              <a:spcBef>
                <a:spcPct val="50000"/>
              </a:spcBef>
              <a:buFont typeface="Wingdings" pitchFamily="2" charset="2"/>
              <a:buChar char="v"/>
            </a:pPr>
            <a:r>
              <a:rPr lang="en-US" sz="4000" dirty="0">
                <a:latin typeface="DJ Finch Stick" pitchFamily="2" charset="0"/>
              </a:rPr>
              <a:t> Fats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5126">
                                            <p:txEl>
                                              <p:pRg st="0" end="0"/>
                                            </p:txEl>
                                          </p:spTgt>
                                        </p:tgtEl>
                                        <p:attrNameLst>
                                          <p:attrName>style.visibility</p:attrName>
                                        </p:attrNameLst>
                                      </p:cBhvr>
                                      <p:to>
                                        <p:strVal val="visible"/>
                                      </p:to>
                                    </p:set>
                                    <p:animEffect transition="in" filter="wipe(left)">
                                      <p:cBhvr>
                                        <p:cTn id="7" dur="500"/>
                                        <p:tgtEl>
                                          <p:spTgt spid="512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5126">
                                            <p:txEl>
                                              <p:pRg st="1" end="1"/>
                                            </p:txEl>
                                          </p:spTgt>
                                        </p:tgtEl>
                                        <p:attrNameLst>
                                          <p:attrName>style.visibility</p:attrName>
                                        </p:attrNameLst>
                                      </p:cBhvr>
                                      <p:to>
                                        <p:strVal val="visible"/>
                                      </p:to>
                                    </p:set>
                                    <p:animEffect transition="in" filter="wipe(left)">
                                      <p:cBhvr>
                                        <p:cTn id="12" dur="500"/>
                                        <p:tgtEl>
                                          <p:spTgt spid="5126">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5126">
                                            <p:txEl>
                                              <p:pRg st="2" end="2"/>
                                            </p:txEl>
                                          </p:spTgt>
                                        </p:tgtEl>
                                        <p:attrNameLst>
                                          <p:attrName>style.visibility</p:attrName>
                                        </p:attrNameLst>
                                      </p:cBhvr>
                                      <p:to>
                                        <p:strVal val="visible"/>
                                      </p:to>
                                    </p:set>
                                    <p:animEffect transition="in" filter="wipe(left)">
                                      <p:cBhvr>
                                        <p:cTn id="17" dur="500"/>
                                        <p:tgtEl>
                                          <p:spTgt spid="5126">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5126">
                                            <p:txEl>
                                              <p:pRg st="3" end="3"/>
                                            </p:txEl>
                                          </p:spTgt>
                                        </p:tgtEl>
                                        <p:attrNameLst>
                                          <p:attrName>style.visibility</p:attrName>
                                        </p:attrNameLst>
                                      </p:cBhvr>
                                      <p:to>
                                        <p:strVal val="visible"/>
                                      </p:to>
                                    </p:set>
                                    <p:animEffect transition="in" filter="wipe(left)">
                                      <p:cBhvr>
                                        <p:cTn id="22" dur="500"/>
                                        <p:tgtEl>
                                          <p:spTgt spid="5126">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5126">
                                            <p:txEl>
                                              <p:pRg st="4" end="4"/>
                                            </p:txEl>
                                          </p:spTgt>
                                        </p:tgtEl>
                                        <p:attrNameLst>
                                          <p:attrName>style.visibility</p:attrName>
                                        </p:attrNameLst>
                                      </p:cBhvr>
                                      <p:to>
                                        <p:strVal val="visible"/>
                                      </p:to>
                                    </p:set>
                                    <p:animEffect transition="in" filter="wipe(left)">
                                      <p:cBhvr>
                                        <p:cTn id="27" dur="500"/>
                                        <p:tgtEl>
                                          <p:spTgt spid="5126">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 presetClass="entr" presetSubtype="0" fill="hold" grpId="0" nodeType="clickEffect">
                                  <p:stCondLst>
                                    <p:cond delay="0"/>
                                  </p:stCondLst>
                                  <p:childTnLst>
                                    <p:set>
                                      <p:cBhvr>
                                        <p:cTn id="31" dur="1" fill="hold">
                                          <p:stCondLst>
                                            <p:cond delay="499"/>
                                          </p:stCondLst>
                                        </p:cTn>
                                        <p:tgtEl>
                                          <p:spTgt spid="5127"/>
                                        </p:tgtEl>
                                        <p:attrNameLst>
                                          <p:attrName>style.visibility</p:attrName>
                                        </p:attrNameLst>
                                      </p:cBhvr>
                                      <p:to>
                                        <p:strVal val="visible"/>
                                      </p:to>
                                    </p:set>
                                  </p:childTnLst>
                                </p:cTn>
                              </p:par>
                            </p:childTnLst>
                          </p:cTn>
                        </p:par>
                      </p:childTnLst>
                    </p:cTn>
                  </p:par>
                  <p:par>
                    <p:cTn id="32" fill="hold">
                      <p:stCondLst>
                        <p:cond delay="indefinite"/>
                      </p:stCondLst>
                      <p:childTnLst>
                        <p:par>
                          <p:cTn id="33" fill="hold">
                            <p:stCondLst>
                              <p:cond delay="0"/>
                            </p:stCondLst>
                            <p:childTnLst>
                              <p:par>
                                <p:cTn id="34" presetID="1" presetClass="entr" presetSubtype="0" fill="hold" grpId="0" nodeType="clickEffect">
                                  <p:stCondLst>
                                    <p:cond delay="0"/>
                                  </p:stCondLst>
                                  <p:childTnLst>
                                    <p:set>
                                      <p:cBhvr>
                                        <p:cTn id="35" dur="1" fill="hold">
                                          <p:stCondLst>
                                            <p:cond delay="499"/>
                                          </p:stCondLst>
                                        </p:cTn>
                                        <p:tgtEl>
                                          <p:spTgt spid="5128"/>
                                        </p:tgtEl>
                                        <p:attrNameLst>
                                          <p:attrName>style.visibility</p:attrName>
                                        </p:attrNameLst>
                                      </p:cBhvr>
                                      <p:to>
                                        <p:strVal val="visible"/>
                                      </p:to>
                                    </p:set>
                                  </p:childTnLst>
                                </p:cTn>
                              </p:par>
                            </p:childTnLst>
                          </p:cTn>
                        </p:par>
                      </p:childTnLst>
                    </p:cTn>
                  </p:par>
                  <p:par>
                    <p:cTn id="36" fill="hold">
                      <p:stCondLst>
                        <p:cond delay="indefinite"/>
                      </p:stCondLst>
                      <p:childTnLst>
                        <p:par>
                          <p:cTn id="37" fill="hold">
                            <p:stCondLst>
                              <p:cond delay="0"/>
                            </p:stCondLst>
                            <p:childTnLst>
                              <p:par>
                                <p:cTn id="38" presetID="1" presetClass="entr" presetSubtype="0" fill="hold" grpId="0" nodeType="clickEffect">
                                  <p:stCondLst>
                                    <p:cond delay="0"/>
                                  </p:stCondLst>
                                  <p:childTnLst>
                                    <p:set>
                                      <p:cBhvr>
                                        <p:cTn id="39" dur="1" fill="hold">
                                          <p:stCondLst>
                                            <p:cond delay="499"/>
                                          </p:stCondLst>
                                        </p:cTn>
                                        <p:tgtEl>
                                          <p:spTgt spid="5129"/>
                                        </p:tgtEl>
                                        <p:attrNameLst>
                                          <p:attrName>style.visibility</p:attrName>
                                        </p:attrNameLst>
                                      </p:cBhvr>
                                      <p:to>
                                        <p:strVal val="visible"/>
                                      </p:to>
                                    </p:set>
                                  </p:childTnLst>
                                </p:cTn>
                              </p:par>
                            </p:childTnLst>
                          </p:cTn>
                        </p:par>
                      </p:childTnLst>
                    </p:cTn>
                  </p:par>
                  <p:par>
                    <p:cTn id="40" fill="hold">
                      <p:stCondLst>
                        <p:cond delay="indefinite"/>
                      </p:stCondLst>
                      <p:childTnLst>
                        <p:par>
                          <p:cTn id="41" fill="hold">
                            <p:stCondLst>
                              <p:cond delay="0"/>
                            </p:stCondLst>
                            <p:childTnLst>
                              <p:par>
                                <p:cTn id="42" presetID="1" presetClass="entr" presetSubtype="0" fill="hold" grpId="0" nodeType="clickEffect">
                                  <p:stCondLst>
                                    <p:cond delay="0"/>
                                  </p:stCondLst>
                                  <p:childTnLst>
                                    <p:set>
                                      <p:cBhvr>
                                        <p:cTn id="43" dur="1" fill="hold">
                                          <p:stCondLst>
                                            <p:cond delay="499"/>
                                          </p:stCondLst>
                                        </p:cTn>
                                        <p:tgtEl>
                                          <p:spTgt spid="5132">
                                            <p:txEl>
                                              <p:pRg st="0" end="0"/>
                                            </p:txEl>
                                          </p:spTgt>
                                        </p:tgtEl>
                                        <p:attrNameLst>
                                          <p:attrName>style.visibility</p:attrName>
                                        </p:attrNameLst>
                                      </p:cBhvr>
                                      <p:to>
                                        <p:strVal val="visible"/>
                                      </p:to>
                                    </p:set>
                                  </p:childTnLst>
                                </p:cTn>
                              </p:par>
                            </p:childTnLst>
                          </p:cTn>
                        </p:par>
                      </p:childTnLst>
                    </p:cTn>
                  </p:par>
                  <p:par>
                    <p:cTn id="44" fill="hold">
                      <p:stCondLst>
                        <p:cond delay="indefinite"/>
                      </p:stCondLst>
                      <p:childTnLst>
                        <p:par>
                          <p:cTn id="45" fill="hold">
                            <p:stCondLst>
                              <p:cond delay="0"/>
                            </p:stCondLst>
                            <p:childTnLst>
                              <p:par>
                                <p:cTn id="46" presetID="1" presetClass="entr" presetSubtype="0" fill="hold" grpId="0" nodeType="clickEffect">
                                  <p:stCondLst>
                                    <p:cond delay="0"/>
                                  </p:stCondLst>
                                  <p:childTnLst>
                                    <p:set>
                                      <p:cBhvr>
                                        <p:cTn id="47" dur="1" fill="hold">
                                          <p:stCondLst>
                                            <p:cond delay="499"/>
                                          </p:stCondLst>
                                        </p:cTn>
                                        <p:tgtEl>
                                          <p:spTgt spid="5133">
                                            <p:txEl>
                                              <p:pRg st="0" end="0"/>
                                            </p:txEl>
                                          </p:spTgt>
                                        </p:tgtEl>
                                        <p:attrNameLst>
                                          <p:attrName>style.visibility</p:attrName>
                                        </p:attrNameLst>
                                      </p:cBhvr>
                                      <p:to>
                                        <p:strVal val="visible"/>
                                      </p:to>
                                    </p:set>
                                  </p:childTnLst>
                                </p:cTn>
                              </p:par>
                            </p:childTnLst>
                          </p:cTn>
                        </p:par>
                      </p:childTnLst>
                    </p:cTn>
                  </p:par>
                  <p:par>
                    <p:cTn id="48" fill="hold">
                      <p:stCondLst>
                        <p:cond delay="indefinite"/>
                      </p:stCondLst>
                      <p:childTnLst>
                        <p:par>
                          <p:cTn id="49" fill="hold">
                            <p:stCondLst>
                              <p:cond delay="0"/>
                            </p:stCondLst>
                            <p:childTnLst>
                              <p:par>
                                <p:cTn id="50" presetID="1" presetClass="entr" presetSubtype="0" fill="hold" grpId="0" nodeType="clickEffect">
                                  <p:stCondLst>
                                    <p:cond delay="0"/>
                                  </p:stCondLst>
                                  <p:childTnLst>
                                    <p:set>
                                      <p:cBhvr>
                                        <p:cTn id="51" dur="1" fill="hold">
                                          <p:stCondLst>
                                            <p:cond delay="499"/>
                                          </p:stCondLst>
                                        </p:cTn>
                                        <p:tgtEl>
                                          <p:spTgt spid="5134">
                                            <p:txEl>
                                              <p:pRg st="0" end="0"/>
                                            </p:txEl>
                                          </p:spTgt>
                                        </p:tgtEl>
                                        <p:attrNameLst>
                                          <p:attrName>style.visibility</p:attrName>
                                        </p:attrNameLst>
                                      </p:cBhvr>
                                      <p:to>
                                        <p:strVal val="visible"/>
                                      </p:to>
                                    </p:set>
                                  </p:childTnLst>
                                </p:cTn>
                              </p:par>
                            </p:childTnLst>
                          </p:cTn>
                        </p:par>
                      </p:childTnLst>
                    </p:cTn>
                  </p:par>
                  <p:par>
                    <p:cTn id="52" fill="hold">
                      <p:stCondLst>
                        <p:cond delay="indefinite"/>
                      </p:stCondLst>
                      <p:childTnLst>
                        <p:par>
                          <p:cTn id="53" fill="hold">
                            <p:stCondLst>
                              <p:cond delay="0"/>
                            </p:stCondLst>
                            <p:childTnLst>
                              <p:par>
                                <p:cTn id="54" presetID="22" presetClass="entr" presetSubtype="8" fill="hold" grpId="0" nodeType="clickEffect">
                                  <p:stCondLst>
                                    <p:cond delay="0"/>
                                  </p:stCondLst>
                                  <p:childTnLst>
                                    <p:set>
                                      <p:cBhvr>
                                        <p:cTn id="55" dur="1" fill="hold">
                                          <p:stCondLst>
                                            <p:cond delay="0"/>
                                          </p:stCondLst>
                                        </p:cTn>
                                        <p:tgtEl>
                                          <p:spTgt spid="5135">
                                            <p:txEl>
                                              <p:pRg st="0" end="0"/>
                                            </p:txEl>
                                          </p:spTgt>
                                        </p:tgtEl>
                                        <p:attrNameLst>
                                          <p:attrName>style.visibility</p:attrName>
                                        </p:attrNameLst>
                                      </p:cBhvr>
                                      <p:to>
                                        <p:strVal val="visible"/>
                                      </p:to>
                                    </p:set>
                                    <p:animEffect transition="in" filter="wipe(left)">
                                      <p:cBhvr>
                                        <p:cTn id="56" dur="500"/>
                                        <p:tgtEl>
                                          <p:spTgt spid="513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6" grpId="0" build="p" autoUpdateAnimBg="0"/>
      <p:bldP spid="5127" grpId="0" animBg="1"/>
      <p:bldP spid="5128" grpId="0" animBg="1"/>
      <p:bldP spid="5129" grpId="0" animBg="1"/>
      <p:bldP spid="5132" grpId="0" build="p" autoUpdateAnimBg="0"/>
      <p:bldP spid="5133" grpId="0" build="p" autoUpdateAnimBg="0"/>
      <p:bldP spid="5134" grpId="0" build="p" autoUpdateAnimBg="0"/>
      <p:bldP spid="5135" grpId="0" build="p" autoUpdateAnimBg="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4" descr="exercise"/>
          <p:cNvPicPr>
            <a:picLocks noChangeAspect="1" noChangeArrowheads="1"/>
          </p:cNvPicPr>
          <p:nvPr/>
        </p:nvPicPr>
        <p:blipFill>
          <a:blip r:embed="rId2">
            <a:lum bright="70000" contrast="-70000"/>
          </a:blip>
          <a:srcRect/>
          <a:stretch>
            <a:fillRect/>
          </a:stretch>
        </p:blipFill>
        <p:spPr bwMode="auto">
          <a:xfrm>
            <a:off x="1524000" y="914400"/>
            <a:ext cx="5943600" cy="5105400"/>
          </a:xfrm>
          <a:prstGeom prst="rect">
            <a:avLst/>
          </a:prstGeom>
          <a:noFill/>
          <a:ln w="9525">
            <a:noFill/>
            <a:miter lim="800000"/>
            <a:headEnd/>
            <a:tailEnd/>
          </a:ln>
        </p:spPr>
      </p:pic>
      <p:sp>
        <p:nvSpPr>
          <p:cNvPr id="6149" name="Text Box 5"/>
          <p:cNvSpPr txBox="1">
            <a:spLocks noChangeArrowheads="1"/>
          </p:cNvSpPr>
          <p:nvPr/>
        </p:nvSpPr>
        <p:spPr bwMode="auto">
          <a:xfrm>
            <a:off x="762000" y="914400"/>
            <a:ext cx="7620000" cy="3567113"/>
          </a:xfrm>
          <a:prstGeom prst="rect">
            <a:avLst/>
          </a:prstGeom>
          <a:noFill/>
          <a:ln w="9525">
            <a:noFill/>
            <a:miter lim="800000"/>
            <a:headEnd/>
            <a:tailEnd/>
          </a:ln>
        </p:spPr>
        <p:txBody>
          <a:bodyPr>
            <a:spAutoFit/>
          </a:bodyPr>
          <a:lstStyle/>
          <a:p>
            <a:pPr>
              <a:spcBef>
                <a:spcPct val="50000"/>
              </a:spcBef>
            </a:pPr>
            <a:r>
              <a:rPr lang="en-US" sz="4800" b="1">
                <a:latin typeface="DJ Finch Stick" pitchFamily="2" charset="0"/>
              </a:rPr>
              <a:t>Nutrients that have Calories:</a:t>
            </a:r>
          </a:p>
          <a:p>
            <a:pPr>
              <a:spcBef>
                <a:spcPct val="50000"/>
              </a:spcBef>
              <a:buFont typeface="Wingdings" pitchFamily="2" charset="2"/>
              <a:buChar char="ü"/>
            </a:pPr>
            <a:r>
              <a:rPr lang="en-US" sz="4000" b="1">
                <a:latin typeface="DJ Finch Stick" pitchFamily="2" charset="0"/>
              </a:rPr>
              <a:t> Proteins</a:t>
            </a:r>
          </a:p>
          <a:p>
            <a:pPr>
              <a:spcBef>
                <a:spcPct val="50000"/>
              </a:spcBef>
              <a:buFont typeface="Wingdings" pitchFamily="2" charset="2"/>
              <a:buChar char="ü"/>
            </a:pPr>
            <a:r>
              <a:rPr lang="en-US" sz="4000" b="1">
                <a:latin typeface="DJ Finch Stick" pitchFamily="2" charset="0"/>
              </a:rPr>
              <a:t> Carbohydrates</a:t>
            </a:r>
          </a:p>
          <a:p>
            <a:pPr>
              <a:spcBef>
                <a:spcPct val="50000"/>
              </a:spcBef>
              <a:buFont typeface="Wingdings" pitchFamily="2" charset="2"/>
              <a:buChar char="ü"/>
            </a:pPr>
            <a:r>
              <a:rPr lang="en-US" sz="4000" b="1">
                <a:latin typeface="DJ Finch Stick" pitchFamily="2" charset="0"/>
              </a:rPr>
              <a:t> Fats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 fill="hold" grpId="0" nodeType="clickEffect">
                                  <p:stCondLst>
                                    <p:cond delay="0"/>
                                  </p:stCondLst>
                                  <p:childTnLst>
                                    <p:set>
                                      <p:cBhvr>
                                        <p:cTn id="6" dur="1" fill="hold">
                                          <p:stCondLst>
                                            <p:cond delay="0"/>
                                          </p:stCondLst>
                                        </p:cTn>
                                        <p:tgtEl>
                                          <p:spTgt spid="6149">
                                            <p:txEl>
                                              <p:pRg st="0" end="0"/>
                                            </p:txEl>
                                          </p:spTgt>
                                        </p:tgtEl>
                                        <p:attrNameLst>
                                          <p:attrName>style.visibility</p:attrName>
                                        </p:attrNameLst>
                                      </p:cBhvr>
                                      <p:to>
                                        <p:strVal val="visible"/>
                                      </p:to>
                                    </p:set>
                                    <p:anim calcmode="lin" valueType="num">
                                      <p:cBhvr additive="base">
                                        <p:cTn id="7" dur="500" fill="hold"/>
                                        <p:tgtEl>
                                          <p:spTgt spid="6149">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149">
                                            <p:txEl>
                                              <p:pRg st="0" end="0"/>
                                            </p:txEl>
                                          </p:spTgt>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1" fill="hold" grpId="0" nodeType="clickEffect">
                                  <p:stCondLst>
                                    <p:cond delay="0"/>
                                  </p:stCondLst>
                                  <p:childTnLst>
                                    <p:set>
                                      <p:cBhvr>
                                        <p:cTn id="12" dur="1" fill="hold">
                                          <p:stCondLst>
                                            <p:cond delay="0"/>
                                          </p:stCondLst>
                                        </p:cTn>
                                        <p:tgtEl>
                                          <p:spTgt spid="6149">
                                            <p:txEl>
                                              <p:pRg st="1" end="1"/>
                                            </p:txEl>
                                          </p:spTgt>
                                        </p:tgtEl>
                                        <p:attrNameLst>
                                          <p:attrName>style.visibility</p:attrName>
                                        </p:attrNameLst>
                                      </p:cBhvr>
                                      <p:to>
                                        <p:strVal val="visible"/>
                                      </p:to>
                                    </p:set>
                                    <p:anim calcmode="lin" valueType="num">
                                      <p:cBhvr additive="base">
                                        <p:cTn id="13" dur="500" fill="hold"/>
                                        <p:tgtEl>
                                          <p:spTgt spid="6149">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149">
                                            <p:txEl>
                                              <p:pRg st="1" end="1"/>
                                            </p:txEl>
                                          </p:spTgt>
                                        </p:tgtEl>
                                        <p:attrNameLst>
                                          <p:attrName>ppt_y</p:attrName>
                                        </p:attrNameLst>
                                      </p:cBhvr>
                                      <p:tavLst>
                                        <p:tav tm="0">
                                          <p:val>
                                            <p:strVal val="0-#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1" fill="hold" grpId="0" nodeType="clickEffect">
                                  <p:stCondLst>
                                    <p:cond delay="0"/>
                                  </p:stCondLst>
                                  <p:childTnLst>
                                    <p:set>
                                      <p:cBhvr>
                                        <p:cTn id="18" dur="1" fill="hold">
                                          <p:stCondLst>
                                            <p:cond delay="0"/>
                                          </p:stCondLst>
                                        </p:cTn>
                                        <p:tgtEl>
                                          <p:spTgt spid="6149">
                                            <p:txEl>
                                              <p:pRg st="2" end="2"/>
                                            </p:txEl>
                                          </p:spTgt>
                                        </p:tgtEl>
                                        <p:attrNameLst>
                                          <p:attrName>style.visibility</p:attrName>
                                        </p:attrNameLst>
                                      </p:cBhvr>
                                      <p:to>
                                        <p:strVal val="visible"/>
                                      </p:to>
                                    </p:set>
                                    <p:anim calcmode="lin" valueType="num">
                                      <p:cBhvr additive="base">
                                        <p:cTn id="19" dur="500" fill="hold"/>
                                        <p:tgtEl>
                                          <p:spTgt spid="6149">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149">
                                            <p:txEl>
                                              <p:pRg st="2" end="2"/>
                                            </p:txEl>
                                          </p:spTgt>
                                        </p:tgtEl>
                                        <p:attrNameLst>
                                          <p:attrName>ppt_y</p:attrName>
                                        </p:attrNameLst>
                                      </p:cBhvr>
                                      <p:tavLst>
                                        <p:tav tm="0">
                                          <p:val>
                                            <p:strVal val="0-#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1" fill="hold" grpId="0" nodeType="clickEffect">
                                  <p:stCondLst>
                                    <p:cond delay="0"/>
                                  </p:stCondLst>
                                  <p:childTnLst>
                                    <p:set>
                                      <p:cBhvr>
                                        <p:cTn id="24" dur="1" fill="hold">
                                          <p:stCondLst>
                                            <p:cond delay="0"/>
                                          </p:stCondLst>
                                        </p:cTn>
                                        <p:tgtEl>
                                          <p:spTgt spid="6149">
                                            <p:txEl>
                                              <p:pRg st="3" end="3"/>
                                            </p:txEl>
                                          </p:spTgt>
                                        </p:tgtEl>
                                        <p:attrNameLst>
                                          <p:attrName>style.visibility</p:attrName>
                                        </p:attrNameLst>
                                      </p:cBhvr>
                                      <p:to>
                                        <p:strVal val="visible"/>
                                      </p:to>
                                    </p:set>
                                    <p:anim calcmode="lin" valueType="num">
                                      <p:cBhvr additive="base">
                                        <p:cTn id="25" dur="500" fill="hold"/>
                                        <p:tgtEl>
                                          <p:spTgt spid="6149">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6149">
                                            <p:txEl>
                                              <p:pRg st="3" end="3"/>
                                            </p:txEl>
                                          </p:spTgt>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9" grpId="0" build="p" autoUpdateAnimBg="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9" descr="BD08911_"/>
          <p:cNvPicPr>
            <a:picLocks noChangeAspect="1" noChangeArrowheads="1"/>
          </p:cNvPicPr>
          <p:nvPr/>
        </p:nvPicPr>
        <p:blipFill>
          <a:blip r:embed="rId3">
            <a:lum bright="70000" contrast="-70000"/>
          </a:blip>
          <a:srcRect/>
          <a:stretch>
            <a:fillRect/>
          </a:stretch>
        </p:blipFill>
        <p:spPr bwMode="auto">
          <a:xfrm>
            <a:off x="6561138" y="3962400"/>
            <a:ext cx="2582862" cy="2430463"/>
          </a:xfrm>
          <a:prstGeom prst="rect">
            <a:avLst/>
          </a:prstGeom>
          <a:noFill/>
          <a:ln w="9525">
            <a:noFill/>
            <a:miter lim="800000"/>
            <a:headEnd/>
            <a:tailEnd/>
          </a:ln>
        </p:spPr>
      </p:pic>
      <p:pic>
        <p:nvPicPr>
          <p:cNvPr id="7171" name="Picture 6" descr="fruit"/>
          <p:cNvPicPr>
            <a:picLocks noChangeAspect="1" noChangeArrowheads="1"/>
          </p:cNvPicPr>
          <p:nvPr/>
        </p:nvPicPr>
        <p:blipFill>
          <a:blip r:embed="rId4">
            <a:lum bright="70000" contrast="-70000"/>
          </a:blip>
          <a:srcRect/>
          <a:stretch>
            <a:fillRect/>
          </a:stretch>
        </p:blipFill>
        <p:spPr bwMode="auto">
          <a:xfrm>
            <a:off x="2133600" y="3429000"/>
            <a:ext cx="2438400" cy="2438400"/>
          </a:xfrm>
          <a:prstGeom prst="rect">
            <a:avLst/>
          </a:prstGeom>
          <a:noFill/>
          <a:ln w="9525">
            <a:noFill/>
            <a:miter lim="800000"/>
            <a:headEnd/>
            <a:tailEnd/>
          </a:ln>
        </p:spPr>
      </p:pic>
      <p:pic>
        <p:nvPicPr>
          <p:cNvPr id="7172" name="Picture 5" descr="dairy"/>
          <p:cNvPicPr>
            <a:picLocks noChangeAspect="1" noChangeArrowheads="1"/>
          </p:cNvPicPr>
          <p:nvPr/>
        </p:nvPicPr>
        <p:blipFill>
          <a:blip r:embed="rId5">
            <a:lum bright="70000" contrast="-70000"/>
          </a:blip>
          <a:srcRect/>
          <a:stretch>
            <a:fillRect/>
          </a:stretch>
        </p:blipFill>
        <p:spPr bwMode="auto">
          <a:xfrm>
            <a:off x="4419600" y="4114800"/>
            <a:ext cx="2133600" cy="2133600"/>
          </a:xfrm>
          <a:prstGeom prst="rect">
            <a:avLst/>
          </a:prstGeom>
          <a:noFill/>
          <a:ln w="9525">
            <a:noFill/>
            <a:miter lim="800000"/>
            <a:headEnd/>
            <a:tailEnd/>
          </a:ln>
        </p:spPr>
      </p:pic>
      <p:sp>
        <p:nvSpPr>
          <p:cNvPr id="7173" name="Text Box 4"/>
          <p:cNvSpPr txBox="1">
            <a:spLocks noChangeArrowheads="1"/>
          </p:cNvSpPr>
          <p:nvPr/>
        </p:nvSpPr>
        <p:spPr bwMode="auto">
          <a:xfrm>
            <a:off x="685800" y="914400"/>
            <a:ext cx="7772400" cy="914400"/>
          </a:xfrm>
          <a:prstGeom prst="rect">
            <a:avLst/>
          </a:prstGeom>
          <a:noFill/>
          <a:ln w="9525">
            <a:noFill/>
            <a:miter lim="800000"/>
            <a:headEnd/>
            <a:tailEnd/>
          </a:ln>
        </p:spPr>
        <p:txBody>
          <a:bodyPr>
            <a:spAutoFit/>
          </a:bodyPr>
          <a:lstStyle/>
          <a:p>
            <a:pPr>
              <a:spcBef>
                <a:spcPct val="50000"/>
              </a:spcBef>
            </a:pPr>
            <a:r>
              <a:rPr lang="en-US" sz="5400" b="1">
                <a:latin typeface="DJ Finch Stick" pitchFamily="2" charset="0"/>
              </a:rPr>
              <a:t>Definition of a Calorie:</a:t>
            </a:r>
          </a:p>
        </p:txBody>
      </p:sp>
      <p:pic>
        <p:nvPicPr>
          <p:cNvPr id="7174" name="Picture 8" descr="peppers"/>
          <p:cNvPicPr>
            <a:picLocks noChangeAspect="1" noChangeArrowheads="1"/>
          </p:cNvPicPr>
          <p:nvPr/>
        </p:nvPicPr>
        <p:blipFill>
          <a:blip r:embed="rId6">
            <a:lum bright="70000" contrast="-70000"/>
          </a:blip>
          <a:srcRect/>
          <a:stretch>
            <a:fillRect/>
          </a:stretch>
        </p:blipFill>
        <p:spPr bwMode="auto">
          <a:xfrm>
            <a:off x="457200" y="4267200"/>
            <a:ext cx="2119313" cy="2119313"/>
          </a:xfrm>
          <a:prstGeom prst="rect">
            <a:avLst/>
          </a:prstGeom>
          <a:noFill/>
          <a:ln w="9525">
            <a:noFill/>
            <a:miter lim="800000"/>
            <a:headEnd/>
            <a:tailEnd/>
          </a:ln>
        </p:spPr>
      </p:pic>
      <p:sp>
        <p:nvSpPr>
          <p:cNvPr id="8203" name="Text Box 11"/>
          <p:cNvSpPr txBox="1">
            <a:spLocks noChangeArrowheads="1"/>
          </p:cNvSpPr>
          <p:nvPr/>
        </p:nvSpPr>
        <p:spPr bwMode="auto">
          <a:xfrm>
            <a:off x="762000" y="2667000"/>
            <a:ext cx="7696200" cy="1311275"/>
          </a:xfrm>
          <a:prstGeom prst="rect">
            <a:avLst/>
          </a:prstGeom>
          <a:noFill/>
          <a:ln w="9525">
            <a:noFill/>
            <a:miter lim="800000"/>
            <a:headEnd/>
            <a:tailEnd/>
          </a:ln>
        </p:spPr>
        <p:txBody>
          <a:bodyPr>
            <a:spAutoFit/>
          </a:bodyPr>
          <a:lstStyle/>
          <a:p>
            <a:pPr>
              <a:spcBef>
                <a:spcPct val="50000"/>
              </a:spcBef>
            </a:pPr>
            <a:r>
              <a:rPr lang="en-US" sz="4000">
                <a:latin typeface="DJ Finch Stick" pitchFamily="2" charset="0"/>
              </a:rPr>
              <a:t>A unit of measure for energy in food</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8203">
                                            <p:txEl>
                                              <p:pRg st="0" end="0"/>
                                            </p:txEl>
                                          </p:spTgt>
                                        </p:tgtEl>
                                        <p:attrNameLst>
                                          <p:attrName>style.visibility</p:attrName>
                                        </p:attrNameLst>
                                      </p:cBhvr>
                                      <p:to>
                                        <p:strVal val="visible"/>
                                      </p:to>
                                    </p:set>
                                    <p:anim calcmode="lin" valueType="num">
                                      <p:cBhvr additive="base">
                                        <p:cTn id="7" dur="500" fill="hold"/>
                                        <p:tgtEl>
                                          <p:spTgt spid="8203">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8203">
                                            <p:txEl>
                                              <p:pRg st="0" end="0"/>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5"/>
                                            </p:cond>
                                          </p:stCondLst>
                                          <p:endCondLst>
                                            <p:cond evt="onStopAudio" delay="0">
                                              <p:tgtEl>
                                                <p:sldTgt/>
                                              </p:tgtEl>
                                            </p:cond>
                                          </p:endCondLst>
                                        </p:cTn>
                                        <p:tgtEl>
                                          <p:sndTgt r:embed="rId2" name="carbrake.wav" builtIn="1"/>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203" grpId="0" build="p" autoUpdateAnimBg="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4" name="Picture 4" descr="exercise"/>
          <p:cNvPicPr>
            <a:picLocks noChangeAspect="1" noChangeArrowheads="1"/>
          </p:cNvPicPr>
          <p:nvPr/>
        </p:nvPicPr>
        <p:blipFill>
          <a:blip r:embed="rId2">
            <a:lum bright="70000" contrast="-70000"/>
          </a:blip>
          <a:srcRect/>
          <a:stretch>
            <a:fillRect/>
          </a:stretch>
        </p:blipFill>
        <p:spPr bwMode="auto">
          <a:xfrm>
            <a:off x="990600" y="609600"/>
            <a:ext cx="6248400" cy="5578475"/>
          </a:xfrm>
          <a:prstGeom prst="rect">
            <a:avLst/>
          </a:prstGeom>
          <a:noFill/>
          <a:ln w="9525">
            <a:noFill/>
            <a:miter lim="800000"/>
            <a:headEnd/>
            <a:tailEnd/>
          </a:ln>
        </p:spPr>
      </p:pic>
      <p:sp>
        <p:nvSpPr>
          <p:cNvPr id="8195" name="Rectangle 2"/>
          <p:cNvSpPr>
            <a:spLocks noGrp="1" noChangeArrowheads="1"/>
          </p:cNvSpPr>
          <p:nvPr>
            <p:ph type="title"/>
          </p:nvPr>
        </p:nvSpPr>
        <p:spPr/>
        <p:txBody>
          <a:bodyPr/>
          <a:lstStyle/>
          <a:p>
            <a:pPr eaLnBrk="1" hangingPunct="1"/>
            <a:r>
              <a:rPr lang="en-US" sz="4800" b="1" smtClean="0">
                <a:latin typeface="DJ Finch Stick" pitchFamily="2" charset="0"/>
              </a:rPr>
              <a:t>Calories per gram:</a:t>
            </a:r>
          </a:p>
        </p:txBody>
      </p:sp>
      <p:sp>
        <p:nvSpPr>
          <p:cNvPr id="8196" name="Rectangle 3"/>
          <p:cNvSpPr>
            <a:spLocks noGrp="1" noChangeArrowheads="1"/>
          </p:cNvSpPr>
          <p:nvPr>
            <p:ph type="body" idx="1"/>
          </p:nvPr>
        </p:nvSpPr>
        <p:spPr>
          <a:xfrm>
            <a:off x="228600" y="1981200"/>
            <a:ext cx="8686800" cy="4114800"/>
          </a:xfrm>
        </p:spPr>
        <p:txBody>
          <a:bodyPr/>
          <a:lstStyle/>
          <a:p>
            <a:pPr eaLnBrk="1" hangingPunct="1">
              <a:buFontTx/>
              <a:buNone/>
            </a:pPr>
            <a:r>
              <a:rPr lang="en-US" sz="4000" smtClean="0">
                <a:latin typeface="DJ Finch Stick" pitchFamily="2" charset="0"/>
              </a:rPr>
              <a:t>Protein               1 Gram = 4 calories</a:t>
            </a:r>
          </a:p>
          <a:p>
            <a:pPr eaLnBrk="1" hangingPunct="1">
              <a:buFontTx/>
              <a:buNone/>
            </a:pPr>
            <a:r>
              <a:rPr lang="en-US" sz="4000" smtClean="0">
                <a:latin typeface="DJ Finch Stick" pitchFamily="2" charset="0"/>
              </a:rPr>
              <a:t>Carbohydrates   1 Gram = 4 calories</a:t>
            </a:r>
          </a:p>
          <a:p>
            <a:pPr eaLnBrk="1" hangingPunct="1">
              <a:buFontTx/>
              <a:buNone/>
            </a:pPr>
            <a:r>
              <a:rPr lang="en-US" sz="4000" smtClean="0">
                <a:latin typeface="DJ Finch Stick" pitchFamily="2" charset="0"/>
              </a:rPr>
              <a:t>Fat			       1 Gram = 9 calories</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ext Box 4"/>
          <p:cNvSpPr txBox="1">
            <a:spLocks noChangeArrowheads="1"/>
          </p:cNvSpPr>
          <p:nvPr/>
        </p:nvSpPr>
        <p:spPr bwMode="auto">
          <a:xfrm>
            <a:off x="381000" y="533400"/>
            <a:ext cx="8382000" cy="5943600"/>
          </a:xfrm>
          <a:prstGeom prst="rect">
            <a:avLst/>
          </a:prstGeom>
          <a:noFill/>
          <a:ln w="9525">
            <a:noFill/>
            <a:miter lim="800000"/>
            <a:headEnd/>
            <a:tailEnd/>
          </a:ln>
        </p:spPr>
        <p:txBody>
          <a:bodyPr wrap="square">
            <a:spAutoFit/>
          </a:bodyPr>
          <a:lstStyle/>
          <a:p>
            <a:pPr marL="457200" indent="-457200">
              <a:spcBef>
                <a:spcPct val="50000"/>
              </a:spcBef>
            </a:pPr>
            <a:r>
              <a:rPr lang="en-US" sz="4400" b="1" dirty="0">
                <a:latin typeface="DJ Finch Stick" pitchFamily="2" charset="0"/>
              </a:rPr>
              <a:t>Variables which affect nutrient needs:</a:t>
            </a:r>
          </a:p>
          <a:p>
            <a:pPr marL="457200" indent="-457200">
              <a:spcBef>
                <a:spcPct val="50000"/>
              </a:spcBef>
            </a:pPr>
            <a:r>
              <a:rPr lang="en-US" sz="3200" b="1" dirty="0">
                <a:latin typeface="DJ Finch Stick" pitchFamily="2" charset="0"/>
              </a:rPr>
              <a:t>1. Age </a:t>
            </a:r>
          </a:p>
          <a:p>
            <a:pPr marL="457200" indent="-457200">
              <a:spcBef>
                <a:spcPct val="50000"/>
              </a:spcBef>
            </a:pPr>
            <a:r>
              <a:rPr lang="en-US" sz="3200" b="1" dirty="0">
                <a:latin typeface="DJ Finch Stick" pitchFamily="2" charset="0"/>
              </a:rPr>
              <a:t>2. Gender </a:t>
            </a:r>
          </a:p>
          <a:p>
            <a:pPr marL="457200" indent="-457200">
              <a:spcBef>
                <a:spcPct val="50000"/>
              </a:spcBef>
            </a:pPr>
            <a:r>
              <a:rPr lang="en-US" sz="3200" b="1" dirty="0">
                <a:latin typeface="DJ Finch Stick" pitchFamily="2" charset="0"/>
              </a:rPr>
              <a:t>3. Activity Level </a:t>
            </a:r>
          </a:p>
          <a:p>
            <a:pPr marL="457200" indent="-457200">
              <a:spcBef>
                <a:spcPct val="50000"/>
              </a:spcBef>
            </a:pPr>
            <a:r>
              <a:rPr lang="en-US" sz="3200" b="1" dirty="0">
                <a:latin typeface="DJ Finch Stick" pitchFamily="2" charset="0"/>
              </a:rPr>
              <a:t>4. Climate </a:t>
            </a:r>
          </a:p>
          <a:p>
            <a:pPr marL="457200" indent="-457200">
              <a:spcBef>
                <a:spcPct val="50000"/>
              </a:spcBef>
            </a:pPr>
            <a:r>
              <a:rPr lang="en-US" sz="3200" b="1" dirty="0">
                <a:latin typeface="DJ Finch Stick" pitchFamily="2" charset="0"/>
              </a:rPr>
              <a:t>5. Health </a:t>
            </a:r>
          </a:p>
          <a:p>
            <a:pPr marL="457200" indent="-457200">
              <a:spcBef>
                <a:spcPct val="50000"/>
              </a:spcBef>
            </a:pPr>
            <a:r>
              <a:rPr lang="en-US" sz="3200" b="1" dirty="0">
                <a:latin typeface="DJ Finch Stick" pitchFamily="2" charset="0"/>
              </a:rPr>
              <a:t>6. State of nutrition</a:t>
            </a:r>
          </a:p>
        </p:txBody>
      </p:sp>
      <p:pic>
        <p:nvPicPr>
          <p:cNvPr id="9221" name="Picture 5" descr="oldman"/>
          <p:cNvPicPr>
            <a:picLocks noChangeAspect="1" noChangeArrowheads="1"/>
          </p:cNvPicPr>
          <p:nvPr/>
        </p:nvPicPr>
        <p:blipFill>
          <a:blip r:embed="rId2"/>
          <a:srcRect/>
          <a:stretch>
            <a:fillRect/>
          </a:stretch>
        </p:blipFill>
        <p:spPr bwMode="auto">
          <a:xfrm>
            <a:off x="2590800" y="1447800"/>
            <a:ext cx="1524000" cy="1524000"/>
          </a:xfrm>
          <a:prstGeom prst="rect">
            <a:avLst/>
          </a:prstGeom>
          <a:solidFill>
            <a:srgbClr val="00CCFF"/>
          </a:solidFill>
          <a:ln w="9525">
            <a:noFill/>
            <a:miter lim="800000"/>
            <a:headEnd/>
            <a:tailEnd/>
          </a:ln>
        </p:spPr>
      </p:pic>
      <p:pic>
        <p:nvPicPr>
          <p:cNvPr id="9222" name="Picture 6" descr="family"/>
          <p:cNvPicPr>
            <a:picLocks noChangeAspect="1" noChangeArrowheads="1"/>
          </p:cNvPicPr>
          <p:nvPr/>
        </p:nvPicPr>
        <p:blipFill>
          <a:blip r:embed="rId3"/>
          <a:srcRect/>
          <a:stretch>
            <a:fillRect/>
          </a:stretch>
        </p:blipFill>
        <p:spPr bwMode="auto">
          <a:xfrm>
            <a:off x="3581400" y="1981200"/>
            <a:ext cx="1463675" cy="1463675"/>
          </a:xfrm>
          <a:prstGeom prst="rect">
            <a:avLst/>
          </a:prstGeom>
          <a:noFill/>
          <a:ln w="9525">
            <a:noFill/>
            <a:miter lim="800000"/>
            <a:headEnd/>
            <a:tailEnd/>
          </a:ln>
        </p:spPr>
      </p:pic>
      <p:pic>
        <p:nvPicPr>
          <p:cNvPr id="9223" name="Picture 7" descr="exercise2"/>
          <p:cNvPicPr>
            <a:picLocks noChangeAspect="1" noChangeArrowheads="1"/>
          </p:cNvPicPr>
          <p:nvPr/>
        </p:nvPicPr>
        <p:blipFill>
          <a:blip r:embed="rId4"/>
          <a:srcRect/>
          <a:stretch>
            <a:fillRect/>
          </a:stretch>
        </p:blipFill>
        <p:spPr bwMode="auto">
          <a:xfrm>
            <a:off x="4648200" y="2590800"/>
            <a:ext cx="1463675" cy="1463675"/>
          </a:xfrm>
          <a:prstGeom prst="rect">
            <a:avLst/>
          </a:prstGeom>
          <a:noFill/>
          <a:ln w="9525">
            <a:noFill/>
            <a:miter lim="800000"/>
            <a:headEnd/>
            <a:tailEnd/>
          </a:ln>
        </p:spPr>
      </p:pic>
      <p:pic>
        <p:nvPicPr>
          <p:cNvPr id="9224" name="Picture 8" descr="cloud"/>
          <p:cNvPicPr>
            <a:picLocks noChangeAspect="1" noChangeArrowheads="1"/>
          </p:cNvPicPr>
          <p:nvPr/>
        </p:nvPicPr>
        <p:blipFill>
          <a:blip r:embed="rId5"/>
          <a:srcRect/>
          <a:stretch>
            <a:fillRect/>
          </a:stretch>
        </p:blipFill>
        <p:spPr bwMode="auto">
          <a:xfrm>
            <a:off x="5562600" y="3124200"/>
            <a:ext cx="1463675" cy="1463675"/>
          </a:xfrm>
          <a:prstGeom prst="rect">
            <a:avLst/>
          </a:prstGeom>
          <a:noFill/>
          <a:ln w="9525">
            <a:noFill/>
            <a:miter lim="800000"/>
            <a:headEnd/>
            <a:tailEnd/>
          </a:ln>
        </p:spPr>
      </p:pic>
      <p:pic>
        <p:nvPicPr>
          <p:cNvPr id="9225" name="Picture 9" descr="sun"/>
          <p:cNvPicPr>
            <a:picLocks noChangeAspect="1" noChangeArrowheads="1"/>
          </p:cNvPicPr>
          <p:nvPr/>
        </p:nvPicPr>
        <p:blipFill>
          <a:blip r:embed="rId6"/>
          <a:srcRect/>
          <a:stretch>
            <a:fillRect/>
          </a:stretch>
        </p:blipFill>
        <p:spPr bwMode="auto">
          <a:xfrm>
            <a:off x="6553200" y="4038600"/>
            <a:ext cx="1463675" cy="1463675"/>
          </a:xfrm>
          <a:prstGeom prst="rect">
            <a:avLst/>
          </a:prstGeom>
          <a:noFill/>
          <a:ln w="9525">
            <a:noFill/>
            <a:miter lim="800000"/>
            <a:headEnd/>
            <a:tailEnd/>
          </a:ln>
        </p:spPr>
      </p:pic>
      <p:pic>
        <p:nvPicPr>
          <p:cNvPr id="9226" name="Picture 10" descr="sickperson"/>
          <p:cNvPicPr>
            <a:picLocks noChangeAspect="1" noChangeArrowheads="1"/>
          </p:cNvPicPr>
          <p:nvPr/>
        </p:nvPicPr>
        <p:blipFill>
          <a:blip r:embed="rId7"/>
          <a:srcRect/>
          <a:stretch>
            <a:fillRect/>
          </a:stretch>
        </p:blipFill>
        <p:spPr bwMode="auto">
          <a:xfrm>
            <a:off x="7391400" y="5029200"/>
            <a:ext cx="1463675" cy="1463675"/>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9218">
                                            <p:txEl>
                                              <p:pRg st="1" end="1"/>
                                            </p:txEl>
                                          </p:spTgt>
                                        </p:tgtEl>
                                        <p:attrNameLst>
                                          <p:attrName>style.visibility</p:attrName>
                                        </p:attrNameLst>
                                      </p:cBhvr>
                                      <p:to>
                                        <p:strVal val="visible"/>
                                      </p:to>
                                    </p:set>
                                    <p:anim calcmode="lin" valueType="num">
                                      <p:cBhvr additive="base">
                                        <p:cTn id="7" dur="500" fill="hold"/>
                                        <p:tgtEl>
                                          <p:spTgt spid="9218">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9218">
                                            <p:txEl>
                                              <p:pRg st="1" end="1"/>
                                            </p:txEl>
                                          </p:spTgt>
                                        </p:tgtEl>
                                        <p:attrNameLst>
                                          <p:attrName>ppt_y</p:attrName>
                                        </p:attrNameLst>
                                      </p:cBhvr>
                                      <p:tavLst>
                                        <p:tav tm="0">
                                          <p:val>
                                            <p:strVal val="1+#ppt_h/2"/>
                                          </p:val>
                                        </p:tav>
                                        <p:tav tm="100000">
                                          <p:val>
                                            <p:strVal val="#ppt_y"/>
                                          </p:val>
                                        </p:tav>
                                      </p:tavLst>
                                    </p:anim>
                                  </p:childTnLst>
                                </p:cTn>
                              </p:par>
                              <p:par>
                                <p:cTn id="9" presetID="1" presetClass="entr" presetSubtype="0" fill="hold" nodeType="withEffect">
                                  <p:stCondLst>
                                    <p:cond delay="0"/>
                                  </p:stCondLst>
                                  <p:childTnLst>
                                    <p:set>
                                      <p:cBhvr>
                                        <p:cTn id="10" dur="1" fill="hold">
                                          <p:stCondLst>
                                            <p:cond delay="499"/>
                                          </p:stCondLst>
                                        </p:cTn>
                                        <p:tgtEl>
                                          <p:spTgt spid="9221"/>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2" presetClass="entr" presetSubtype="4" fill="hold" nodeType="clickEffect">
                                  <p:stCondLst>
                                    <p:cond delay="0"/>
                                  </p:stCondLst>
                                  <p:childTnLst>
                                    <p:set>
                                      <p:cBhvr>
                                        <p:cTn id="14" dur="1" fill="hold">
                                          <p:stCondLst>
                                            <p:cond delay="0"/>
                                          </p:stCondLst>
                                        </p:cTn>
                                        <p:tgtEl>
                                          <p:spTgt spid="9218">
                                            <p:txEl>
                                              <p:pRg st="2" end="2"/>
                                            </p:txEl>
                                          </p:spTgt>
                                        </p:tgtEl>
                                        <p:attrNameLst>
                                          <p:attrName>style.visibility</p:attrName>
                                        </p:attrNameLst>
                                      </p:cBhvr>
                                      <p:to>
                                        <p:strVal val="visible"/>
                                      </p:to>
                                    </p:set>
                                    <p:anim calcmode="lin" valueType="num">
                                      <p:cBhvr additive="base">
                                        <p:cTn id="15" dur="500" fill="hold"/>
                                        <p:tgtEl>
                                          <p:spTgt spid="9218">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9218">
                                            <p:txEl>
                                              <p:pRg st="2" end="2"/>
                                            </p:txEl>
                                          </p:spTgt>
                                        </p:tgtEl>
                                        <p:attrNameLst>
                                          <p:attrName>ppt_y</p:attrName>
                                        </p:attrNameLst>
                                      </p:cBhvr>
                                      <p:tavLst>
                                        <p:tav tm="0">
                                          <p:val>
                                            <p:strVal val="1+#ppt_h/2"/>
                                          </p:val>
                                        </p:tav>
                                        <p:tav tm="100000">
                                          <p:val>
                                            <p:strVal val="#ppt_y"/>
                                          </p:val>
                                        </p:tav>
                                      </p:tavLst>
                                    </p:anim>
                                  </p:childTnLst>
                                </p:cTn>
                              </p:par>
                              <p:par>
                                <p:cTn id="17" presetID="1" presetClass="entr" presetSubtype="0" fill="hold" nodeType="withEffect">
                                  <p:stCondLst>
                                    <p:cond delay="0"/>
                                  </p:stCondLst>
                                  <p:childTnLst>
                                    <p:set>
                                      <p:cBhvr>
                                        <p:cTn id="18" dur="1" fill="hold">
                                          <p:stCondLst>
                                            <p:cond delay="499"/>
                                          </p:stCondLst>
                                        </p:cTn>
                                        <p:tgtEl>
                                          <p:spTgt spid="9222"/>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nodeType="clickEffect">
                                  <p:stCondLst>
                                    <p:cond delay="0"/>
                                  </p:stCondLst>
                                  <p:childTnLst>
                                    <p:set>
                                      <p:cBhvr>
                                        <p:cTn id="22" dur="1" fill="hold">
                                          <p:stCondLst>
                                            <p:cond delay="0"/>
                                          </p:stCondLst>
                                        </p:cTn>
                                        <p:tgtEl>
                                          <p:spTgt spid="9218">
                                            <p:txEl>
                                              <p:pRg st="3" end="3"/>
                                            </p:txEl>
                                          </p:spTgt>
                                        </p:tgtEl>
                                        <p:attrNameLst>
                                          <p:attrName>style.visibility</p:attrName>
                                        </p:attrNameLst>
                                      </p:cBhvr>
                                      <p:to>
                                        <p:strVal val="visible"/>
                                      </p:to>
                                    </p:set>
                                    <p:anim calcmode="lin" valueType="num">
                                      <p:cBhvr additive="base">
                                        <p:cTn id="23" dur="500" fill="hold"/>
                                        <p:tgtEl>
                                          <p:spTgt spid="9218">
                                            <p:txEl>
                                              <p:pRg st="3" end="3"/>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9218">
                                            <p:txEl>
                                              <p:pRg st="3" end="3"/>
                                            </p:txEl>
                                          </p:spTgt>
                                        </p:tgtEl>
                                        <p:attrNameLst>
                                          <p:attrName>ppt_y</p:attrName>
                                        </p:attrNameLst>
                                      </p:cBhvr>
                                      <p:tavLst>
                                        <p:tav tm="0">
                                          <p:val>
                                            <p:strVal val="1+#ppt_h/2"/>
                                          </p:val>
                                        </p:tav>
                                        <p:tav tm="100000">
                                          <p:val>
                                            <p:strVal val="#ppt_y"/>
                                          </p:val>
                                        </p:tav>
                                      </p:tavLst>
                                    </p:anim>
                                  </p:childTnLst>
                                </p:cTn>
                              </p:par>
                              <p:par>
                                <p:cTn id="25" presetID="17" presetClass="entr" presetSubtype="10" fill="hold" nodeType="withEffect">
                                  <p:stCondLst>
                                    <p:cond delay="0"/>
                                  </p:stCondLst>
                                  <p:childTnLst>
                                    <p:set>
                                      <p:cBhvr>
                                        <p:cTn id="26" dur="1" fill="hold">
                                          <p:stCondLst>
                                            <p:cond delay="0"/>
                                          </p:stCondLst>
                                        </p:cTn>
                                        <p:tgtEl>
                                          <p:spTgt spid="9223"/>
                                        </p:tgtEl>
                                        <p:attrNameLst>
                                          <p:attrName>style.visibility</p:attrName>
                                        </p:attrNameLst>
                                      </p:cBhvr>
                                      <p:to>
                                        <p:strVal val="visible"/>
                                      </p:to>
                                    </p:set>
                                    <p:anim calcmode="lin" valueType="num">
                                      <p:cBhvr>
                                        <p:cTn id="27" dur="500" fill="hold"/>
                                        <p:tgtEl>
                                          <p:spTgt spid="9223"/>
                                        </p:tgtEl>
                                        <p:attrNameLst>
                                          <p:attrName>ppt_w</p:attrName>
                                        </p:attrNameLst>
                                      </p:cBhvr>
                                      <p:tavLst>
                                        <p:tav tm="0">
                                          <p:val>
                                            <p:fltVal val="0"/>
                                          </p:val>
                                        </p:tav>
                                        <p:tav tm="100000">
                                          <p:val>
                                            <p:strVal val="#ppt_w"/>
                                          </p:val>
                                        </p:tav>
                                      </p:tavLst>
                                    </p:anim>
                                    <p:anim calcmode="lin" valueType="num">
                                      <p:cBhvr>
                                        <p:cTn id="28" dur="500" fill="hold"/>
                                        <p:tgtEl>
                                          <p:spTgt spid="9223"/>
                                        </p:tgtEl>
                                        <p:attrNameLst>
                                          <p:attrName>ppt_h</p:attrName>
                                        </p:attrNameLst>
                                      </p:cBhvr>
                                      <p:tavLst>
                                        <p:tav tm="0">
                                          <p:val>
                                            <p:strVal val="#ppt_h"/>
                                          </p:val>
                                        </p:tav>
                                        <p:tav tm="100000">
                                          <p:val>
                                            <p:strVal val="#ppt_h"/>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nodeType="clickEffect">
                                  <p:stCondLst>
                                    <p:cond delay="0"/>
                                  </p:stCondLst>
                                  <p:childTnLst>
                                    <p:set>
                                      <p:cBhvr>
                                        <p:cTn id="32" dur="1" fill="hold">
                                          <p:stCondLst>
                                            <p:cond delay="0"/>
                                          </p:stCondLst>
                                        </p:cTn>
                                        <p:tgtEl>
                                          <p:spTgt spid="9218">
                                            <p:txEl>
                                              <p:pRg st="4" end="4"/>
                                            </p:txEl>
                                          </p:spTgt>
                                        </p:tgtEl>
                                        <p:attrNameLst>
                                          <p:attrName>style.visibility</p:attrName>
                                        </p:attrNameLst>
                                      </p:cBhvr>
                                      <p:to>
                                        <p:strVal val="visible"/>
                                      </p:to>
                                    </p:set>
                                    <p:anim calcmode="lin" valueType="num">
                                      <p:cBhvr additive="base">
                                        <p:cTn id="33" dur="500" fill="hold"/>
                                        <p:tgtEl>
                                          <p:spTgt spid="9218">
                                            <p:txEl>
                                              <p:pRg st="4" end="4"/>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9218">
                                            <p:txEl>
                                              <p:pRg st="4" end="4"/>
                                            </p:txEl>
                                          </p:spTgt>
                                        </p:tgtEl>
                                        <p:attrNameLst>
                                          <p:attrName>ppt_y</p:attrName>
                                        </p:attrNameLst>
                                      </p:cBhvr>
                                      <p:tavLst>
                                        <p:tav tm="0">
                                          <p:val>
                                            <p:strVal val="1+#ppt_h/2"/>
                                          </p:val>
                                        </p:tav>
                                        <p:tav tm="100000">
                                          <p:val>
                                            <p:strVal val="#ppt_y"/>
                                          </p:val>
                                        </p:tav>
                                      </p:tavLst>
                                    </p:anim>
                                  </p:childTnLst>
                                </p:cTn>
                              </p:par>
                              <p:par>
                                <p:cTn id="35" presetID="1" presetClass="entr" presetSubtype="0" fill="hold" nodeType="withEffect">
                                  <p:stCondLst>
                                    <p:cond delay="0"/>
                                  </p:stCondLst>
                                  <p:childTnLst>
                                    <p:set>
                                      <p:cBhvr>
                                        <p:cTn id="36" dur="1" fill="hold">
                                          <p:stCondLst>
                                            <p:cond delay="499"/>
                                          </p:stCondLst>
                                        </p:cTn>
                                        <p:tgtEl>
                                          <p:spTgt spid="9224"/>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nodeType="clickEffect">
                                  <p:stCondLst>
                                    <p:cond delay="0"/>
                                  </p:stCondLst>
                                  <p:childTnLst>
                                    <p:set>
                                      <p:cBhvr>
                                        <p:cTn id="40" dur="1" fill="hold">
                                          <p:stCondLst>
                                            <p:cond delay="0"/>
                                          </p:stCondLst>
                                        </p:cTn>
                                        <p:tgtEl>
                                          <p:spTgt spid="9218">
                                            <p:txEl>
                                              <p:pRg st="5" end="5"/>
                                            </p:txEl>
                                          </p:spTgt>
                                        </p:tgtEl>
                                        <p:attrNameLst>
                                          <p:attrName>style.visibility</p:attrName>
                                        </p:attrNameLst>
                                      </p:cBhvr>
                                      <p:to>
                                        <p:strVal val="visible"/>
                                      </p:to>
                                    </p:set>
                                    <p:anim calcmode="lin" valueType="num">
                                      <p:cBhvr additive="base">
                                        <p:cTn id="41" dur="500" fill="hold"/>
                                        <p:tgtEl>
                                          <p:spTgt spid="9218">
                                            <p:txEl>
                                              <p:pRg st="5" end="5"/>
                                            </p:txEl>
                                          </p:spTgt>
                                        </p:tgtEl>
                                        <p:attrNameLst>
                                          <p:attrName>ppt_x</p:attrName>
                                        </p:attrNameLst>
                                      </p:cBhvr>
                                      <p:tavLst>
                                        <p:tav tm="0">
                                          <p:val>
                                            <p:strVal val="#ppt_x"/>
                                          </p:val>
                                        </p:tav>
                                        <p:tav tm="100000">
                                          <p:val>
                                            <p:strVal val="#ppt_x"/>
                                          </p:val>
                                        </p:tav>
                                      </p:tavLst>
                                    </p:anim>
                                    <p:anim calcmode="lin" valueType="num">
                                      <p:cBhvr additive="base">
                                        <p:cTn id="42" dur="500" fill="hold"/>
                                        <p:tgtEl>
                                          <p:spTgt spid="9218">
                                            <p:txEl>
                                              <p:pRg st="5" end="5"/>
                                            </p:txEl>
                                          </p:spTgt>
                                        </p:tgtEl>
                                        <p:attrNameLst>
                                          <p:attrName>ppt_y</p:attrName>
                                        </p:attrNameLst>
                                      </p:cBhvr>
                                      <p:tavLst>
                                        <p:tav tm="0">
                                          <p:val>
                                            <p:strVal val="1+#ppt_h/2"/>
                                          </p:val>
                                        </p:tav>
                                        <p:tav tm="100000">
                                          <p:val>
                                            <p:strVal val="#ppt_y"/>
                                          </p:val>
                                        </p:tav>
                                      </p:tavLst>
                                    </p:anim>
                                  </p:childTnLst>
                                </p:cTn>
                              </p:par>
                              <p:par>
                                <p:cTn id="43" presetID="1" presetClass="entr" presetSubtype="0" fill="hold" nodeType="withEffect">
                                  <p:stCondLst>
                                    <p:cond delay="0"/>
                                  </p:stCondLst>
                                  <p:childTnLst>
                                    <p:set>
                                      <p:cBhvr>
                                        <p:cTn id="44" dur="1" fill="hold">
                                          <p:stCondLst>
                                            <p:cond delay="499"/>
                                          </p:stCondLst>
                                        </p:cTn>
                                        <p:tgtEl>
                                          <p:spTgt spid="9225"/>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9218">
                                            <p:txEl>
                                              <p:pRg st="6" end="6"/>
                                            </p:txEl>
                                          </p:spTgt>
                                        </p:tgtEl>
                                        <p:attrNameLst>
                                          <p:attrName>style.visibility</p:attrName>
                                        </p:attrNameLst>
                                      </p:cBhvr>
                                      <p:to>
                                        <p:strVal val="visible"/>
                                      </p:to>
                                    </p:set>
                                    <p:anim calcmode="lin" valueType="num">
                                      <p:cBhvr additive="base">
                                        <p:cTn id="49" dur="500" fill="hold"/>
                                        <p:tgtEl>
                                          <p:spTgt spid="9218">
                                            <p:txEl>
                                              <p:pRg st="6" end="6"/>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9218">
                                            <p:txEl>
                                              <p:pRg st="6" end="6"/>
                                            </p:txEl>
                                          </p:spTgt>
                                        </p:tgtEl>
                                        <p:attrNameLst>
                                          <p:attrName>ppt_y</p:attrName>
                                        </p:attrNameLst>
                                      </p:cBhvr>
                                      <p:tavLst>
                                        <p:tav tm="0">
                                          <p:val>
                                            <p:strVal val="1+#ppt_h/2"/>
                                          </p:val>
                                        </p:tav>
                                        <p:tav tm="100000">
                                          <p:val>
                                            <p:strVal val="#ppt_y"/>
                                          </p:val>
                                        </p:tav>
                                      </p:tavLst>
                                    </p:anim>
                                  </p:childTnLst>
                                </p:cTn>
                              </p:par>
                              <p:par>
                                <p:cTn id="51" presetID="1" presetClass="entr" presetSubtype="0" fill="hold" nodeType="withEffect">
                                  <p:stCondLst>
                                    <p:cond delay="0"/>
                                  </p:stCondLst>
                                  <p:childTnLst>
                                    <p:set>
                                      <p:cBhvr>
                                        <p:cTn id="52" dur="1" fill="hold">
                                          <p:stCondLst>
                                            <p:cond delay="499"/>
                                          </p:stCondLst>
                                        </p:cTn>
                                        <p:tgtEl>
                                          <p:spTgt spid="922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WordArt 2"/>
          <p:cNvSpPr>
            <a:spLocks noChangeArrowheads="1" noChangeShapeType="1" noTextEdit="1"/>
          </p:cNvSpPr>
          <p:nvPr/>
        </p:nvSpPr>
        <p:spPr bwMode="auto">
          <a:xfrm>
            <a:off x="762000" y="685800"/>
            <a:ext cx="7848600" cy="1752600"/>
          </a:xfrm>
          <a:prstGeom prst="rect">
            <a:avLst/>
          </a:prstGeom>
        </p:spPr>
        <p:txBody>
          <a:bodyPr spcFirstLastPara="1" wrap="none" fromWordArt="1">
            <a:prstTxWarp prst="textArchUp">
              <a:avLst>
                <a:gd name="adj" fmla="val 10800004"/>
              </a:avLst>
            </a:prstTxWarp>
          </a:bodyPr>
          <a:lstStyle/>
          <a:p>
            <a:pPr algn="ctr"/>
            <a:r>
              <a:rPr lang="en-IN" sz="4400" kern="10">
                <a:ln w="9525">
                  <a:solidFill>
                    <a:srgbClr val="000000"/>
                  </a:solidFill>
                  <a:round/>
                  <a:headEnd/>
                  <a:tailEnd/>
                </a:ln>
                <a:solidFill>
                  <a:srgbClr val="000000"/>
                </a:solidFill>
                <a:latin typeface="DJ Finch Stick"/>
              </a:rPr>
              <a:t>Ten U.S. Dietary Guidelines:</a:t>
            </a:r>
          </a:p>
        </p:txBody>
      </p:sp>
      <p:sp>
        <p:nvSpPr>
          <p:cNvPr id="10243" name="Text Box 3"/>
          <p:cNvSpPr txBox="1">
            <a:spLocks noChangeArrowheads="1"/>
          </p:cNvSpPr>
          <p:nvPr/>
        </p:nvSpPr>
        <p:spPr bwMode="auto">
          <a:xfrm>
            <a:off x="533400" y="2286000"/>
            <a:ext cx="4953000" cy="701675"/>
          </a:xfrm>
          <a:prstGeom prst="rect">
            <a:avLst/>
          </a:prstGeom>
          <a:noFill/>
          <a:ln w="9525">
            <a:noFill/>
            <a:miter lim="800000"/>
            <a:headEnd/>
            <a:tailEnd/>
          </a:ln>
        </p:spPr>
        <p:txBody>
          <a:bodyPr>
            <a:spAutoFit/>
          </a:bodyPr>
          <a:lstStyle/>
          <a:p>
            <a:pPr>
              <a:spcBef>
                <a:spcPct val="50000"/>
              </a:spcBef>
            </a:pPr>
            <a:r>
              <a:rPr lang="en-US" sz="4000" b="1">
                <a:latin typeface="DJ Finch Stick" pitchFamily="2" charset="0"/>
              </a:rPr>
              <a:t>Aim for Fitness</a:t>
            </a:r>
            <a:endParaRPr lang="en-US" sz="3200">
              <a:latin typeface="DJ Finch Stick" pitchFamily="2" charset="0"/>
            </a:endParaRPr>
          </a:p>
        </p:txBody>
      </p:sp>
      <p:pic>
        <p:nvPicPr>
          <p:cNvPr id="10244" name="Picture 4" descr="PE02237_"/>
          <p:cNvPicPr>
            <a:picLocks noChangeAspect="1" noChangeArrowheads="1"/>
          </p:cNvPicPr>
          <p:nvPr/>
        </p:nvPicPr>
        <p:blipFill>
          <a:blip r:embed="rId2"/>
          <a:srcRect/>
          <a:stretch>
            <a:fillRect/>
          </a:stretch>
        </p:blipFill>
        <p:spPr bwMode="auto">
          <a:xfrm>
            <a:off x="3962400" y="1066800"/>
            <a:ext cx="2149475" cy="2698750"/>
          </a:xfrm>
          <a:prstGeom prst="rect">
            <a:avLst/>
          </a:prstGeom>
          <a:noFill/>
          <a:ln w="9525">
            <a:noFill/>
            <a:miter lim="800000"/>
            <a:headEnd/>
            <a:tailEnd/>
          </a:ln>
        </p:spPr>
      </p:pic>
      <p:pic>
        <p:nvPicPr>
          <p:cNvPr id="10245" name="Picture 5" descr="PE02239_"/>
          <p:cNvPicPr>
            <a:picLocks noChangeAspect="1" noChangeArrowheads="1"/>
          </p:cNvPicPr>
          <p:nvPr/>
        </p:nvPicPr>
        <p:blipFill>
          <a:blip r:embed="rId3"/>
          <a:srcRect/>
          <a:stretch>
            <a:fillRect/>
          </a:stretch>
        </p:blipFill>
        <p:spPr bwMode="auto">
          <a:xfrm>
            <a:off x="6400800" y="1600200"/>
            <a:ext cx="1865313" cy="2590800"/>
          </a:xfrm>
          <a:prstGeom prst="rect">
            <a:avLst/>
          </a:prstGeom>
          <a:noFill/>
          <a:ln w="9525">
            <a:noFill/>
            <a:miter lim="800000"/>
            <a:headEnd/>
            <a:tailEnd/>
          </a:ln>
        </p:spPr>
      </p:pic>
      <p:pic>
        <p:nvPicPr>
          <p:cNvPr id="10246" name="Picture 6" descr="HH01737_"/>
          <p:cNvPicPr>
            <a:picLocks noChangeAspect="1" noChangeArrowheads="1"/>
          </p:cNvPicPr>
          <p:nvPr/>
        </p:nvPicPr>
        <p:blipFill>
          <a:blip r:embed="rId4"/>
          <a:srcRect/>
          <a:stretch>
            <a:fillRect/>
          </a:stretch>
        </p:blipFill>
        <p:spPr bwMode="auto">
          <a:xfrm>
            <a:off x="5334000" y="4114800"/>
            <a:ext cx="1473200" cy="2057400"/>
          </a:xfrm>
          <a:prstGeom prst="rect">
            <a:avLst/>
          </a:prstGeom>
          <a:noFill/>
          <a:ln w="9525">
            <a:noFill/>
            <a:miter lim="800000"/>
            <a:headEnd/>
            <a:tailEnd/>
          </a:ln>
        </p:spPr>
      </p:pic>
      <p:sp>
        <p:nvSpPr>
          <p:cNvPr id="10247" name="Text Box 7"/>
          <p:cNvSpPr txBox="1">
            <a:spLocks noChangeArrowheads="1"/>
          </p:cNvSpPr>
          <p:nvPr/>
        </p:nvSpPr>
        <p:spPr bwMode="auto">
          <a:xfrm>
            <a:off x="609600" y="4724400"/>
            <a:ext cx="4648200" cy="1127125"/>
          </a:xfrm>
          <a:prstGeom prst="rect">
            <a:avLst/>
          </a:prstGeom>
          <a:noFill/>
          <a:ln w="9525">
            <a:noFill/>
            <a:miter lim="800000"/>
            <a:headEnd/>
            <a:tailEnd/>
          </a:ln>
        </p:spPr>
        <p:txBody>
          <a:bodyPr>
            <a:spAutoFit/>
          </a:bodyPr>
          <a:lstStyle/>
          <a:p>
            <a:pPr>
              <a:spcBef>
                <a:spcPct val="50000"/>
              </a:spcBef>
            </a:pPr>
            <a:r>
              <a:rPr lang="en-US" sz="3200">
                <a:latin typeface="DJ Finch Stick" pitchFamily="2" charset="0"/>
              </a:rPr>
              <a:t>1. Aim for a healthy weight</a:t>
            </a:r>
          </a:p>
          <a:p>
            <a:pPr>
              <a:spcBef>
                <a:spcPct val="50000"/>
              </a:spcBef>
            </a:pPr>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0247"/>
                                        </p:tgtEl>
                                        <p:attrNameLst>
                                          <p:attrName>style.visibility</p:attrName>
                                        </p:attrNameLst>
                                      </p:cBhvr>
                                      <p:to>
                                        <p:strVal val="visible"/>
                                      </p:to>
                                    </p:set>
                                    <p:anim calcmode="lin" valueType="num">
                                      <p:cBhvr additive="base">
                                        <p:cTn id="7" dur="500" fill="hold"/>
                                        <p:tgtEl>
                                          <p:spTgt spid="10247"/>
                                        </p:tgtEl>
                                        <p:attrNameLst>
                                          <p:attrName>ppt_x</p:attrName>
                                        </p:attrNameLst>
                                      </p:cBhvr>
                                      <p:tavLst>
                                        <p:tav tm="0">
                                          <p:val>
                                            <p:strVal val="#ppt_x"/>
                                          </p:val>
                                        </p:tav>
                                        <p:tav tm="100000">
                                          <p:val>
                                            <p:strVal val="#ppt_x"/>
                                          </p:val>
                                        </p:tav>
                                      </p:tavLst>
                                    </p:anim>
                                    <p:anim calcmode="lin" valueType="num">
                                      <p:cBhvr additive="base">
                                        <p:cTn id="8" dur="500" fill="hold"/>
                                        <p:tgtEl>
                                          <p:spTgt spid="10247"/>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499"/>
                                          </p:stCondLst>
                                        </p:cTn>
                                        <p:tgtEl>
                                          <p:spTgt spid="1024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7" grpId="0" autoUpdateAnimBg="0"/>
    </p:bldLst>
  </p:timing>
</p:sld>
</file>

<file path=ppt/theme/theme1.xml><?xml version="1.0" encoding="utf-8"?>
<a:theme xmlns:a="http://schemas.openxmlformats.org/drawingml/2006/main" name="Default Design">
  <a:themeElements>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327</TotalTime>
  <Words>291</Words>
  <Application>Microsoft PowerPoint</Application>
  <PresentationFormat>On-screen Show (4:3)</PresentationFormat>
  <Paragraphs>51</Paragraphs>
  <Slides>13</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13</vt:i4>
      </vt:variant>
    </vt:vector>
  </HeadingPairs>
  <TitlesOfParts>
    <vt:vector size="20" baseType="lpstr">
      <vt:lpstr>Times New Roman</vt:lpstr>
      <vt:lpstr>Arial</vt:lpstr>
      <vt:lpstr>Calibri</vt:lpstr>
      <vt:lpstr>DJ Finch Stick</vt:lpstr>
      <vt:lpstr>DJ Classic</vt:lpstr>
      <vt:lpstr>Wingdings</vt:lpstr>
      <vt:lpstr>Default Design</vt:lpstr>
      <vt:lpstr>Slide 1</vt:lpstr>
      <vt:lpstr>What Is Nutrition?</vt:lpstr>
      <vt:lpstr>Slide 3</vt:lpstr>
      <vt:lpstr>Slide 4</vt:lpstr>
      <vt:lpstr>Slide 5</vt:lpstr>
      <vt:lpstr>Slide 6</vt:lpstr>
      <vt:lpstr>Calories per gram:</vt:lpstr>
      <vt:lpstr>Slide 8</vt:lpstr>
      <vt:lpstr>Slide 9</vt:lpstr>
      <vt:lpstr>Slide 10</vt:lpstr>
      <vt:lpstr>Slide 11</vt:lpstr>
      <vt:lpstr>Slide 12</vt:lpstr>
      <vt:lpstr>Slide 13</vt:lpstr>
    </vt:vector>
  </TitlesOfParts>
  <Company>Nebo</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inst</dc:creator>
  <cp:lastModifiedBy>acer</cp:lastModifiedBy>
  <cp:revision>13</cp:revision>
  <dcterms:created xsi:type="dcterms:W3CDTF">2003-01-23T19:35:41Z</dcterms:created>
  <dcterms:modified xsi:type="dcterms:W3CDTF">2018-11-04T18:31:08Z</dcterms:modified>
</cp:coreProperties>
</file>