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304" r:id="rId4"/>
    <p:sldId id="289" r:id="rId5"/>
    <p:sldId id="288" r:id="rId6"/>
    <p:sldId id="292" r:id="rId7"/>
    <p:sldId id="307" r:id="rId8"/>
    <p:sldId id="308" r:id="rId9"/>
    <p:sldId id="309" r:id="rId10"/>
    <p:sldId id="310" r:id="rId11"/>
    <p:sldId id="290" r:id="rId12"/>
    <p:sldId id="311" r:id="rId13"/>
    <p:sldId id="259" r:id="rId14"/>
    <p:sldId id="260" r:id="rId15"/>
    <p:sldId id="261" r:id="rId16"/>
    <p:sldId id="294" r:id="rId17"/>
    <p:sldId id="276" r:id="rId18"/>
    <p:sldId id="295" r:id="rId19"/>
    <p:sldId id="296" r:id="rId20"/>
    <p:sldId id="297" r:id="rId21"/>
    <p:sldId id="298" r:id="rId22"/>
    <p:sldId id="299" r:id="rId23"/>
    <p:sldId id="300" r:id="rId24"/>
    <p:sldId id="285" r:id="rId25"/>
    <p:sldId id="301" r:id="rId26"/>
    <p:sldId id="302" r:id="rId27"/>
    <p:sldId id="303" r:id="rId28"/>
    <p:sldId id="30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6" autoAdjust="0"/>
    <p:restoredTop sz="94575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B92E-00DB-4BF1-A27C-B840425F0A60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FE04-7F34-4833-854A-82867D9A7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510D-AF41-45AB-A507-12E16E3255E0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5641-62C2-4D71-9B79-77D5E28EE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96BB-B825-4476-AB6B-0093A57DA77B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BEDA-1C8F-474F-87A3-D9533488D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4428-B659-4DC7-8804-D14A765B8A53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54F9-AD14-488E-87FC-C3BC66D5F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27EAB-9AC8-4A40-84D0-B3E2903D4E94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2DF15-D4E8-41A9-B7D1-49BC9C566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F959-9AF0-46D6-82F3-2F146B6A5E6F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3AE66-376B-4C32-9303-6238FE89B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/>
          </a:extLst>
        </p:spPr>
        <p:txBody>
          <a:bodyPr anchor="b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/>
          </a:extLst>
        </p:spPr>
        <p:txBody>
          <a:bodyPr anchor="b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0284-09BA-44B1-A232-1D8D53C577D3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36CAC-5A7F-44AB-80C3-38336DA89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C55B-B822-49E4-AE58-AF7E49579C93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9369-2B22-40D4-AAA1-712E22647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8C91-6F5C-488F-82C7-D7F54FA52D04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9BD3-D45A-47E6-978D-EEE4D8453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F8A6-3860-4B9C-A3EA-109E50633F2F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9950-7C8E-40B3-89CA-F1D96C72B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429D-315D-40D1-BFE2-CDB2F9EB417A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82F79-9D48-4C42-913B-6D005B46E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B9BBB2"/>
                </a:solidFill>
              </a:defRPr>
            </a:lvl1pPr>
          </a:lstStyle>
          <a:p>
            <a:pPr>
              <a:defRPr/>
            </a:pPr>
            <a:fld id="{BABB4590-104B-4E44-BA4F-8254EAA3B2C8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FE0D4"/>
                </a:solidFill>
              </a:defRPr>
            </a:lvl1pPr>
          </a:lstStyle>
          <a:p>
            <a:pPr>
              <a:defRPr/>
            </a:pPr>
            <a:fld id="{0C0BDB35-C440-4DF3-8D73-391167E60540}" type="slidenum">
              <a:rPr lang="en-US" altLang="en-US"/>
              <a:pPr>
                <a:defRPr/>
              </a:pPr>
              <a:t>‹#›</a:t>
            </a:fld>
            <a:endParaRPr lang="en-US" altLang="en-US" b="1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med">
    <p:wedge/>
  </p:transition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MS PGothic" panose="020B0600070205080204" pitchFamily="34" charset="-128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MS PGothic" panose="020B0600070205080204" pitchFamily="34" charset="-128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MS PGothic" panose="020B0600070205080204" pitchFamily="34" charset="-128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MS PGothic" panose="020B0600070205080204" pitchFamily="34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1"/>
            <a:ext cx="9144000" cy="2209800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Personality Assessment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Methods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352800" y="3657600"/>
            <a:ext cx="5791200" cy="2667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altLang="en-US" dirty="0" smtClean="0"/>
              <a:t>Presented By,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dirty="0" smtClean="0"/>
          </a:p>
          <a:p>
            <a:pPr algn="l" eaLnBrk="1" hangingPunct="1">
              <a:spcBef>
                <a:spcPct val="0"/>
              </a:spcBef>
            </a:pPr>
            <a:r>
              <a:rPr lang="en-US" altLang="en-US" dirty="0" smtClean="0"/>
              <a:t>Ms. </a:t>
            </a:r>
            <a:r>
              <a:rPr lang="en-US" altLang="en-US" dirty="0" err="1" smtClean="0"/>
              <a:t>Mariya</a:t>
            </a:r>
            <a:r>
              <a:rPr lang="en-US" altLang="en-US" dirty="0" smtClean="0"/>
              <a:t> Oliver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dirty="0" smtClean="0"/>
              <a:t>Asst. </a:t>
            </a:r>
            <a:r>
              <a:rPr lang="en-US" altLang="en-US" dirty="0" smtClean="0"/>
              <a:t>Professor</a:t>
            </a:r>
            <a:endParaRPr lang="en-US" altLang="en-US" dirty="0" smtClean="0"/>
          </a:p>
          <a:p>
            <a:pPr algn="l" eaLnBrk="1" hangingPunct="1">
              <a:spcBef>
                <a:spcPct val="0"/>
              </a:spcBef>
            </a:pPr>
            <a:r>
              <a:rPr lang="en-US" altLang="en-US" dirty="0" smtClean="0"/>
              <a:t>College of Nursing </a:t>
            </a:r>
            <a:r>
              <a:rPr lang="en-US" altLang="en-US" dirty="0" err="1" smtClean="0"/>
              <a:t>Kishtwar</a:t>
            </a:r>
            <a:endParaRPr lang="en-US" altLang="en-US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12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Personality Inventories (Cont)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IN" dirty="0" err="1" smtClean="0"/>
              <a:t>Cattell’s</a:t>
            </a:r>
            <a:r>
              <a:rPr lang="en-IN" dirty="0" smtClean="0"/>
              <a:t> </a:t>
            </a:r>
            <a:r>
              <a:rPr lang="en-IN" dirty="0" smtClean="0"/>
              <a:t>16 factory Personality Inventory</a:t>
            </a:r>
            <a:r>
              <a:rPr lang="en-IN" dirty="0" smtClean="0"/>
              <a:t>.</a:t>
            </a:r>
          </a:p>
          <a:p>
            <a:pPr lvl="1"/>
            <a:r>
              <a:rPr lang="en-IN" sz="2800" b="1" u="sng" dirty="0" smtClean="0"/>
              <a:t>Reasoning</a:t>
            </a:r>
            <a:r>
              <a:rPr lang="en-IN" sz="2800" dirty="0" smtClean="0"/>
              <a:t>: Abstract versus concrete</a:t>
            </a:r>
          </a:p>
          <a:p>
            <a:pPr lvl="1"/>
            <a:r>
              <a:rPr lang="en-IN" sz="2800" b="1" u="sng" dirty="0" smtClean="0"/>
              <a:t>Rule – Consciousness</a:t>
            </a:r>
            <a:r>
              <a:rPr lang="en-IN" sz="2800" dirty="0" smtClean="0"/>
              <a:t>: Conforming versus non – conforming</a:t>
            </a:r>
          </a:p>
          <a:p>
            <a:pPr lvl="1"/>
            <a:r>
              <a:rPr lang="en-IN" sz="2800" b="1" u="sng" dirty="0" smtClean="0"/>
              <a:t>Self – Reliance</a:t>
            </a:r>
            <a:r>
              <a:rPr lang="en-IN" sz="2800" dirty="0" smtClean="0"/>
              <a:t>: Self – sufficient versus dependent</a:t>
            </a:r>
          </a:p>
          <a:p>
            <a:pPr lvl="1"/>
            <a:r>
              <a:rPr lang="en-IN" sz="2800" b="1" u="sng" dirty="0" smtClean="0"/>
              <a:t>Sensitivity</a:t>
            </a:r>
            <a:r>
              <a:rPr lang="en-IN" sz="2800" dirty="0" smtClean="0"/>
              <a:t>: Tender – hearted versus tough – minded</a:t>
            </a:r>
          </a:p>
          <a:p>
            <a:pPr lvl="1"/>
            <a:r>
              <a:rPr lang="en-IN" sz="2800" b="1" u="sng" dirty="0" smtClean="0"/>
              <a:t>Social Boldness</a:t>
            </a:r>
            <a:r>
              <a:rPr lang="en-IN" sz="2800" dirty="0" smtClean="0"/>
              <a:t>: Uninhibited versus shy</a:t>
            </a:r>
          </a:p>
          <a:p>
            <a:pPr lvl="1"/>
            <a:r>
              <a:rPr lang="en-IN" sz="2800" b="1" u="sng" dirty="0" smtClean="0"/>
              <a:t>Tension</a:t>
            </a:r>
            <a:r>
              <a:rPr lang="en-IN" sz="2800" dirty="0" smtClean="0"/>
              <a:t>: Impatient versus relaxed. </a:t>
            </a:r>
          </a:p>
          <a:p>
            <a:pPr lvl="1"/>
            <a:r>
              <a:rPr lang="en-IN" sz="2800" b="1" u="sng" dirty="0" smtClean="0"/>
              <a:t>Vigilance</a:t>
            </a:r>
            <a:r>
              <a:rPr lang="en-IN" sz="2800" dirty="0" smtClean="0"/>
              <a:t>: Suspicious versus trusting</a:t>
            </a:r>
          </a:p>
          <a:p>
            <a:pPr lvl="1"/>
            <a:r>
              <a:rPr lang="en-IN" sz="2800" b="1" u="sng" dirty="0" smtClean="0"/>
              <a:t>Warmth</a:t>
            </a:r>
            <a:r>
              <a:rPr lang="en-IN" sz="2800" dirty="0" smtClean="0"/>
              <a:t>: Outgoing versus reserved</a:t>
            </a:r>
          </a:p>
          <a:p>
            <a:pPr lvl="1"/>
            <a:endParaRPr lang="en-IN" sz="30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Projective Techniques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u="sng" smtClean="0"/>
              <a:t>Rorschach Inkblot Test</a:t>
            </a:r>
          </a:p>
          <a:p>
            <a:pPr lvl="1"/>
            <a:r>
              <a:rPr lang="en-IN" smtClean="0"/>
              <a:t>It is developed by Herman Rorschach in 1921. </a:t>
            </a:r>
          </a:p>
          <a:p>
            <a:pPr lvl="1"/>
            <a:r>
              <a:rPr lang="en-IN" smtClean="0"/>
              <a:t>This test involves ten cards containing inkblots show to the subject one at a time in a prescribed order – five black and white, two red or grey and three colour cards. </a:t>
            </a:r>
          </a:p>
          <a:p>
            <a:pPr lvl="1"/>
            <a:r>
              <a:rPr lang="en-IN" smtClean="0"/>
              <a:t>Unveil hidden thought process</a:t>
            </a:r>
          </a:p>
          <a:p>
            <a:pPr lvl="1"/>
            <a:r>
              <a:rPr lang="en-IN" smtClean="0"/>
              <a:t>The subject is instructed to state whatever he/she sees in them or whatever they bring to mind. Based on subject’s statement, assumptions are made on the nature of personality.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images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1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le:Rorschach blot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010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Rorschach blot 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5722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Rorschach blot 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620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Personality Inventories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u="sng" smtClean="0"/>
              <a:t>Thematic Appreception Test</a:t>
            </a:r>
          </a:p>
          <a:p>
            <a:pPr lvl="1"/>
            <a:r>
              <a:rPr lang="en-IN" smtClean="0"/>
              <a:t>Developed by C.D.Morgan and Henry A Murray in 1935</a:t>
            </a:r>
          </a:p>
          <a:p>
            <a:pPr lvl="1"/>
            <a:r>
              <a:rPr lang="en-IN" smtClean="0"/>
              <a:t>The assumption underlying the Thematic Appreception Test is that the meaning which we see in a picture reveals something of our past experience, feelings, attitudes and motives. </a:t>
            </a:r>
          </a:p>
          <a:p>
            <a:pPr lvl="1"/>
            <a:r>
              <a:rPr lang="en-IN" smtClean="0"/>
              <a:t>In this test, the subject is shown ambiguous pictures and asked to make up a story for each one. There are 30 – gray scale pictures and one blank for elicitation of stories.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533400"/>
            <a:ext cx="76263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pic>
        <p:nvPicPr>
          <p:cNvPr id="32772" name="Picture 6" descr="H:\images(5).jpg"/>
          <p:cNvPicPr>
            <a:picLocks noChangeAspect="1" noChangeArrowheads="1"/>
          </p:cNvPicPr>
          <p:nvPr/>
        </p:nvPicPr>
        <p:blipFill>
          <a:blip r:embed="rId2"/>
          <a:srcRect b="12695"/>
          <a:stretch>
            <a:fillRect/>
          </a:stretch>
        </p:blipFill>
        <p:spPr bwMode="auto">
          <a:xfrm>
            <a:off x="914400" y="685800"/>
            <a:ext cx="73914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pic>
        <p:nvPicPr>
          <p:cNvPr id="33796" name="Picture 7" descr="H:\images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71628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Interview Method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Interview is defined as a face – to – face conversation carried on with some basic goals. </a:t>
            </a:r>
          </a:p>
          <a:p>
            <a:endParaRPr lang="en-IN" smtClean="0"/>
          </a:p>
          <a:p>
            <a:r>
              <a:rPr lang="en-IN" smtClean="0"/>
              <a:t>Two types: </a:t>
            </a:r>
          </a:p>
          <a:p>
            <a:pPr lvl="1"/>
            <a:r>
              <a:rPr lang="en-IN" smtClean="0"/>
              <a:t>Structureed Interview</a:t>
            </a:r>
          </a:p>
          <a:p>
            <a:pPr lvl="1"/>
            <a:r>
              <a:rPr lang="en-IN" smtClean="0"/>
              <a:t>Unstructured Interview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pic>
        <p:nvPicPr>
          <p:cNvPr id="34819" name="Content Placeholder 3" descr="H:\images(7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685800"/>
            <a:ext cx="7543800" cy="5867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Personality Inventories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u="sng" smtClean="0"/>
              <a:t>Word Association Test</a:t>
            </a:r>
          </a:p>
          <a:p>
            <a:pPr lvl="1"/>
            <a:r>
              <a:rPr lang="en-IN" smtClean="0"/>
              <a:t>In word association test, the subject is informed that the examiner would utter a series of words, one word at a time and subject should immediately utter the first word that comes to his mind. </a:t>
            </a:r>
          </a:p>
          <a:p>
            <a:pPr lvl="1"/>
            <a:r>
              <a:rPr lang="en-IN" smtClean="0"/>
              <a:t>There are no right or wrong answers. </a:t>
            </a:r>
          </a:p>
          <a:p>
            <a:pPr lvl="1"/>
            <a:r>
              <a:rPr lang="en-IN" smtClean="0"/>
              <a:t>Based on the subject’s response the examiner evaluates the individual’s personality.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pic>
        <p:nvPicPr>
          <p:cNvPr id="36867" name="Content Placeholder 6" descr="H:\images(8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762000"/>
            <a:ext cx="8686800" cy="56388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Personality Inventories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u="sng" smtClean="0"/>
              <a:t>Sentence Completion Test</a:t>
            </a:r>
          </a:p>
          <a:p>
            <a:pPr lvl="1"/>
            <a:r>
              <a:rPr lang="en-IN" smtClean="0"/>
              <a:t>Here a number of incomplete sentences are given and the subject is required to complete them as to how he/she feels. </a:t>
            </a:r>
          </a:p>
          <a:p>
            <a:pPr lvl="1"/>
            <a:r>
              <a:rPr lang="en-IN" smtClean="0"/>
              <a:t>The responses are analyzed for indications of one’s personality. </a:t>
            </a:r>
          </a:p>
          <a:p>
            <a:pPr lvl="1"/>
            <a:r>
              <a:rPr lang="en-IN" smtClean="0"/>
              <a:t>The test includes the information about wishes, desires, likes, dislikes, fears and locus of control..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248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pic>
        <p:nvPicPr>
          <p:cNvPr id="39939" name="Content Placeholder 4" descr="H:\images(9).jpg"/>
          <p:cNvPicPr>
            <a:picLocks noGrp="1"/>
          </p:cNvPicPr>
          <p:nvPr>
            <p:ph idx="1"/>
          </p:nvPr>
        </p:nvPicPr>
        <p:blipFill>
          <a:blip r:embed="rId2"/>
          <a:srcRect l="6769" r="54292"/>
          <a:stretch>
            <a:fillRect/>
          </a:stretch>
        </p:blipFill>
        <p:spPr>
          <a:xfrm>
            <a:off x="381000" y="1828800"/>
            <a:ext cx="8305800" cy="4343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Personality Inventories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u="sng" smtClean="0"/>
              <a:t>Situational Test</a:t>
            </a:r>
          </a:p>
          <a:p>
            <a:pPr lvl="1"/>
            <a:r>
              <a:rPr lang="en-IN" smtClean="0"/>
              <a:t>This consists of certain real life situations where the subjects have to perform certain given activities. </a:t>
            </a:r>
          </a:p>
          <a:p>
            <a:pPr lvl="1"/>
            <a:r>
              <a:rPr lang="en-IN" smtClean="0"/>
              <a:t>Subject’s performance and behaviour with respect to such situations helps us to understand his/her personality. </a:t>
            </a:r>
          </a:p>
          <a:p>
            <a:pPr lvl="1"/>
            <a:r>
              <a:rPr lang="en-IN" smtClean="0"/>
              <a:t>In this test, the subject’s behaviour is evaluated by some trained person.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Advantages and Disadvantages of Personality Inventories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r>
              <a:rPr lang="en-IN" u="sng" smtClean="0"/>
              <a:t>Advantages</a:t>
            </a:r>
            <a:r>
              <a:rPr lang="en-IN" smtClean="0"/>
              <a:t> </a:t>
            </a:r>
          </a:p>
          <a:p>
            <a:pPr lvl="1"/>
            <a:r>
              <a:rPr lang="en-IN" smtClean="0"/>
              <a:t>Helps assess personality. </a:t>
            </a:r>
          </a:p>
          <a:p>
            <a:pPr lvl="1"/>
            <a:r>
              <a:rPr lang="en-IN" smtClean="0"/>
              <a:t>Helps in career choices. </a:t>
            </a:r>
          </a:p>
          <a:p>
            <a:pPr lvl="1"/>
            <a:r>
              <a:rPr lang="en-IN" smtClean="0"/>
              <a:t>Helps in recruitment process.</a:t>
            </a:r>
          </a:p>
          <a:p>
            <a:r>
              <a:rPr lang="en-IN" u="sng" smtClean="0"/>
              <a:t>Disadvantages</a:t>
            </a:r>
          </a:p>
          <a:p>
            <a:pPr lvl="1"/>
            <a:r>
              <a:rPr lang="en-IN" smtClean="0"/>
              <a:t>It varies from person to person. </a:t>
            </a:r>
          </a:p>
          <a:p>
            <a:pPr lvl="1"/>
            <a:r>
              <a:rPr lang="en-IN" smtClean="0"/>
              <a:t>Subject can fake at being “good” or “bad”</a:t>
            </a:r>
          </a:p>
          <a:p>
            <a:pPr lvl="1"/>
            <a:r>
              <a:rPr lang="en-IN" smtClean="0"/>
              <a:t>There are chances of random responding.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CC0099"/>
                </a:solidFill>
                <a:latin typeface="Brush Script MT" pitchFamily="66" charset="0"/>
              </a:rPr>
              <a:t>Thank you</a:t>
            </a:r>
            <a:endParaRPr lang="en-US" sz="4800" b="1" dirty="0">
              <a:solidFill>
                <a:srgbClr val="CC0099"/>
              </a:solidFill>
              <a:latin typeface="Brush Script MT" pitchFamily="66" charset="0"/>
            </a:endParaRPr>
          </a:p>
        </p:txBody>
      </p:sp>
      <p:pic>
        <p:nvPicPr>
          <p:cNvPr id="4" name="Content Placeholder 3" descr="12x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7848600" cy="5410199"/>
          </a:xfrm>
          <a:prstGeom prst="cloud">
            <a:avLst/>
          </a:prstGeom>
          <a:ln w="190500" cap="sq">
            <a:solidFill>
              <a:srgbClr val="0000FF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Interview Method (Cont)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Seven – Point Plan. </a:t>
            </a:r>
          </a:p>
          <a:p>
            <a:pPr lvl="1"/>
            <a:r>
              <a:rPr lang="en-IN" dirty="0" smtClean="0"/>
              <a:t>Physical characteristic or abilities. </a:t>
            </a:r>
          </a:p>
          <a:p>
            <a:pPr lvl="1"/>
            <a:r>
              <a:rPr lang="en-IN" dirty="0" smtClean="0"/>
              <a:t>Attainments – Education, personal and professional background. </a:t>
            </a:r>
          </a:p>
          <a:p>
            <a:pPr lvl="1"/>
            <a:r>
              <a:rPr lang="en-IN" dirty="0" smtClean="0"/>
              <a:t>Overall general ability</a:t>
            </a:r>
          </a:p>
          <a:p>
            <a:pPr lvl="1"/>
            <a:r>
              <a:rPr lang="en-IN" dirty="0" smtClean="0"/>
              <a:t>Special aptitude. </a:t>
            </a:r>
          </a:p>
          <a:p>
            <a:pPr lvl="1"/>
            <a:r>
              <a:rPr lang="en-IN" dirty="0" smtClean="0"/>
              <a:t>Interests. </a:t>
            </a:r>
          </a:p>
          <a:p>
            <a:pPr lvl="1"/>
            <a:r>
              <a:rPr lang="en-IN" dirty="0" smtClean="0"/>
              <a:t>Personality attributes. </a:t>
            </a:r>
          </a:p>
          <a:p>
            <a:pPr lvl="1"/>
            <a:r>
              <a:rPr lang="en-IN" dirty="0" smtClean="0"/>
              <a:t>Aspirations and goals.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Interview Method (Cont)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u="sng" smtClean="0"/>
              <a:t>Advantages</a:t>
            </a:r>
          </a:p>
          <a:p>
            <a:pPr lvl="1"/>
            <a:r>
              <a:rPr lang="en-IN" smtClean="0"/>
              <a:t>It is highly flexible tool. </a:t>
            </a:r>
          </a:p>
          <a:p>
            <a:pPr lvl="1"/>
            <a:r>
              <a:rPr lang="en-IN" smtClean="0"/>
              <a:t>It can be used for a wide range of people. </a:t>
            </a:r>
          </a:p>
          <a:p>
            <a:pPr lvl="1"/>
            <a:r>
              <a:rPr lang="en-IN" smtClean="0"/>
              <a:t>Body language can be observed in addition to what is said.</a:t>
            </a:r>
          </a:p>
          <a:p>
            <a:r>
              <a:rPr lang="en-IN" u="sng" smtClean="0"/>
              <a:t>Disadvantages</a:t>
            </a:r>
            <a:r>
              <a:rPr lang="en-IN" smtClean="0"/>
              <a:t> </a:t>
            </a:r>
          </a:p>
          <a:p>
            <a:pPr lvl="1"/>
            <a:r>
              <a:rPr lang="en-IN" smtClean="0"/>
              <a:t>Highly subjective.</a:t>
            </a:r>
          </a:p>
          <a:p>
            <a:pPr lvl="1"/>
            <a:r>
              <a:rPr lang="en-IN" smtClean="0"/>
              <a:t>Time consuming</a:t>
            </a:r>
          </a:p>
          <a:p>
            <a:pPr lvl="1"/>
            <a:r>
              <a:rPr lang="en-IN" smtClean="0"/>
              <a:t>Requires trained personnel.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Personality Inventories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A personality inventory is a printed form containing statements, questions or adjectives which apply to human behaviour.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Personality Inventories (Cont)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646238"/>
            <a:ext cx="8915400" cy="5211762"/>
          </a:xfrm>
        </p:spPr>
        <p:txBody>
          <a:bodyPr/>
          <a:lstStyle/>
          <a:p>
            <a:r>
              <a:rPr lang="en-IN" dirty="0" smtClean="0"/>
              <a:t>Minnesota </a:t>
            </a:r>
            <a:r>
              <a:rPr lang="en-IN" dirty="0" err="1" smtClean="0"/>
              <a:t>Multipahsic</a:t>
            </a:r>
            <a:r>
              <a:rPr lang="en-IN" dirty="0" smtClean="0"/>
              <a:t> Personality Inventory. </a:t>
            </a:r>
          </a:p>
          <a:p>
            <a:pPr lvl="1">
              <a:buNone/>
            </a:pPr>
            <a:endParaRPr lang="en-IN" dirty="0" smtClean="0"/>
          </a:p>
          <a:p>
            <a:pPr lvl="1" algn="ctr">
              <a:buNone/>
            </a:pPr>
            <a:r>
              <a:rPr lang="en-IN" dirty="0" smtClean="0"/>
              <a:t>This test asks for answers of “True” or “False” or “Cannot say” to 550 statements about different personality traits such as attitudes, emotional reactions, physical and psychological symptoms. </a:t>
            </a:r>
            <a:endParaRPr lang="en-IN" dirty="0" smtClean="0"/>
          </a:p>
          <a:p>
            <a:pPr lvl="1">
              <a:buNone/>
            </a:pPr>
            <a:endParaRPr lang="en-IN" dirty="0" smtClean="0"/>
          </a:p>
          <a:p>
            <a:pPr lvl="1" algn="ctr">
              <a:buNone/>
            </a:pPr>
            <a:r>
              <a:rPr lang="en-IN" dirty="0" smtClean="0"/>
              <a:t>The </a:t>
            </a:r>
            <a:r>
              <a:rPr lang="en-IN" dirty="0" smtClean="0"/>
              <a:t>answers are quantitatively measured and personality assessment is done based on the score.</a:t>
            </a:r>
            <a:endParaRPr lang="en-IN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89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Personality Inventories (Cont)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IN" dirty="0" smtClean="0"/>
              <a:t>Big </a:t>
            </a:r>
            <a:r>
              <a:rPr lang="en-IN" dirty="0" smtClean="0"/>
              <a:t>Five Personality Inventory.</a:t>
            </a:r>
          </a:p>
          <a:p>
            <a:endParaRPr lang="en-IN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8305799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Personality Inventories (Cont)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646238"/>
            <a:ext cx="8686800" cy="4525962"/>
          </a:xfrm>
        </p:spPr>
        <p:txBody>
          <a:bodyPr/>
          <a:lstStyle/>
          <a:p>
            <a:r>
              <a:rPr lang="en-IN" dirty="0" err="1" smtClean="0"/>
              <a:t>Eysenck</a:t>
            </a:r>
            <a:r>
              <a:rPr lang="en-IN" dirty="0" smtClean="0"/>
              <a:t> </a:t>
            </a:r>
            <a:r>
              <a:rPr lang="en-IN" dirty="0" smtClean="0"/>
              <a:t>Personality </a:t>
            </a:r>
            <a:r>
              <a:rPr lang="en-IN" dirty="0" smtClean="0"/>
              <a:t>Inventory</a:t>
            </a:r>
          </a:p>
          <a:p>
            <a:pPr lvl="1"/>
            <a:endParaRPr lang="en-IN" dirty="0" smtClean="0"/>
          </a:p>
          <a:p>
            <a:pPr lvl="1"/>
            <a:r>
              <a:rPr lang="en-IN" sz="2800" dirty="0" smtClean="0"/>
              <a:t>The dimensions of this inventory are as follows:</a:t>
            </a:r>
            <a:r>
              <a:rPr lang="en-IN" dirty="0" smtClean="0"/>
              <a:t> </a:t>
            </a:r>
            <a:endParaRPr lang="en-IN" sz="2200" dirty="0" smtClean="0"/>
          </a:p>
          <a:p>
            <a:pPr lvl="2"/>
            <a:r>
              <a:rPr lang="en-IN" sz="2600" dirty="0" smtClean="0"/>
              <a:t>Extroversion – Introversion.</a:t>
            </a:r>
          </a:p>
          <a:p>
            <a:pPr lvl="2"/>
            <a:r>
              <a:rPr lang="en-IN" sz="2600" dirty="0" smtClean="0"/>
              <a:t>Neuroticism – </a:t>
            </a:r>
            <a:r>
              <a:rPr lang="en-IN" sz="2600" dirty="0" smtClean="0"/>
              <a:t>Stability</a:t>
            </a:r>
          </a:p>
          <a:p>
            <a:pPr lvl="2"/>
            <a:endParaRPr lang="en-IN" sz="2600" dirty="0" smtClean="0"/>
          </a:p>
          <a:p>
            <a:pPr lvl="1"/>
            <a:r>
              <a:rPr lang="en-IN" sz="2900" dirty="0" smtClean="0"/>
              <a:t> </a:t>
            </a:r>
            <a:r>
              <a:rPr lang="en-IN" sz="2800" dirty="0" smtClean="0"/>
              <a:t>The test may take 15 – 20 minutes and consists of 57 “yes” or “no” questions. There is no right or wrong answer, the subject has to give an honest opinion</a:t>
            </a:r>
            <a:r>
              <a:rPr lang="en-IN" sz="3200" dirty="0" smtClean="0"/>
              <a:t>.</a:t>
            </a:r>
            <a:endParaRPr lang="en-IN" sz="2900" dirty="0" smtClean="0"/>
          </a:p>
          <a:p>
            <a:pPr lvl="1"/>
            <a:endParaRPr lang="en-IN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IN" b="1" dirty="0" smtClean="0">
                <a:latin typeface="Comic Sans MS" pitchFamily="66" charset="0"/>
              </a:rPr>
              <a:t>Personality Inventories (Cont)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646238"/>
            <a:ext cx="8915400" cy="5211762"/>
          </a:xfrm>
        </p:spPr>
        <p:txBody>
          <a:bodyPr/>
          <a:lstStyle/>
          <a:p>
            <a:r>
              <a:rPr lang="en-IN" dirty="0" err="1" smtClean="0"/>
              <a:t>Cattell’s</a:t>
            </a:r>
            <a:r>
              <a:rPr lang="en-IN" dirty="0" smtClean="0"/>
              <a:t> </a:t>
            </a:r>
            <a:r>
              <a:rPr lang="en-IN" dirty="0" smtClean="0"/>
              <a:t>16 factory Personality Inventory</a:t>
            </a:r>
            <a:r>
              <a:rPr lang="en-IN" dirty="0" smtClean="0"/>
              <a:t>.</a:t>
            </a:r>
          </a:p>
          <a:p>
            <a:pPr lvl="1"/>
            <a:r>
              <a:rPr lang="en-IN" sz="2800" b="1" u="sng" dirty="0" smtClean="0"/>
              <a:t>Abstractedness</a:t>
            </a:r>
            <a:r>
              <a:rPr lang="en-IN" sz="2800" dirty="0" smtClean="0"/>
              <a:t>: </a:t>
            </a:r>
            <a:r>
              <a:rPr lang="en-IN" sz="2800" dirty="0" smtClean="0"/>
              <a:t>Imaginative versus practical</a:t>
            </a:r>
          </a:p>
          <a:p>
            <a:pPr lvl="1"/>
            <a:r>
              <a:rPr lang="en-IN" sz="2800" b="1" u="sng" dirty="0" smtClean="0"/>
              <a:t>Apprehensions</a:t>
            </a:r>
            <a:r>
              <a:rPr lang="en-IN" sz="2800" dirty="0" smtClean="0"/>
              <a:t>: Worried versus confident</a:t>
            </a:r>
          </a:p>
          <a:p>
            <a:pPr lvl="1"/>
            <a:r>
              <a:rPr lang="en-IN" sz="2800" b="1" u="sng" dirty="0" smtClean="0"/>
              <a:t>Dominance</a:t>
            </a:r>
            <a:r>
              <a:rPr lang="en-IN" sz="2800" dirty="0" smtClean="0"/>
              <a:t>: Forceful versus submissive</a:t>
            </a:r>
          </a:p>
          <a:p>
            <a:pPr lvl="1"/>
            <a:r>
              <a:rPr lang="en-IN" sz="2800" b="1" u="sng" dirty="0" smtClean="0"/>
              <a:t>Emotional</a:t>
            </a:r>
            <a:r>
              <a:rPr lang="en-IN" sz="2800" b="1" dirty="0" smtClean="0"/>
              <a:t> </a:t>
            </a:r>
            <a:r>
              <a:rPr lang="en-IN" sz="2800" b="1" u="sng" dirty="0" smtClean="0"/>
              <a:t>Stability</a:t>
            </a:r>
            <a:r>
              <a:rPr lang="en-IN" sz="2800" dirty="0" smtClean="0"/>
              <a:t>: Clam versus high strung</a:t>
            </a:r>
          </a:p>
          <a:p>
            <a:pPr lvl="1"/>
            <a:r>
              <a:rPr lang="en-IN" sz="2800" b="1" u="sng" dirty="0" smtClean="0"/>
              <a:t>Liveliness</a:t>
            </a:r>
            <a:r>
              <a:rPr lang="en-IN" sz="2800" dirty="0" smtClean="0"/>
              <a:t>: Spontaneous versus restrained. </a:t>
            </a:r>
          </a:p>
          <a:p>
            <a:pPr lvl="1"/>
            <a:r>
              <a:rPr lang="en-IN" sz="2800" b="1" u="sng" dirty="0" smtClean="0"/>
              <a:t>Openness to Change</a:t>
            </a:r>
            <a:r>
              <a:rPr lang="en-IN" sz="2800" dirty="0" smtClean="0"/>
              <a:t>: Flexible versus attached </a:t>
            </a:r>
            <a:r>
              <a:rPr lang="en-IN" dirty="0" smtClean="0"/>
              <a:t>to the familiar.</a:t>
            </a:r>
          </a:p>
          <a:p>
            <a:pPr lvl="1"/>
            <a:r>
              <a:rPr lang="en-IN" sz="2800" b="1" u="sng" dirty="0" smtClean="0"/>
              <a:t>Perfectionism</a:t>
            </a:r>
            <a:r>
              <a:rPr lang="en-IN" sz="2800" dirty="0" smtClean="0"/>
              <a:t>: Controlled versus undisciplined. </a:t>
            </a:r>
          </a:p>
          <a:p>
            <a:pPr lvl="1"/>
            <a:r>
              <a:rPr lang="en-IN" sz="2800" b="1" u="sng" dirty="0" err="1" smtClean="0"/>
              <a:t>Privateness</a:t>
            </a:r>
            <a:r>
              <a:rPr lang="en-IN" sz="2200" dirty="0" smtClean="0"/>
              <a:t>: </a:t>
            </a:r>
            <a:r>
              <a:rPr lang="en-IN" sz="2800" dirty="0" smtClean="0"/>
              <a:t>Discreet versus open</a:t>
            </a:r>
            <a:endParaRPr lang="en-IN" sz="2200" dirty="0" smtClean="0"/>
          </a:p>
          <a:p>
            <a:pPr lvl="1"/>
            <a:endParaRPr lang="en-IN" sz="2200" dirty="0" smtClean="0"/>
          </a:p>
          <a:p>
            <a:pPr lvl="1"/>
            <a:endParaRPr lang="en-IN" sz="30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135</TotalTime>
  <Words>795</Words>
  <Application>Microsoft Macintosh PowerPoint</Application>
  <PresentationFormat>On-screen Show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Foundry</vt:lpstr>
      <vt:lpstr>Personality Assessment Methods</vt:lpstr>
      <vt:lpstr>Interview Method</vt:lpstr>
      <vt:lpstr>Interview Method (Cont)</vt:lpstr>
      <vt:lpstr>Interview Method (Cont)</vt:lpstr>
      <vt:lpstr>Personality Inventories</vt:lpstr>
      <vt:lpstr>Personality Inventories (Cont)</vt:lpstr>
      <vt:lpstr>Personality Inventories (Cont)</vt:lpstr>
      <vt:lpstr>Personality Inventories (Cont)</vt:lpstr>
      <vt:lpstr>Personality Inventories (Cont)</vt:lpstr>
      <vt:lpstr>Personality Inventories (Cont)</vt:lpstr>
      <vt:lpstr>Projective Techniques</vt:lpstr>
      <vt:lpstr>Slide 12</vt:lpstr>
      <vt:lpstr>Slide 13</vt:lpstr>
      <vt:lpstr>Slide 14</vt:lpstr>
      <vt:lpstr>Slide 15</vt:lpstr>
      <vt:lpstr>Personality Inventories</vt:lpstr>
      <vt:lpstr>Slide 17</vt:lpstr>
      <vt:lpstr>Slide 18</vt:lpstr>
      <vt:lpstr>Slide 19</vt:lpstr>
      <vt:lpstr>Slide 20</vt:lpstr>
      <vt:lpstr>Personality Inventories</vt:lpstr>
      <vt:lpstr>Slide 22</vt:lpstr>
      <vt:lpstr>Personality Inventories</vt:lpstr>
      <vt:lpstr>Slide 24</vt:lpstr>
      <vt:lpstr>Slide 25</vt:lpstr>
      <vt:lpstr>Personality Inventories</vt:lpstr>
      <vt:lpstr>Advantages and Disadvantages of Personality Inventories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Assessment Methods</dc:title>
  <dc:creator>alex</dc:creator>
  <cp:lastModifiedBy>acer</cp:lastModifiedBy>
  <cp:revision>41</cp:revision>
  <dcterms:created xsi:type="dcterms:W3CDTF">2012-04-20T02:57:38Z</dcterms:created>
  <dcterms:modified xsi:type="dcterms:W3CDTF">2018-11-02T16:26:09Z</dcterms:modified>
</cp:coreProperties>
</file>