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handoutMasterIdLst>
    <p:handoutMasterId r:id="rId20"/>
  </p:handoutMasterIdLst>
  <p:sldIdLst>
    <p:sldId id="256" r:id="rId2"/>
    <p:sldId id="273" r:id="rId3"/>
    <p:sldId id="276" r:id="rId4"/>
    <p:sldId id="257" r:id="rId5"/>
    <p:sldId id="258" r:id="rId6"/>
    <p:sldId id="259" r:id="rId7"/>
    <p:sldId id="278" r:id="rId8"/>
    <p:sldId id="272" r:id="rId9"/>
    <p:sldId id="262" r:id="rId10"/>
    <p:sldId id="281" r:id="rId11"/>
    <p:sldId id="263" r:id="rId12"/>
    <p:sldId id="282" r:id="rId13"/>
    <p:sldId id="264" r:id="rId14"/>
    <p:sldId id="283" r:id="rId15"/>
    <p:sldId id="265" r:id="rId16"/>
    <p:sldId id="260" r:id="rId17"/>
    <p:sldId id="279" r:id="rId18"/>
    <p:sldId id="28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9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77E82-3844-482B-93D4-2FDED7E12BCA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2F356-36F6-4DA3-9462-D877985ED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762000"/>
            <a:ext cx="6096000" cy="1879600"/>
          </a:xfrm>
        </p:spPr>
        <p:txBody>
          <a:bodyPr anchor="b"/>
          <a:lstStyle>
            <a:lvl1pPr>
              <a:lnSpc>
                <a:spcPct val="95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82750" y="3200400"/>
            <a:ext cx="5861050" cy="12573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D485F-C921-4B15-9914-1AC5D82E6EB6}" type="datetimeFigureOut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8CF85-E467-4A3C-84BD-6B69D4A48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88AD2-EBFC-44DE-9591-76C0D6CF6C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D0F2C-E191-4D73-BFED-5C0E9AD8F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725B9-8295-455E-B5FA-E72CF0C11425}" type="datetime1">
              <a:rPr lang="en-US" smtClean="0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Vaseem N. Baig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E120D-7176-4E5B-99FC-31D13B224E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514600"/>
            <a:ext cx="777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151E8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E98250-F1EF-40F1-8B59-C5FC7588C27F}" type="datetimeFigureOut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151E8F"/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151E8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8A50EF-0BDE-42B3-A0CC-9C38DBC37B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5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0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5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0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5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0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5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0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5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0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51E8F"/>
          </a:solidFill>
          <a:latin typeface="Arial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51E8F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51E8F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51E8F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51E8F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51E8F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51E8F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51E8F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51E8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151E8F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151E8F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151E8F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51E8F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51E8F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51E8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51E8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51E8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51E8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600" b="1" dirty="0" smtClean="0"/>
              <a:t>Primary Health Care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2950" y="3886200"/>
            <a:ext cx="5861050" cy="1257300"/>
          </a:xfrm>
        </p:spPr>
        <p:txBody>
          <a:bodyPr/>
          <a:lstStyle/>
          <a:p>
            <a:pPr algn="l"/>
            <a:r>
              <a:rPr lang="en-CA" dirty="0" smtClean="0"/>
              <a:t>Presented By:</a:t>
            </a:r>
          </a:p>
          <a:p>
            <a:pPr algn="l"/>
            <a:r>
              <a:rPr lang="en-CA" dirty="0" smtClean="0"/>
              <a:t>Mr. </a:t>
            </a:r>
            <a:r>
              <a:rPr lang="en-CA" dirty="0" err="1" smtClean="0"/>
              <a:t>Ajith</a:t>
            </a:r>
            <a:r>
              <a:rPr lang="en-CA" dirty="0" smtClean="0"/>
              <a:t> K </a:t>
            </a:r>
            <a:r>
              <a:rPr lang="en-CA" dirty="0" err="1" smtClean="0"/>
              <a:t>K</a:t>
            </a:r>
            <a:r>
              <a:rPr lang="en-CA" dirty="0" smtClean="0"/>
              <a:t> </a:t>
            </a:r>
          </a:p>
          <a:p>
            <a:pPr algn="l"/>
            <a:r>
              <a:rPr lang="en-CA" dirty="0" smtClean="0"/>
              <a:t>Asst. Professor</a:t>
            </a:r>
          </a:p>
          <a:p>
            <a:pPr algn="l"/>
            <a:r>
              <a:rPr lang="en-CA" dirty="0" smtClean="0"/>
              <a:t>College of Nursing </a:t>
            </a:r>
            <a:r>
              <a:rPr lang="en-CA" dirty="0" err="1" smtClean="0"/>
              <a:t>Kishtwar</a:t>
            </a:r>
            <a:endParaRPr lang="en-CA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In our country, the concepts of </a:t>
            </a:r>
          </a:p>
          <a:p>
            <a:pPr lvl="2"/>
            <a:r>
              <a:rPr lang="en-US" dirty="0" smtClean="0"/>
              <a:t>ASHAs, </a:t>
            </a:r>
          </a:p>
          <a:p>
            <a:pPr lvl="2"/>
            <a:r>
              <a:rPr lang="en-US" dirty="0" smtClean="0"/>
              <a:t>VHGs, </a:t>
            </a:r>
          </a:p>
          <a:p>
            <a:pPr lvl="2"/>
            <a:r>
              <a:rPr lang="en-US" dirty="0" smtClean="0"/>
              <a:t>AWWs </a:t>
            </a:r>
          </a:p>
          <a:p>
            <a:pPr lvl="2"/>
            <a:r>
              <a:rPr lang="en-US" dirty="0" smtClean="0"/>
              <a:t>TBAs.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2.Appropriate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534400" cy="5257800"/>
          </a:xfrm>
        </p:spPr>
        <p:txBody>
          <a:bodyPr>
            <a:normAutofit/>
          </a:bodyPr>
          <a:lstStyle/>
          <a:p>
            <a:r>
              <a:rPr lang="en-US" b="1" dirty="0" smtClean="0"/>
              <a:t>Appropriate technology is one which is –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scientifically sound, </a:t>
            </a:r>
          </a:p>
          <a:p>
            <a:pPr lvl="1"/>
            <a:r>
              <a:rPr lang="en-US" dirty="0" smtClean="0"/>
              <a:t>adapted to local needs, </a:t>
            </a:r>
          </a:p>
          <a:p>
            <a:pPr lvl="1"/>
            <a:r>
              <a:rPr lang="en-US" dirty="0" smtClean="0"/>
              <a:t>acceptable to those who apply it and to those on whom it is applied </a:t>
            </a:r>
          </a:p>
          <a:p>
            <a:pPr lvl="1"/>
            <a:r>
              <a:rPr lang="en-US" dirty="0" smtClean="0"/>
              <a:t>can be maintained by the people, as a part of self reliance and </a:t>
            </a:r>
          </a:p>
          <a:p>
            <a:pPr lvl="1"/>
            <a:r>
              <a:rPr lang="en-US" dirty="0" smtClean="0"/>
              <a:t>within the resources which can be afforded by the community and the nation. 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62000"/>
            <a:ext cx="8458200" cy="5257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Outstanding examples of appropriate technology are the use of 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Oral rehydration therapy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IFA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DOTS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Immunization programme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Smokeless </a:t>
            </a:r>
            <a:r>
              <a:rPr lang="en-US" dirty="0" err="1" smtClean="0"/>
              <a:t>chulha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err="1" smtClean="0"/>
              <a:t>Supplimentary</a:t>
            </a:r>
            <a:r>
              <a:rPr lang="en-US" dirty="0" smtClean="0"/>
              <a:t> food</a:t>
            </a:r>
          </a:p>
          <a:p>
            <a:pPr>
              <a:lnSpc>
                <a:spcPct val="150000"/>
              </a:lnSpc>
            </a:pP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991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3.Inter-Sectoral Coordination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79248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Health care, especially primary health care’s preventive and Promotive functions can not be executed in isolation by health sector alone. 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38200"/>
            <a:ext cx="7924800" cy="5791200"/>
          </a:xfrm>
        </p:spPr>
        <p:txBody>
          <a:bodyPr/>
          <a:lstStyle/>
          <a:p>
            <a:r>
              <a:rPr lang="en-US" dirty="0" smtClean="0"/>
              <a:t>These include –</a:t>
            </a:r>
          </a:p>
          <a:p>
            <a:pPr lvl="1"/>
            <a:r>
              <a:rPr lang="en-US" dirty="0" smtClean="0"/>
              <a:t>Education, </a:t>
            </a:r>
          </a:p>
          <a:p>
            <a:pPr lvl="1"/>
            <a:r>
              <a:rPr lang="en-US" dirty="0" smtClean="0"/>
              <a:t>PRI</a:t>
            </a:r>
          </a:p>
          <a:p>
            <a:pPr lvl="1"/>
            <a:r>
              <a:rPr lang="en-US" dirty="0" smtClean="0"/>
              <a:t>ICDS</a:t>
            </a:r>
          </a:p>
          <a:p>
            <a:pPr lvl="1"/>
            <a:r>
              <a:rPr lang="en-US" dirty="0" smtClean="0"/>
              <a:t>Road &amp; communication</a:t>
            </a:r>
          </a:p>
          <a:p>
            <a:pPr lvl="1"/>
            <a:r>
              <a:rPr lang="en-US" dirty="0" smtClean="0"/>
              <a:t>Animal husbandry</a:t>
            </a:r>
          </a:p>
          <a:p>
            <a:pPr lvl="1"/>
            <a:r>
              <a:rPr lang="en-US" dirty="0" smtClean="0"/>
              <a:t>Social welfare</a:t>
            </a:r>
          </a:p>
          <a:p>
            <a:pPr lvl="1"/>
            <a:r>
              <a:rPr lang="en-US" dirty="0" smtClean="0"/>
              <a:t>Urban / rural development, </a:t>
            </a:r>
          </a:p>
          <a:p>
            <a:pPr lvl="1"/>
            <a:r>
              <a:rPr lang="en-US" dirty="0" smtClean="0"/>
              <a:t>Food &amp; agriculture</a:t>
            </a:r>
          </a:p>
          <a:p>
            <a:pPr lvl="1"/>
            <a:r>
              <a:rPr lang="en-US" dirty="0" smtClean="0"/>
              <a:t>Industrial and such other sectors</a:t>
            </a:r>
          </a:p>
          <a:p>
            <a:pPr lvl="1"/>
            <a:r>
              <a:rPr lang="en-US" dirty="0" smtClean="0"/>
              <a:t>Voluntary organization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763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4.Equitable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153400" cy="52578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Health services should be available to each and every one in the community –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not depend on one’s capability to pay for the services (rich &amp; poor)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Rural or urban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Urban or urban slums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disadvantaged groups within the homes / society </a:t>
            </a: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5344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Components of Primary Health Care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8153400" cy="4953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b="1" dirty="0" smtClean="0"/>
              <a:t>Eight </a:t>
            </a:r>
            <a:r>
              <a:rPr lang="en-US" b="1" dirty="0" smtClean="0"/>
              <a:t>essential components :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(a) Education about common health problems and what can be done to prevent and control them;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(b) Maternal and child health care, including family planning;</a:t>
            </a:r>
          </a:p>
          <a:p>
            <a:pPr>
              <a:lnSpc>
                <a:spcPct val="150000"/>
              </a:lnSpc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85800"/>
            <a:ext cx="8229600" cy="6172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(c) Promotion of proper nutrition;</a:t>
            </a:r>
          </a:p>
          <a:p>
            <a:pPr>
              <a:buNone/>
            </a:pPr>
            <a:r>
              <a:rPr lang="en-US" dirty="0" smtClean="0"/>
              <a:t>(d) Immunization against major infectious diseases;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smtClean="0"/>
              <a:t>e) An adequate supply of safe water;</a:t>
            </a:r>
          </a:p>
          <a:p>
            <a:pPr>
              <a:buNone/>
            </a:pPr>
            <a:r>
              <a:rPr lang="en-US" dirty="0" smtClean="0"/>
              <a:t>(f) Basic sanitation;</a:t>
            </a:r>
          </a:p>
          <a:p>
            <a:pPr>
              <a:buNone/>
            </a:pPr>
            <a:r>
              <a:rPr lang="en-US" dirty="0" smtClean="0"/>
              <a:t>(g) Prevention and control of locally endemic diseases;</a:t>
            </a:r>
          </a:p>
          <a:p>
            <a:pPr>
              <a:buNone/>
            </a:pPr>
            <a:r>
              <a:rPr lang="en-US" dirty="0" smtClean="0"/>
              <a:t>(h) Appropriate treatment for common diseases and injuries with provision of essential drugs.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38201" y="2362200"/>
            <a:ext cx="8077200" cy="1446550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en-US" sz="8800" b="1" cap="none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THANK   YOU</a:t>
            </a:r>
            <a:endParaRPr lang="en-US" sz="8800" b="1" cap="none" spc="50" dirty="0">
              <a:ln w="12700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84582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Difference Between Medical And Health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86000"/>
            <a:ext cx="7772400" cy="3810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Medical Care-</a:t>
            </a:r>
          </a:p>
          <a:p>
            <a:pPr lvl="1"/>
            <a:r>
              <a:rPr lang="en-US" dirty="0" smtClean="0"/>
              <a:t>Personal services provided directly by physician</a:t>
            </a:r>
          </a:p>
          <a:p>
            <a:r>
              <a:rPr lang="en-US" sz="2800" dirty="0" smtClean="0"/>
              <a:t>Health care-</a:t>
            </a:r>
          </a:p>
          <a:p>
            <a:pPr lvl="1"/>
            <a:r>
              <a:rPr lang="en-US" dirty="0" smtClean="0"/>
              <a:t>Integrated care comprising of :</a:t>
            </a:r>
          </a:p>
          <a:p>
            <a:pPr lvl="2"/>
            <a:r>
              <a:rPr lang="en-US" sz="2800" dirty="0" smtClean="0"/>
              <a:t>Preventive</a:t>
            </a:r>
          </a:p>
          <a:p>
            <a:pPr lvl="2"/>
            <a:r>
              <a:rPr lang="en-US" sz="2800" dirty="0" err="1" smtClean="0"/>
              <a:t>Promotive</a:t>
            </a:r>
            <a:endParaRPr lang="en-US" sz="2800" dirty="0" smtClean="0"/>
          </a:p>
          <a:p>
            <a:pPr lvl="2"/>
            <a:r>
              <a:rPr lang="en-US" sz="2800" dirty="0" smtClean="0"/>
              <a:t>Curative</a:t>
            </a:r>
          </a:p>
          <a:p>
            <a:pPr lvl="2"/>
            <a:r>
              <a:rPr lang="en-US" sz="2800" dirty="0" smtClean="0"/>
              <a:t>Rehabilitative/restorative services 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0"/>
            <a:ext cx="8001000" cy="609600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>
                <a:solidFill>
                  <a:schemeClr val="bg1"/>
                </a:solidFill>
              </a:rPr>
              <a:t>Health Care system</a:t>
            </a:r>
          </a:p>
        </p:txBody>
      </p:sp>
      <p:graphicFrame>
        <p:nvGraphicFramePr>
          <p:cNvPr id="95270" name="Group 38"/>
          <p:cNvGraphicFramePr>
            <a:graphicFrameLocks noGrp="1"/>
          </p:cNvGraphicFramePr>
          <p:nvPr>
            <p:ph type="tbl" idx="1"/>
          </p:nvPr>
        </p:nvGraphicFramePr>
        <p:xfrm>
          <a:off x="0" y="612457"/>
          <a:ext cx="9144000" cy="6228043"/>
        </p:xfrm>
        <a:graphic>
          <a:graphicData uri="http://schemas.openxmlformats.org/drawingml/2006/table">
            <a:tbl>
              <a:tblPr/>
              <a:tblGrid>
                <a:gridCol w="2226128"/>
                <a:gridCol w="2612571"/>
                <a:gridCol w="2019301"/>
                <a:gridCol w="2286000"/>
              </a:tblGrid>
              <a:tr h="747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Location level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(Population)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Administrative level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Health care level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Type of health care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878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(50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Lakhs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Divisional level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Medical College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Tertiary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1045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District Headquarters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(10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Lakhs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Zilla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Parishad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District hospital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Secondary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1045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Talluk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/Block Headquarters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(80000-120000)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Panchayat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Samiti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or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Taluka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Panchayat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Community Health Centre (CHC)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Secondary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7674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Village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(30000)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Gram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Panchayat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Primary Health Centre/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546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Village(5000)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Gram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Panchayat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Sub-centre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7674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Village (1000)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Ward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Panch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ASHA , AWW, Jan-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Mangal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Couple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6E120D-7176-4E5B-99FC-31D13B224E1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600" y="838200"/>
            <a:ext cx="7772400" cy="1066800"/>
          </a:xfrm>
        </p:spPr>
        <p:txBody>
          <a:bodyPr/>
          <a:lstStyle/>
          <a:p>
            <a:r>
              <a:rPr lang="en-US" dirty="0" smtClean="0"/>
              <a:t>Primary Health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7772400" cy="4191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(a) </a:t>
            </a:r>
            <a:r>
              <a:rPr lang="en-US" dirty="0" smtClean="0">
                <a:solidFill>
                  <a:srgbClr val="FF0000"/>
                </a:solidFill>
              </a:rPr>
              <a:t>Governments have a responsibility </a:t>
            </a:r>
            <a:r>
              <a:rPr lang="en-US" dirty="0" smtClean="0"/>
              <a:t>for the health of their people that can be fulfilled only by the provision of adequate health and social measures.</a:t>
            </a:r>
          </a:p>
          <a:p>
            <a:endParaRPr lang="en-US" dirty="0" smtClean="0"/>
          </a:p>
          <a:p>
            <a:r>
              <a:rPr lang="en-US" dirty="0" smtClean="0"/>
              <a:t>(b) Primary health care is the key to attaining a level of health that will permit their citizens to lead a </a:t>
            </a:r>
            <a:r>
              <a:rPr lang="en-US" dirty="0" smtClean="0">
                <a:solidFill>
                  <a:srgbClr val="FF0000"/>
                </a:solidFill>
              </a:rPr>
              <a:t>socially and economically productive life.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  Primary health care is defined as </a:t>
            </a:r>
          </a:p>
          <a:p>
            <a:endParaRPr lang="en-US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“Essential health care based on practical, scientifically sound and socially acceptable methods and technology, made universally accessible to individuals and families in the community through their full participation and at a cost that the community and country can afford to maintain at every stage of their development in the spirit of self-reliance and self-determination”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839200" cy="10668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Characteristics of Primary Health Care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8229600" cy="525780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sz="3200" dirty="0" smtClean="0"/>
              <a:t>(a) Stresses prevention rather than cure.</a:t>
            </a:r>
          </a:p>
          <a:p>
            <a:pPr lvl="1">
              <a:buNone/>
            </a:pPr>
            <a:r>
              <a:rPr lang="en-US" sz="3200" dirty="0" smtClean="0"/>
              <a:t>(b) Relies on home self-help, community participation and technology that the people find acceptable, appropriate and affordable.</a:t>
            </a:r>
          </a:p>
          <a:p>
            <a:pPr lvl="1">
              <a:buNone/>
            </a:pPr>
            <a:r>
              <a:rPr lang="en-US" sz="3200" dirty="0" smtClean="0"/>
              <a:t>(c) Combines modern, scientific knowledge and feasible health technology with acceptable, effective traditional healing practices.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7772400" cy="1066800"/>
          </a:xfrm>
        </p:spPr>
        <p:txBody>
          <a:bodyPr/>
          <a:lstStyle/>
          <a:p>
            <a:r>
              <a:rPr lang="en-CA" dirty="0" smtClean="0"/>
              <a:t>Characteristics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229600" cy="51816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(d)Should be shaped around the life patterns of the population.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(e) Should both meet the needs of the local community and be an integral part of the national health care system.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(f) Should be formulated and implemented with involvement of the local population.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3581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 smtClean="0"/>
              <a:t>Principles (Pillars)</a:t>
            </a:r>
          </a:p>
          <a:p>
            <a:pPr algn="ctr">
              <a:buNone/>
            </a:pPr>
            <a:r>
              <a:rPr lang="en-US" sz="6600" dirty="0" smtClean="0"/>
              <a:t> of Primary Health Care</a:t>
            </a:r>
            <a:endParaRPr lang="en-US" sz="6600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1.Community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en-US" dirty="0" smtClean="0"/>
              <a:t>While most of the efforts in providing health care come from the state, the system of primary health care should be based on full participation and involvement of the community. </a:t>
            </a:r>
          </a:p>
          <a:p>
            <a:pPr lvl="1">
              <a:lnSpc>
                <a:spcPct val="150000"/>
              </a:lnSpc>
              <a:buNone/>
            </a:pP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It is aims to placing people’s health in people’s hands. </a:t>
            </a:r>
          </a:p>
          <a:p>
            <a:pPr lvl="1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2_Theme9">
  <a:themeElements>
    <a:clrScheme name="Office Theme 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B2B2B2"/>
      </a:accent1>
      <a:accent2>
        <a:srgbClr val="808080"/>
      </a:accent2>
      <a:accent3>
        <a:srgbClr val="FFFFFF"/>
      </a:accent3>
      <a:accent4>
        <a:srgbClr val="000000"/>
      </a:accent4>
      <a:accent5>
        <a:srgbClr val="D5D5D5"/>
      </a:accent5>
      <a:accent6>
        <a:srgbClr val="737373"/>
      </a:accent6>
      <a:hlink>
        <a:srgbClr val="969696"/>
      </a:hlink>
      <a:folHlink>
        <a:srgbClr val="4D4D4D"/>
      </a:folHlink>
    </a:clrScheme>
    <a:fontScheme name="2_Theme9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458A"/>
        </a:dk1>
        <a:lt1>
          <a:srgbClr val="D7D6AE"/>
        </a:lt1>
        <a:dk2>
          <a:srgbClr val="000066"/>
        </a:dk2>
        <a:lt2>
          <a:srgbClr val="006666"/>
        </a:lt2>
        <a:accent1>
          <a:srgbClr val="007A77"/>
        </a:accent1>
        <a:accent2>
          <a:srgbClr val="005856"/>
        </a:accent2>
        <a:accent3>
          <a:srgbClr val="AAAAB8"/>
        </a:accent3>
        <a:accent4>
          <a:srgbClr val="B7B794"/>
        </a:accent4>
        <a:accent5>
          <a:srgbClr val="AABEBD"/>
        </a:accent5>
        <a:accent6>
          <a:srgbClr val="004F4D"/>
        </a:accent6>
        <a:hlink>
          <a:srgbClr val="A8A884"/>
        </a:hlink>
        <a:folHlink>
          <a:srgbClr val="867E5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66"/>
        </a:dk1>
        <a:lt1>
          <a:srgbClr val="FFFFFF"/>
        </a:lt1>
        <a:dk2>
          <a:srgbClr val="660066"/>
        </a:dk2>
        <a:lt2>
          <a:srgbClr val="FFFFCC"/>
        </a:lt2>
        <a:accent1>
          <a:srgbClr val="666699"/>
        </a:accent1>
        <a:accent2>
          <a:srgbClr val="000099"/>
        </a:accent2>
        <a:accent3>
          <a:srgbClr val="FFFFFF"/>
        </a:accent3>
        <a:accent4>
          <a:srgbClr val="000056"/>
        </a:accent4>
        <a:accent5>
          <a:srgbClr val="B8B8CA"/>
        </a:accent5>
        <a:accent6>
          <a:srgbClr val="00008A"/>
        </a:accent6>
        <a:hlink>
          <a:srgbClr val="006666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96969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3300"/>
        </a:dk1>
        <a:lt1>
          <a:srgbClr val="DBD0B9"/>
        </a:lt1>
        <a:dk2>
          <a:srgbClr val="09472B"/>
        </a:dk2>
        <a:lt2>
          <a:srgbClr val="A38955"/>
        </a:lt2>
        <a:accent1>
          <a:srgbClr val="B8A378"/>
        </a:accent1>
        <a:accent2>
          <a:srgbClr val="8E774A"/>
        </a:accent2>
        <a:accent3>
          <a:srgbClr val="AAB1AC"/>
        </a:accent3>
        <a:accent4>
          <a:srgbClr val="BBB19E"/>
        </a:accent4>
        <a:accent5>
          <a:srgbClr val="D8CEBE"/>
        </a:accent5>
        <a:accent6>
          <a:srgbClr val="806B42"/>
        </a:accent6>
        <a:hlink>
          <a:srgbClr val="A7A743"/>
        </a:hlink>
        <a:folHlink>
          <a:srgbClr val="919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5F5F5F"/>
        </a:dk1>
        <a:lt1>
          <a:srgbClr val="DDDDDD"/>
        </a:lt1>
        <a:dk2>
          <a:srgbClr val="000000"/>
        </a:dk2>
        <a:lt2>
          <a:srgbClr val="5F5F5F"/>
        </a:lt2>
        <a:accent1>
          <a:srgbClr val="B2B2B2"/>
        </a:accent1>
        <a:accent2>
          <a:srgbClr val="808080"/>
        </a:accent2>
        <a:accent3>
          <a:srgbClr val="AAAAAA"/>
        </a:accent3>
        <a:accent4>
          <a:srgbClr val="BDBDBD"/>
        </a:accent4>
        <a:accent5>
          <a:srgbClr val="D5D5D5"/>
        </a:accent5>
        <a:accent6>
          <a:srgbClr val="737373"/>
        </a:accent6>
        <a:hlink>
          <a:srgbClr val="B2B2B2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Non projected aids</Template>
  <TotalTime>219</TotalTime>
  <Words>714</Words>
  <Application>Microsoft Office PowerPoint</Application>
  <PresentationFormat>On-screen Show (4:3)</PresentationFormat>
  <Paragraphs>122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2_Theme9</vt:lpstr>
      <vt:lpstr>Primary Health Care</vt:lpstr>
      <vt:lpstr>Difference Between Medical And Health Care</vt:lpstr>
      <vt:lpstr>Health Care system</vt:lpstr>
      <vt:lpstr>Primary Health Care</vt:lpstr>
      <vt:lpstr>Introduction</vt:lpstr>
      <vt:lpstr>Characteristics of Primary Health Care</vt:lpstr>
      <vt:lpstr>Characteristics </vt:lpstr>
      <vt:lpstr>Slide 8</vt:lpstr>
      <vt:lpstr>1.Community Participation</vt:lpstr>
      <vt:lpstr>Cont...</vt:lpstr>
      <vt:lpstr>2.Appropriate Technology</vt:lpstr>
      <vt:lpstr>Slide 12</vt:lpstr>
      <vt:lpstr>3.Inter-Sectoral Coordination</vt:lpstr>
      <vt:lpstr>Slide 14</vt:lpstr>
      <vt:lpstr>4.Equitable Distribution</vt:lpstr>
      <vt:lpstr>Components of Primary Health Care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acer</cp:lastModifiedBy>
  <cp:revision>52</cp:revision>
  <dcterms:created xsi:type="dcterms:W3CDTF">2006-08-16T00:00:00Z</dcterms:created>
  <dcterms:modified xsi:type="dcterms:W3CDTF">2018-11-07T05:57:42Z</dcterms:modified>
</cp:coreProperties>
</file>