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0" r:id="rId3"/>
    <p:sldId id="269" r:id="rId4"/>
    <p:sldId id="270" r:id="rId5"/>
    <p:sldId id="271" r:id="rId6"/>
    <p:sldId id="337" r:id="rId7"/>
    <p:sldId id="272" r:id="rId8"/>
    <p:sldId id="273" r:id="rId9"/>
    <p:sldId id="274" r:id="rId10"/>
    <p:sldId id="338" r:id="rId11"/>
    <p:sldId id="275" r:id="rId12"/>
    <p:sldId id="276" r:id="rId13"/>
    <p:sldId id="277" r:id="rId14"/>
    <p:sldId id="278" r:id="rId15"/>
    <p:sldId id="279" r:id="rId16"/>
    <p:sldId id="280" r:id="rId17"/>
    <p:sldId id="281" r:id="rId18"/>
    <p:sldId id="282"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9" d="100"/>
          <a:sy n="49" d="100"/>
        </p:scale>
        <p:origin x="-28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C17D1C-AE36-40BE-8C87-F8665419913E}" type="datetimeFigureOut">
              <a:rPr lang="en-US" smtClean="0"/>
              <a:pPr/>
              <a:t>11/3/2018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7F896A-6F9A-4FD2-A4BE-2995D80205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7F896A-6F9A-4FD2-A4BE-2995D8020580}"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11/3/2018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11/3/2018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masterClrMapping/>
  </p:clrMapOvr>
  <p:transition spd="slow">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11/3/2018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11/3/2018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11/3/2018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11/3/2018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11/3/2018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11/3/2018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ircle/>
  </p:transition>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81001"/>
            <a:ext cx="8686800" cy="2209800"/>
          </a:xfrm>
        </p:spPr>
        <p:txBody>
          <a:bodyPr/>
          <a:lstStyle/>
          <a:p>
            <a:pPr algn="ctr"/>
            <a:r>
              <a:rPr lang="en-US" dirty="0" smtClean="0"/>
              <a:t>Principles of Perception</a:t>
            </a:r>
            <a:endParaRPr lang="en-US" dirty="0"/>
          </a:p>
        </p:txBody>
      </p:sp>
      <p:sp>
        <p:nvSpPr>
          <p:cNvPr id="3" name="Subtitle 2"/>
          <p:cNvSpPr>
            <a:spLocks noGrp="1"/>
          </p:cNvSpPr>
          <p:nvPr>
            <p:ph type="subTitle" idx="1"/>
          </p:nvPr>
        </p:nvSpPr>
        <p:spPr>
          <a:xfrm>
            <a:off x="3581400" y="3581400"/>
            <a:ext cx="5562600" cy="2971800"/>
          </a:xfrm>
        </p:spPr>
        <p:txBody>
          <a:bodyPr/>
          <a:lstStyle/>
          <a:p>
            <a:pPr algn="l"/>
            <a:r>
              <a:rPr lang="en-US" dirty="0" smtClean="0"/>
              <a:t>Presented by:</a:t>
            </a:r>
          </a:p>
          <a:p>
            <a:pPr algn="l"/>
            <a:endParaRPr lang="en-US" dirty="0" smtClean="0"/>
          </a:p>
          <a:p>
            <a:pPr algn="l"/>
            <a:r>
              <a:rPr lang="en-US" dirty="0" smtClean="0"/>
              <a:t>Ms. Mariya  Oliver</a:t>
            </a:r>
          </a:p>
          <a:p>
            <a:pPr algn="l"/>
            <a:r>
              <a:rPr lang="en-US" dirty="0" smtClean="0"/>
              <a:t>Asst. Professor</a:t>
            </a:r>
          </a:p>
          <a:p>
            <a:pPr algn="l"/>
            <a:r>
              <a:rPr lang="en-US" dirty="0" smtClean="0"/>
              <a:t>College of Nursing </a:t>
            </a:r>
            <a:r>
              <a:rPr lang="en-US" dirty="0" err="1" smtClean="0"/>
              <a:t>Kishtwar</a:t>
            </a:r>
            <a:endParaRPr lang="en-US" dirty="0"/>
          </a:p>
        </p:txBody>
      </p:sp>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c)</a:t>
            </a:r>
            <a:r>
              <a:rPr lang="en-US" dirty="0" smtClean="0"/>
              <a:t>	</a:t>
            </a:r>
            <a:r>
              <a:rPr lang="en-US" dirty="0" smtClean="0"/>
              <a:t>Proximity</a:t>
            </a:r>
            <a:endParaRPr lang="en-US" dirty="0"/>
          </a:p>
        </p:txBody>
      </p:sp>
      <p:pic>
        <p:nvPicPr>
          <p:cNvPr id="5122" name="Picture 2"/>
          <p:cNvPicPr>
            <a:picLocks noGrp="1" noChangeAspect="1" noChangeArrowheads="1"/>
          </p:cNvPicPr>
          <p:nvPr>
            <p:ph sz="half" idx="1"/>
          </p:nvPr>
        </p:nvPicPr>
        <p:blipFill>
          <a:blip r:embed="rId2"/>
          <a:srcRect r="40323" b="62081"/>
          <a:stretch>
            <a:fillRect/>
          </a:stretch>
        </p:blipFill>
        <p:spPr bwMode="auto">
          <a:xfrm>
            <a:off x="1828800" y="1773711"/>
            <a:ext cx="5760854" cy="4398490"/>
          </a:xfrm>
          <a:prstGeom prst="rect">
            <a:avLst/>
          </a:prstGeom>
          <a:noFill/>
          <a:ln w="9525">
            <a:noFill/>
            <a:miter lim="800000"/>
            <a:headEnd/>
            <a:tailEnd/>
          </a:ln>
          <a:effectLst/>
        </p:spPr>
      </p:pic>
    </p:spTree>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4.	Principle of Simplicity</a:t>
            </a:r>
            <a:endParaRPr lang="en-US" dirty="0"/>
          </a:p>
        </p:txBody>
      </p:sp>
      <p:sp>
        <p:nvSpPr>
          <p:cNvPr id="6" name="Content Placeholder 5"/>
          <p:cNvSpPr>
            <a:spLocks noGrp="1"/>
          </p:cNvSpPr>
          <p:nvPr>
            <p:ph sz="half" idx="1"/>
          </p:nvPr>
        </p:nvSpPr>
        <p:spPr>
          <a:xfrm>
            <a:off x="152400" y="1600200"/>
            <a:ext cx="8839200" cy="5105400"/>
          </a:xfrm>
        </p:spPr>
        <p:txBody>
          <a:bodyPr>
            <a:normAutofit/>
          </a:bodyPr>
          <a:lstStyle/>
          <a:p>
            <a:pPr algn="ctr">
              <a:buClr>
                <a:schemeClr val="tx1"/>
              </a:buClr>
              <a:buNone/>
            </a:pPr>
            <a:endParaRPr lang="en-US" sz="3400" dirty="0" smtClean="0"/>
          </a:p>
          <a:p>
            <a:pPr algn="ctr">
              <a:buClr>
                <a:schemeClr val="tx1"/>
              </a:buClr>
              <a:buNone/>
            </a:pPr>
            <a:endParaRPr lang="en-US" sz="3400" dirty="0" smtClean="0"/>
          </a:p>
          <a:p>
            <a:pPr algn="ctr">
              <a:buClr>
                <a:schemeClr val="tx1"/>
              </a:buClr>
              <a:buNone/>
            </a:pPr>
            <a:r>
              <a:rPr lang="en-IN" sz="3400" dirty="0" smtClean="0"/>
              <a:t>We perceive the simplest possible pattern because they enable the perceiver to perceive the whole from some of its parts. </a:t>
            </a:r>
            <a:endParaRPr lang="en-US" sz="3400" dirty="0"/>
          </a:p>
        </p:txBody>
      </p:sp>
    </p:spTree>
  </p:cSld>
  <p:clrMapOvr>
    <a:masterClrMapping/>
  </p:clrMapOvr>
  <p:transition spd="slow">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5.	Principle of Contour</a:t>
            </a:r>
            <a:endParaRPr lang="en-US" dirty="0"/>
          </a:p>
        </p:txBody>
      </p:sp>
      <p:sp>
        <p:nvSpPr>
          <p:cNvPr id="6" name="Content Placeholder 5"/>
          <p:cNvSpPr>
            <a:spLocks noGrp="1"/>
          </p:cNvSpPr>
          <p:nvPr>
            <p:ph sz="half" idx="1"/>
          </p:nvPr>
        </p:nvSpPr>
        <p:spPr>
          <a:xfrm>
            <a:off x="152400" y="1600200"/>
            <a:ext cx="8839200" cy="5105400"/>
          </a:xfrm>
        </p:spPr>
        <p:txBody>
          <a:bodyPr>
            <a:normAutofit/>
          </a:bodyPr>
          <a:lstStyle/>
          <a:p>
            <a:pPr algn="ctr">
              <a:buClr>
                <a:schemeClr val="tx1"/>
              </a:buClr>
              <a:buNone/>
            </a:pPr>
            <a:endParaRPr lang="en-US" sz="3400" dirty="0" smtClean="0"/>
          </a:p>
          <a:p>
            <a:pPr algn="ctr">
              <a:buClr>
                <a:schemeClr val="tx1"/>
              </a:buClr>
              <a:buNone/>
            </a:pPr>
            <a:r>
              <a:rPr lang="en-IN" sz="3400" dirty="0" smtClean="0"/>
              <a:t>A </a:t>
            </a:r>
            <a:r>
              <a:rPr lang="en-IN" sz="3400" dirty="0" smtClean="0"/>
              <a:t>contour is said to be a boundary between a figure and its ground. The degree of the equality of this contour separating the figure from the ground is responsible for enabling us to organize stimuli or objects into meaningful patterns. </a:t>
            </a:r>
            <a:endParaRPr lang="en-US" sz="3400" dirty="0"/>
          </a:p>
        </p:txBody>
      </p:sp>
    </p:spTree>
  </p:cSld>
  <p:clrMapOvr>
    <a:masterClrMapping/>
  </p:clrMapOvr>
  <p:transition spd="slow">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endParaRPr lang="en-US" dirty="0"/>
          </a:p>
        </p:txBody>
      </p:sp>
      <p:pic>
        <p:nvPicPr>
          <p:cNvPr id="4" name="Content Placeholder 3" descr="D:\mariya\psychology\Images\20171204114348.jpg"/>
          <p:cNvPicPr>
            <a:picLocks noGrp="1"/>
          </p:cNvPicPr>
          <p:nvPr>
            <p:ph sz="half" idx="1"/>
          </p:nvPr>
        </p:nvPicPr>
        <p:blipFill>
          <a:blip r:embed="rId2"/>
          <a:srcRect l="8087" t="4416" r="8856" b="11041"/>
          <a:stretch>
            <a:fillRect/>
          </a:stretch>
        </p:blipFill>
        <p:spPr bwMode="auto">
          <a:xfrm>
            <a:off x="1524000" y="457200"/>
            <a:ext cx="6477000" cy="5943600"/>
          </a:xfrm>
          <a:prstGeom prst="rect">
            <a:avLst/>
          </a:prstGeom>
          <a:noFill/>
          <a:ln w="9525">
            <a:noFill/>
            <a:miter lim="800000"/>
            <a:headEnd/>
            <a:tailEnd/>
          </a:ln>
        </p:spPr>
      </p:pic>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endParaRPr lang="en-US" dirty="0"/>
          </a:p>
        </p:txBody>
      </p:sp>
      <p:sp>
        <p:nvSpPr>
          <p:cNvPr id="6" name="Content Placeholder 5"/>
          <p:cNvSpPr>
            <a:spLocks noGrp="1"/>
          </p:cNvSpPr>
          <p:nvPr>
            <p:ph sz="half" idx="1"/>
          </p:nvPr>
        </p:nvSpPr>
        <p:spPr>
          <a:xfrm>
            <a:off x="152400" y="1600200"/>
            <a:ext cx="8839200" cy="5105400"/>
          </a:xfrm>
        </p:spPr>
        <p:txBody>
          <a:bodyPr>
            <a:normAutofit/>
          </a:bodyPr>
          <a:lstStyle/>
          <a:p>
            <a:pPr>
              <a:buClr>
                <a:schemeClr val="tx1"/>
              </a:buClr>
              <a:buFont typeface="Wingdings" pitchFamily="2" charset="2"/>
              <a:buChar char="v"/>
            </a:pPr>
            <a:endParaRPr lang="en-US" sz="3400" dirty="0"/>
          </a:p>
        </p:txBody>
      </p:sp>
      <p:pic>
        <p:nvPicPr>
          <p:cNvPr id="4" name="Picture 3" descr="D:\mariya\psychology\Images\20171204114318.jpg"/>
          <p:cNvPicPr/>
          <p:nvPr/>
        </p:nvPicPr>
        <p:blipFill>
          <a:blip r:embed="rId2" cstate="print"/>
          <a:srcRect r="7319" b="24715"/>
          <a:stretch>
            <a:fillRect/>
          </a:stretch>
        </p:blipFill>
        <p:spPr bwMode="auto">
          <a:xfrm>
            <a:off x="609600" y="457200"/>
            <a:ext cx="8077200" cy="6019799"/>
          </a:xfrm>
          <a:prstGeom prst="rect">
            <a:avLst/>
          </a:prstGeom>
          <a:noFill/>
          <a:ln w="9525">
            <a:noFill/>
            <a:miter lim="800000"/>
            <a:headEnd/>
            <a:tailEnd/>
          </a:ln>
        </p:spPr>
      </p:pic>
    </p:spTree>
  </p:cSld>
  <p:clrMapOvr>
    <a:masterClrMapping/>
  </p:clrMapOvr>
  <p:transition spd="slow">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6.	Principle of Context</a:t>
            </a:r>
            <a:endParaRPr lang="en-US" dirty="0"/>
          </a:p>
        </p:txBody>
      </p:sp>
      <p:sp>
        <p:nvSpPr>
          <p:cNvPr id="6" name="Content Placeholder 5"/>
          <p:cNvSpPr>
            <a:spLocks noGrp="1"/>
          </p:cNvSpPr>
          <p:nvPr>
            <p:ph sz="half" idx="1"/>
          </p:nvPr>
        </p:nvSpPr>
        <p:spPr>
          <a:xfrm>
            <a:off x="152400" y="1600200"/>
            <a:ext cx="8839200" cy="5105400"/>
          </a:xfrm>
        </p:spPr>
        <p:txBody>
          <a:bodyPr>
            <a:normAutofit/>
          </a:bodyPr>
          <a:lstStyle/>
          <a:p>
            <a:pPr algn="ctr">
              <a:buClr>
                <a:schemeClr val="tx1"/>
              </a:buClr>
              <a:buNone/>
            </a:pPr>
            <a:endParaRPr lang="en-US" sz="3400" dirty="0" smtClean="0"/>
          </a:p>
          <a:p>
            <a:pPr algn="ctr">
              <a:buClr>
                <a:schemeClr val="tx1"/>
              </a:buClr>
              <a:buNone/>
            </a:pPr>
            <a:r>
              <a:rPr lang="en-IN" sz="3400" dirty="0" smtClean="0"/>
              <a:t>Perceptual organization is also governed by the principle of context, </a:t>
            </a:r>
            <a:r>
              <a:rPr lang="en-IN" sz="3400" dirty="0" err="1" smtClean="0"/>
              <a:t>ie</a:t>
            </a:r>
            <a:r>
              <a:rPr lang="en-IN" sz="3400" dirty="0" smtClean="0"/>
              <a:t>, an examiner may award higher marks to the same answer book in a pleasant context than in an unpleasant one. </a:t>
            </a:r>
            <a:endParaRPr lang="en-US" sz="3400" dirty="0"/>
          </a:p>
        </p:txBody>
      </p:sp>
    </p:spTree>
  </p:cSld>
  <p:clrMapOvr>
    <a:masterClrMapping/>
  </p:clrMapOvr>
  <p:transition spd="slow">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7.	Principle of Contrast</a:t>
            </a:r>
            <a:endParaRPr lang="en-US" dirty="0"/>
          </a:p>
        </p:txBody>
      </p:sp>
      <p:sp>
        <p:nvSpPr>
          <p:cNvPr id="6" name="Content Placeholder 5"/>
          <p:cNvSpPr>
            <a:spLocks noGrp="1"/>
          </p:cNvSpPr>
          <p:nvPr>
            <p:ph sz="half" idx="1"/>
          </p:nvPr>
        </p:nvSpPr>
        <p:spPr>
          <a:xfrm>
            <a:off x="152400" y="1600200"/>
            <a:ext cx="8839200" cy="5105400"/>
          </a:xfrm>
        </p:spPr>
        <p:txBody>
          <a:bodyPr>
            <a:normAutofit/>
          </a:bodyPr>
          <a:lstStyle/>
          <a:p>
            <a:pPr algn="ctr">
              <a:buClr>
                <a:schemeClr val="tx1"/>
              </a:buClr>
              <a:buNone/>
            </a:pPr>
            <a:endParaRPr lang="en-US" sz="3400" dirty="0" smtClean="0"/>
          </a:p>
          <a:p>
            <a:pPr algn="ctr">
              <a:buClr>
                <a:schemeClr val="tx1"/>
              </a:buClr>
              <a:buNone/>
            </a:pPr>
            <a:r>
              <a:rPr lang="en-IN" sz="3400" dirty="0" smtClean="0"/>
              <a:t>Perceptual organization is very much affected through contrast effects as the stimuli that are in sharp contrast to nearby stimuli may draw our maximum attention and carry different perceptual affects. </a:t>
            </a:r>
            <a:endParaRPr lang="en-US" sz="3400" dirty="0"/>
          </a:p>
        </p:txBody>
      </p:sp>
    </p:spTree>
  </p:cSld>
  <p:clrMapOvr>
    <a:masterClrMapping/>
  </p:clrMapOvr>
  <p:transition spd="slow">
    <p:circl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endParaRPr lang="en-US" dirty="0"/>
          </a:p>
        </p:txBody>
      </p:sp>
      <p:pic>
        <p:nvPicPr>
          <p:cNvPr id="6146" name="Picture 2"/>
          <p:cNvPicPr>
            <a:picLocks noGrp="1" noChangeAspect="1" noChangeArrowheads="1"/>
          </p:cNvPicPr>
          <p:nvPr>
            <p:ph sz="half" idx="1"/>
          </p:nvPr>
        </p:nvPicPr>
        <p:blipFill>
          <a:blip r:embed="rId2"/>
          <a:srcRect/>
          <a:stretch>
            <a:fillRect/>
          </a:stretch>
        </p:blipFill>
        <p:spPr bwMode="auto">
          <a:xfrm>
            <a:off x="838200" y="304800"/>
            <a:ext cx="7540121" cy="6227763"/>
          </a:xfrm>
          <a:prstGeom prst="rect">
            <a:avLst/>
          </a:prstGeom>
          <a:noFill/>
          <a:ln w="9525">
            <a:noFill/>
            <a:miter lim="800000"/>
            <a:headEnd/>
            <a:tailEnd/>
          </a:ln>
          <a:effectLst/>
        </p:spPr>
      </p:pic>
    </p:spTree>
  </p:cSld>
  <p:clrMapOvr>
    <a:masterClrMapping/>
  </p:clrMapOvr>
  <p:transition spd="slow">
    <p:circl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8.	Principle of Adaptability</a:t>
            </a:r>
            <a:endParaRPr lang="en-US" dirty="0"/>
          </a:p>
        </p:txBody>
      </p:sp>
      <p:sp>
        <p:nvSpPr>
          <p:cNvPr id="6" name="Content Placeholder 5"/>
          <p:cNvSpPr>
            <a:spLocks noGrp="1"/>
          </p:cNvSpPr>
          <p:nvPr>
            <p:ph sz="half" idx="1"/>
          </p:nvPr>
        </p:nvSpPr>
        <p:spPr>
          <a:xfrm>
            <a:off x="152400" y="1600200"/>
            <a:ext cx="8839200" cy="5105400"/>
          </a:xfrm>
        </p:spPr>
        <p:txBody>
          <a:bodyPr>
            <a:normAutofit/>
          </a:bodyPr>
          <a:lstStyle/>
          <a:p>
            <a:pPr algn="ctr">
              <a:buClr>
                <a:schemeClr val="tx1"/>
              </a:buClr>
              <a:buNone/>
            </a:pPr>
            <a:endParaRPr lang="en-US" sz="3400" dirty="0" smtClean="0"/>
          </a:p>
          <a:p>
            <a:pPr algn="ctr">
              <a:buClr>
                <a:schemeClr val="tx1"/>
              </a:buClr>
              <a:buNone/>
            </a:pPr>
            <a:endParaRPr lang="en-US" sz="3400" dirty="0" smtClean="0"/>
          </a:p>
          <a:p>
            <a:pPr algn="ctr">
              <a:buClr>
                <a:schemeClr val="tx1"/>
              </a:buClr>
              <a:buNone/>
            </a:pPr>
            <a:r>
              <a:rPr lang="en-IN" sz="3400" dirty="0" smtClean="0"/>
              <a:t>The perceptual organization for some stimuli depends upon the adaptability of the perceiver to perceive similar stimuli. </a:t>
            </a:r>
            <a:endParaRPr lang="en-US" sz="3400" dirty="0"/>
          </a:p>
        </p:txBody>
      </p:sp>
    </p:spTree>
  </p:cSld>
  <p:clrMapOvr>
    <a:masterClrMapping/>
  </p:clrMapOvr>
  <p:transition spd="slow">
    <p:circl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pic>
        <p:nvPicPr>
          <p:cNvPr id="4" name="Content Placeholder 3" descr="781-thank-you.jpg"/>
          <p:cNvPicPr>
            <a:picLocks noGrp="1" noChangeAspect="1"/>
          </p:cNvPicPr>
          <p:nvPr>
            <p:ph idx="1"/>
          </p:nvPr>
        </p:nvPicPr>
        <p:blipFill>
          <a:blip r:embed="rId2"/>
          <a:stretch>
            <a:fillRect/>
          </a:stretch>
        </p:blipFill>
        <p:spPr>
          <a:xfrm>
            <a:off x="228600" y="152400"/>
            <a:ext cx="8763000" cy="65532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381000"/>
            <a:ext cx="8686800" cy="1143000"/>
          </a:xfrm>
        </p:spPr>
        <p:txBody>
          <a:bodyPr>
            <a:normAutofit fontScale="90000"/>
          </a:bodyPr>
          <a:lstStyle/>
          <a:p>
            <a:pPr algn="ctr"/>
            <a:r>
              <a:rPr lang="en-IN" dirty="0" smtClean="0"/>
              <a:t>1.	Principle of Figure – Ground Relationship</a:t>
            </a:r>
            <a:endParaRPr lang="en-US" dirty="0"/>
          </a:p>
        </p:txBody>
      </p:sp>
      <p:sp>
        <p:nvSpPr>
          <p:cNvPr id="6" name="Content Placeholder 5"/>
          <p:cNvSpPr>
            <a:spLocks noGrp="1"/>
          </p:cNvSpPr>
          <p:nvPr>
            <p:ph sz="half" idx="1"/>
          </p:nvPr>
        </p:nvSpPr>
        <p:spPr>
          <a:xfrm>
            <a:off x="152400" y="2286000"/>
            <a:ext cx="8839200" cy="4419600"/>
          </a:xfrm>
        </p:spPr>
        <p:txBody>
          <a:bodyPr>
            <a:normAutofit/>
          </a:bodyPr>
          <a:lstStyle/>
          <a:p>
            <a:pPr algn="ctr">
              <a:buClr>
                <a:schemeClr val="tx1"/>
              </a:buClr>
              <a:buNone/>
            </a:pPr>
            <a:r>
              <a:rPr lang="en-IN" sz="3400" dirty="0" smtClean="0"/>
              <a:t>According to this principle, a figure is perceived in relationship to its background. The perception of the object or figure is done in terms of colour, size, shape and intensity, etc. of either the figure or the background. </a:t>
            </a:r>
            <a:endParaRPr lang="en-US" sz="3400" dirty="0"/>
          </a:p>
        </p:txBody>
      </p:sp>
    </p:spTree>
  </p:cSld>
  <p:clrMapOvr>
    <a:masterClrMapping/>
  </p:clrMapOvr>
  <p:transition spd="slow">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endParaRPr lang="en-US" dirty="0"/>
          </a:p>
        </p:txBody>
      </p:sp>
      <p:pic>
        <p:nvPicPr>
          <p:cNvPr id="1026" name="Picture 2"/>
          <p:cNvPicPr>
            <a:picLocks noGrp="1" noChangeAspect="1" noChangeArrowheads="1"/>
          </p:cNvPicPr>
          <p:nvPr>
            <p:ph sz="half" idx="1"/>
          </p:nvPr>
        </p:nvPicPr>
        <p:blipFill>
          <a:blip r:embed="rId2"/>
          <a:srcRect/>
          <a:stretch>
            <a:fillRect/>
          </a:stretch>
        </p:blipFill>
        <p:spPr bwMode="auto">
          <a:xfrm>
            <a:off x="728422" y="457200"/>
            <a:ext cx="7729778" cy="5943600"/>
          </a:xfrm>
          <a:prstGeom prst="rect">
            <a:avLst/>
          </a:prstGeom>
          <a:noFill/>
          <a:ln w="9525">
            <a:noFill/>
            <a:miter lim="800000"/>
            <a:headEnd/>
            <a:tailEnd/>
          </a:ln>
          <a:effectLst/>
        </p:spPr>
      </p:pic>
    </p:spTree>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2.	Principle of Closure</a:t>
            </a:r>
            <a:endParaRPr lang="en-US" dirty="0"/>
          </a:p>
        </p:txBody>
      </p:sp>
      <p:sp>
        <p:nvSpPr>
          <p:cNvPr id="6" name="Content Placeholder 5"/>
          <p:cNvSpPr>
            <a:spLocks noGrp="1"/>
          </p:cNvSpPr>
          <p:nvPr>
            <p:ph sz="half" idx="1"/>
          </p:nvPr>
        </p:nvSpPr>
        <p:spPr>
          <a:xfrm>
            <a:off x="152400" y="2590800"/>
            <a:ext cx="8839200" cy="4114800"/>
          </a:xfrm>
        </p:spPr>
        <p:txBody>
          <a:bodyPr>
            <a:normAutofit/>
          </a:bodyPr>
          <a:lstStyle/>
          <a:p>
            <a:pPr algn="ctr">
              <a:buClr>
                <a:schemeClr val="tx1"/>
              </a:buClr>
              <a:buNone/>
            </a:pPr>
            <a:r>
              <a:rPr lang="en-IN" sz="3400" dirty="0" smtClean="0"/>
              <a:t>According to principle of closure, while confronting an incomplete pattern on e tends to complete or close the pattern or fill in sensory gaps and perceive it as a meaningful whole. </a:t>
            </a:r>
            <a:endParaRPr lang="en-US" sz="3400" dirty="0"/>
          </a:p>
        </p:txBody>
      </p:sp>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endParaRPr lang="en-US" dirty="0"/>
          </a:p>
        </p:txBody>
      </p:sp>
      <p:sp>
        <p:nvSpPr>
          <p:cNvPr id="6" name="Content Placeholder 5"/>
          <p:cNvSpPr>
            <a:spLocks noGrp="1"/>
          </p:cNvSpPr>
          <p:nvPr>
            <p:ph sz="half" idx="1"/>
          </p:nvPr>
        </p:nvSpPr>
        <p:spPr>
          <a:xfrm>
            <a:off x="152400" y="1600200"/>
            <a:ext cx="8839200" cy="5105400"/>
          </a:xfrm>
        </p:spPr>
        <p:txBody>
          <a:bodyPr>
            <a:normAutofit/>
          </a:bodyPr>
          <a:lstStyle/>
          <a:p>
            <a:pPr>
              <a:buClr>
                <a:schemeClr val="tx1"/>
              </a:buClr>
              <a:buFont typeface="Wingdings" pitchFamily="2" charset="2"/>
              <a:buChar char="v"/>
            </a:pPr>
            <a:endParaRPr lang="en-US" sz="3400" dirty="0"/>
          </a:p>
        </p:txBody>
      </p:sp>
      <p:pic>
        <p:nvPicPr>
          <p:cNvPr id="2050" name="Picture 2"/>
          <p:cNvPicPr>
            <a:picLocks noChangeAspect="1" noChangeArrowheads="1"/>
          </p:cNvPicPr>
          <p:nvPr/>
        </p:nvPicPr>
        <p:blipFill>
          <a:blip r:embed="rId2"/>
          <a:srcRect/>
          <a:stretch>
            <a:fillRect/>
          </a:stretch>
        </p:blipFill>
        <p:spPr bwMode="auto">
          <a:xfrm>
            <a:off x="1436472" y="533400"/>
            <a:ext cx="6335928" cy="5860733"/>
          </a:xfrm>
          <a:prstGeom prst="rect">
            <a:avLst/>
          </a:prstGeom>
          <a:noFill/>
          <a:ln w="9525">
            <a:noFill/>
            <a:miter lim="800000"/>
            <a:headEnd/>
            <a:tailEnd/>
          </a:ln>
          <a:effectLst/>
        </p:spPr>
      </p:pic>
    </p:spTree>
  </p:cSld>
  <p:clrMapOvr>
    <a:masterClrMapping/>
  </p:clrMapOvr>
  <p:transition spd="slow">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Content Placeholder 3"/>
          <p:cNvSpPr>
            <a:spLocks noGrp="1"/>
          </p:cNvSpPr>
          <p:nvPr>
            <p:ph sz="half" idx="2"/>
          </p:nvPr>
        </p:nvSpPr>
        <p:spPr/>
        <p:txBody>
          <a:bodyPr/>
          <a:lstStyle/>
          <a:p>
            <a:endParaRPr lang="en-IN"/>
          </a:p>
        </p:txBody>
      </p:sp>
      <p:pic>
        <p:nvPicPr>
          <p:cNvPr id="3074" name="Picture 2"/>
          <p:cNvPicPr>
            <a:picLocks noGrp="1" noChangeAspect="1" noChangeArrowheads="1"/>
          </p:cNvPicPr>
          <p:nvPr>
            <p:ph sz="half" idx="1"/>
          </p:nvPr>
        </p:nvPicPr>
        <p:blipFill>
          <a:blip r:embed="rId2"/>
          <a:srcRect/>
          <a:stretch>
            <a:fillRect/>
          </a:stretch>
        </p:blipFill>
        <p:spPr bwMode="auto">
          <a:xfrm>
            <a:off x="1762124" y="594519"/>
            <a:ext cx="5705476" cy="5705476"/>
          </a:xfrm>
          <a:prstGeom prst="rect">
            <a:avLst/>
          </a:prstGeom>
          <a:noFill/>
          <a:ln w="9525">
            <a:noFill/>
            <a:miter lim="800000"/>
            <a:headEnd/>
            <a:tailEnd/>
          </a:ln>
          <a:effectLst/>
        </p:spPr>
      </p:pic>
    </p:spTree>
  </p:cSld>
  <p:clrMapOvr>
    <a:masterClrMapping/>
  </p:clrMapOvr>
  <p:transition spd="slow">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3.	Principle of Grouping</a:t>
            </a:r>
            <a:endParaRPr lang="en-US" dirty="0"/>
          </a:p>
        </p:txBody>
      </p:sp>
      <p:sp>
        <p:nvSpPr>
          <p:cNvPr id="6" name="Content Placeholder 5"/>
          <p:cNvSpPr>
            <a:spLocks noGrp="1"/>
          </p:cNvSpPr>
          <p:nvPr>
            <p:ph sz="half" idx="1"/>
          </p:nvPr>
        </p:nvSpPr>
        <p:spPr>
          <a:xfrm>
            <a:off x="152400" y="1600200"/>
            <a:ext cx="8839200" cy="5105400"/>
          </a:xfrm>
        </p:spPr>
        <p:txBody>
          <a:bodyPr>
            <a:normAutofit/>
          </a:bodyPr>
          <a:lstStyle/>
          <a:p>
            <a:pPr algn="ctr">
              <a:buClr>
                <a:schemeClr val="tx1"/>
              </a:buClr>
              <a:buNone/>
            </a:pPr>
            <a:endParaRPr lang="en-US" sz="3400" dirty="0" smtClean="0"/>
          </a:p>
          <a:p>
            <a:pPr algn="ctr">
              <a:buClr>
                <a:schemeClr val="tx1"/>
              </a:buClr>
              <a:buNone/>
            </a:pPr>
            <a:endParaRPr lang="en-US" sz="3400" dirty="0" smtClean="0"/>
          </a:p>
          <a:p>
            <a:pPr algn="ctr">
              <a:buClr>
                <a:schemeClr val="tx1"/>
              </a:buClr>
              <a:buNone/>
            </a:pPr>
            <a:r>
              <a:rPr lang="en-IN" sz="3400" dirty="0" smtClean="0"/>
              <a:t>This principle refers to a tendency to perceive stimuli in some organized meaningful patterns by grouping them on basis like similarity, proximity and continuity. </a:t>
            </a:r>
            <a:endParaRPr lang="en-US" sz="3400" dirty="0"/>
          </a:p>
        </p:txBody>
      </p:sp>
    </p:spTree>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a)	Similarity</a:t>
            </a:r>
            <a:endParaRPr lang="en-US" dirty="0"/>
          </a:p>
        </p:txBody>
      </p:sp>
      <p:pic>
        <p:nvPicPr>
          <p:cNvPr id="4098" name="Picture 2"/>
          <p:cNvPicPr>
            <a:picLocks noGrp="1" noChangeAspect="1" noChangeArrowheads="1"/>
          </p:cNvPicPr>
          <p:nvPr>
            <p:ph sz="half" idx="1"/>
          </p:nvPr>
        </p:nvPicPr>
        <p:blipFill>
          <a:blip r:embed="rId2"/>
          <a:srcRect l="62264" b="62087"/>
          <a:stretch>
            <a:fillRect/>
          </a:stretch>
        </p:blipFill>
        <p:spPr bwMode="auto">
          <a:xfrm>
            <a:off x="2819400" y="1589139"/>
            <a:ext cx="3657600" cy="4415666"/>
          </a:xfrm>
          <a:prstGeom prst="rect">
            <a:avLst/>
          </a:prstGeom>
          <a:noFill/>
          <a:ln w="9525">
            <a:noFill/>
            <a:miter lim="800000"/>
            <a:headEnd/>
            <a:tailEnd/>
          </a:ln>
          <a:effectLst/>
        </p:spPr>
      </p:pic>
    </p:spTree>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lstStyle/>
          <a:p>
            <a:pPr algn="ctr"/>
            <a:r>
              <a:rPr lang="en-US" dirty="0" smtClean="0"/>
              <a:t>b)</a:t>
            </a:r>
            <a:r>
              <a:rPr lang="en-US" dirty="0" smtClean="0"/>
              <a:t>	</a:t>
            </a:r>
            <a:r>
              <a:rPr lang="en-US" dirty="0" smtClean="0"/>
              <a:t>Continuity</a:t>
            </a:r>
            <a:endParaRPr lang="en-US" dirty="0"/>
          </a:p>
        </p:txBody>
      </p:sp>
      <p:pic>
        <p:nvPicPr>
          <p:cNvPr id="5122" name="Picture 2"/>
          <p:cNvPicPr>
            <a:picLocks noGrp="1" noChangeAspect="1" noChangeArrowheads="1"/>
          </p:cNvPicPr>
          <p:nvPr>
            <p:ph sz="half" idx="1"/>
          </p:nvPr>
        </p:nvPicPr>
        <p:blipFill>
          <a:blip r:embed="rId2"/>
          <a:srcRect t="35235" r="43548" b="29866"/>
          <a:stretch>
            <a:fillRect/>
          </a:stretch>
        </p:blipFill>
        <p:spPr bwMode="auto">
          <a:xfrm>
            <a:off x="1515208" y="1752600"/>
            <a:ext cx="6104792" cy="4534989"/>
          </a:xfrm>
          <a:prstGeom prst="rect">
            <a:avLst/>
          </a:prstGeom>
          <a:noFill/>
          <a:ln w="9525">
            <a:noFill/>
            <a:miter lim="800000"/>
            <a:headEnd/>
            <a:tailEnd/>
          </a:ln>
          <a:effectLst/>
        </p:spPr>
      </p:pic>
    </p:spTree>
  </p:cSld>
  <p:clrMapOvr>
    <a:masterClrMapping/>
  </p:clrMapOvr>
  <p:transition spd="slow">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ustom 2">
      <a:majorFont>
        <a:latin typeface="Harlow Solid Italic"/>
        <a:ea typeface=""/>
        <a:cs typeface=""/>
      </a:majorFont>
      <a:minorFont>
        <a:latin typeface="Comic Sans MS"/>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108</TotalTime>
  <Words>291</Words>
  <Application>Microsoft Office PowerPoint</Application>
  <PresentationFormat>On-screen Show (4:3)</PresentationFormat>
  <Paragraphs>35</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Theme2</vt:lpstr>
      <vt:lpstr>Principles of Perception</vt:lpstr>
      <vt:lpstr>1. Principle of Figure – Ground Relationship</vt:lpstr>
      <vt:lpstr>Slide 3</vt:lpstr>
      <vt:lpstr>2. Principle of Closure</vt:lpstr>
      <vt:lpstr>Slide 5</vt:lpstr>
      <vt:lpstr>Slide 6</vt:lpstr>
      <vt:lpstr>3. Principle of Grouping</vt:lpstr>
      <vt:lpstr>a) Similarity</vt:lpstr>
      <vt:lpstr>b) Continuity</vt:lpstr>
      <vt:lpstr>c) Proximity</vt:lpstr>
      <vt:lpstr>4. Principle of Simplicity</vt:lpstr>
      <vt:lpstr>5. Principle of Contour</vt:lpstr>
      <vt:lpstr>Slide 13</vt:lpstr>
      <vt:lpstr>Slide 14</vt:lpstr>
      <vt:lpstr>6. Principle of Context</vt:lpstr>
      <vt:lpstr>7. Principle of Contrast</vt:lpstr>
      <vt:lpstr>Slide 17</vt:lpstr>
      <vt:lpstr>8. Principle of Adaptability</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Postbariatric Surgery  Management</dc:title>
  <dc:creator>MARIYA</dc:creator>
  <cp:lastModifiedBy>acer</cp:lastModifiedBy>
  <cp:revision>11</cp:revision>
  <dcterms:created xsi:type="dcterms:W3CDTF">2006-08-16T00:00:00Z</dcterms:created>
  <dcterms:modified xsi:type="dcterms:W3CDTF">2018-11-03T17:57:59Z</dcterms:modified>
</cp:coreProperties>
</file>