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68" r:id="rId15"/>
    <p:sldId id="269" r:id="rId16"/>
    <p:sldId id="270" r:id="rId17"/>
    <p:sldId id="271" r:id="rId18"/>
    <p:sldId id="272" r:id="rId19"/>
    <p:sldId id="273" r:id="rId20"/>
    <p:sldId id="275" r:id="rId21"/>
    <p:sldId id="276" r:id="rId22"/>
    <p:sldId id="293" r:id="rId23"/>
    <p:sldId id="292" r:id="rId24"/>
    <p:sldId id="294" r:id="rId25"/>
    <p:sldId id="301" r:id="rId26"/>
    <p:sldId id="300" r:id="rId27"/>
    <p:sldId id="302" r:id="rId28"/>
    <p:sldId id="303" r:id="rId29"/>
    <p:sldId id="304" r:id="rId30"/>
    <p:sldId id="305" r:id="rId31"/>
    <p:sldId id="308" r:id="rId32"/>
    <p:sldId id="306" r:id="rId33"/>
    <p:sldId id="309" r:id="rId34"/>
    <p:sldId id="310" r:id="rId35"/>
    <p:sldId id="311" r:id="rId36"/>
    <p:sldId id="295" r:id="rId37"/>
    <p:sldId id="296" r:id="rId38"/>
    <p:sldId id="299" r:id="rId39"/>
    <p:sldId id="312" r:id="rId40"/>
    <p:sldId id="313" r:id="rId41"/>
    <p:sldId id="297" r:id="rId42"/>
    <p:sldId id="314" r:id="rId43"/>
    <p:sldId id="315" r:id="rId44"/>
    <p:sldId id="316" r:id="rId45"/>
    <p:sldId id="317" r:id="rId46"/>
    <p:sldId id="298" r:id="rId47"/>
    <p:sldId id="321" r:id="rId48"/>
    <p:sldId id="320" r:id="rId49"/>
    <p:sldId id="322" r:id="rId50"/>
    <p:sldId id="323" r:id="rId51"/>
    <p:sldId id="324" r:id="rId52"/>
    <p:sldId id="319" r:id="rId53"/>
    <p:sldId id="32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E8F052-C31E-4015-93F8-09F10C601ADA}"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n-IN"/>
        </a:p>
      </dgm:t>
    </dgm:pt>
    <dgm:pt modelId="{E69A6813-A9A5-4CC4-AAB8-12F4F5AB4BBA}">
      <dgm:prSet custT="1"/>
      <dgm:spPr/>
      <dgm: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Based on construction and administration </a:t>
          </a:r>
          <a:endParaRPr lang="en-I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F8EB26BE-8600-41C9-ABCE-A59C0E69A198}" type="parTrans" cxnId="{7939EB4A-2C33-48F4-91FE-7765CCE9E4DA}">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C8E4A67-548F-4004-A46E-BBC03E073033}" type="sibTrans" cxnId="{7939EB4A-2C33-48F4-91FE-7765CCE9E4DA}">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1296C92-46F8-4ACA-8BBC-528E8B50EF7B}">
      <dgm:prSe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Individual and group tests</a:t>
          </a:r>
          <a:r>
            <a:rPr lang="en-US"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IN"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E063B389-6762-4635-9A5A-49195EDF0692}" type="parTrans" cxnId="{842071F9-DEE1-4B0B-B55D-08FE815E3AD0}">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1E5F0D0-DBBA-4C9E-AF2D-71708269DEF4}" type="sibTrans" cxnId="{842071F9-DEE1-4B0B-B55D-08FE815E3AD0}">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F40042A-0473-4C7F-B38F-8AA7AC78A0E7}">
      <dgm:prSe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Speed and power tests. </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F816032-5D38-47D8-B9DF-3E4D37DDBAF2}" type="parTrans" cxnId="{353DD325-769B-4D6E-8072-8188BDF9E703}">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C3CFF57-31DC-45D2-96DC-CBC67DB1DD7B}" type="sibTrans" cxnId="{353DD325-769B-4D6E-8072-8188BDF9E703}">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D8376DFF-152C-4EF3-B850-365BCEB7ECB8}">
      <dgm:prSe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Computer – assisted tests. </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F3174F6-0D57-4371-8D91-BCFDBA3CE19F}" type="parTrans" cxnId="{D2F7CE5C-60FA-4B0E-9EB0-2D26F9317DDD}">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4E5D357-D564-4EEE-8071-E76526C5EE7A}" type="sibTrans" cxnId="{D2F7CE5C-60FA-4B0E-9EB0-2D26F9317DDD}">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AF1DC5A-47FF-4E68-87A2-7A1B6F5D9AF6}">
      <dgm:prSe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Paper-pencil and performance. tests. </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BD7B4EC-FD20-4796-AB18-6B9D4E35FB9F}" type="parTrans" cxnId="{C67A1C57-33A8-4BDC-888E-1F34651E4281}">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AEA2B967-65C7-4BD0-A574-1E73B9C3712E}" type="sibTrans" cxnId="{C67A1C57-33A8-4BDC-888E-1F34651E4281}">
      <dgm:prSet/>
      <dgm:spPr/>
      <dgm:t>
        <a:bodyPr/>
        <a:lstStyle/>
        <a:p>
          <a:pPr algn="just"/>
          <a:endParaRPr lang="en-IN" sz="1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64A4BE55-CD46-4327-BA38-3342753C3FEC}" type="pres">
      <dgm:prSet presAssocID="{37E8F052-C31E-4015-93F8-09F10C601ADA}" presName="diagram" presStyleCnt="0">
        <dgm:presLayoutVars>
          <dgm:chPref val="1"/>
          <dgm:dir/>
          <dgm:animOne val="branch"/>
          <dgm:animLvl val="lvl"/>
          <dgm:resizeHandles/>
        </dgm:presLayoutVars>
      </dgm:prSet>
      <dgm:spPr/>
      <dgm:t>
        <a:bodyPr/>
        <a:lstStyle/>
        <a:p>
          <a:endParaRPr lang="en-IN"/>
        </a:p>
      </dgm:t>
    </dgm:pt>
    <dgm:pt modelId="{66C1C6E6-9605-4931-9441-6E877C61F263}" type="pres">
      <dgm:prSet presAssocID="{E69A6813-A9A5-4CC4-AAB8-12F4F5AB4BBA}" presName="root" presStyleCnt="0"/>
      <dgm:spPr/>
    </dgm:pt>
    <dgm:pt modelId="{7132F1ED-1CF4-491E-B8F1-CAEA5BE3ED70}" type="pres">
      <dgm:prSet presAssocID="{E69A6813-A9A5-4CC4-AAB8-12F4F5AB4BBA}" presName="rootComposite" presStyleCnt="0"/>
      <dgm:spPr/>
    </dgm:pt>
    <dgm:pt modelId="{35BBB42E-9749-4A72-9C1C-D1C79146BA04}" type="pres">
      <dgm:prSet presAssocID="{E69A6813-A9A5-4CC4-AAB8-12F4F5AB4BBA}" presName="rootText" presStyleLbl="node1" presStyleIdx="0" presStyleCnt="1" custScaleX="378558" custScaleY="79062"/>
      <dgm:spPr/>
      <dgm:t>
        <a:bodyPr/>
        <a:lstStyle/>
        <a:p>
          <a:endParaRPr lang="en-IN"/>
        </a:p>
      </dgm:t>
    </dgm:pt>
    <dgm:pt modelId="{5A94BD22-2C92-4E5D-921C-DAAC2FB48CEC}" type="pres">
      <dgm:prSet presAssocID="{E69A6813-A9A5-4CC4-AAB8-12F4F5AB4BBA}" presName="rootConnector" presStyleLbl="node1" presStyleIdx="0" presStyleCnt="1"/>
      <dgm:spPr/>
      <dgm:t>
        <a:bodyPr/>
        <a:lstStyle/>
        <a:p>
          <a:endParaRPr lang="en-IN"/>
        </a:p>
      </dgm:t>
    </dgm:pt>
    <dgm:pt modelId="{73E7DB58-9A45-40CF-ACF6-FD36B426B3FB}" type="pres">
      <dgm:prSet presAssocID="{E69A6813-A9A5-4CC4-AAB8-12F4F5AB4BBA}" presName="childShape" presStyleCnt="0"/>
      <dgm:spPr/>
    </dgm:pt>
    <dgm:pt modelId="{36928A1C-63C3-413E-B867-D046EB5CC7C0}" type="pres">
      <dgm:prSet presAssocID="{E063B389-6762-4635-9A5A-49195EDF0692}" presName="Name13" presStyleLbl="parChTrans1D2" presStyleIdx="0" presStyleCnt="4"/>
      <dgm:spPr/>
      <dgm:t>
        <a:bodyPr/>
        <a:lstStyle/>
        <a:p>
          <a:endParaRPr lang="en-IN"/>
        </a:p>
      </dgm:t>
    </dgm:pt>
    <dgm:pt modelId="{0DEAF229-5E6F-42E4-AC65-461961023671}" type="pres">
      <dgm:prSet presAssocID="{11296C92-46F8-4ACA-8BBC-528E8B50EF7B}" presName="childText" presStyleLbl="bgAcc1" presStyleIdx="0" presStyleCnt="4" custScaleX="339866" custScaleY="72636">
        <dgm:presLayoutVars>
          <dgm:bulletEnabled val="1"/>
        </dgm:presLayoutVars>
      </dgm:prSet>
      <dgm:spPr/>
      <dgm:t>
        <a:bodyPr/>
        <a:lstStyle/>
        <a:p>
          <a:endParaRPr lang="en-IN"/>
        </a:p>
      </dgm:t>
    </dgm:pt>
    <dgm:pt modelId="{3FDA7E82-52E1-4D74-8BF1-8541DDE513A0}" type="pres">
      <dgm:prSet presAssocID="{1F816032-5D38-47D8-B9DF-3E4D37DDBAF2}" presName="Name13" presStyleLbl="parChTrans1D2" presStyleIdx="1" presStyleCnt="4"/>
      <dgm:spPr/>
      <dgm:t>
        <a:bodyPr/>
        <a:lstStyle/>
        <a:p>
          <a:endParaRPr lang="en-IN"/>
        </a:p>
      </dgm:t>
    </dgm:pt>
    <dgm:pt modelId="{0EEAD057-FB51-46B6-89AB-3E64EA3F917E}" type="pres">
      <dgm:prSet presAssocID="{BF40042A-0473-4C7F-B38F-8AA7AC78A0E7}" presName="childText" presStyleLbl="bgAcc1" presStyleIdx="1" presStyleCnt="4" custScaleX="283272" custScaleY="63080">
        <dgm:presLayoutVars>
          <dgm:bulletEnabled val="1"/>
        </dgm:presLayoutVars>
      </dgm:prSet>
      <dgm:spPr/>
      <dgm:t>
        <a:bodyPr/>
        <a:lstStyle/>
        <a:p>
          <a:endParaRPr lang="en-IN"/>
        </a:p>
      </dgm:t>
    </dgm:pt>
    <dgm:pt modelId="{D8728714-6B18-477B-87CA-F4164BC76900}" type="pres">
      <dgm:prSet presAssocID="{7F3174F6-0D57-4371-8D91-BCFDBA3CE19F}" presName="Name13" presStyleLbl="parChTrans1D2" presStyleIdx="2" presStyleCnt="4"/>
      <dgm:spPr/>
      <dgm:t>
        <a:bodyPr/>
        <a:lstStyle/>
        <a:p>
          <a:endParaRPr lang="en-IN"/>
        </a:p>
      </dgm:t>
    </dgm:pt>
    <dgm:pt modelId="{A59E7CA5-3343-47A2-803D-A28664BD2DC4}" type="pres">
      <dgm:prSet presAssocID="{D8376DFF-152C-4EF3-B850-365BCEB7ECB8}" presName="childText" presStyleLbl="bgAcc1" presStyleIdx="2" presStyleCnt="4" custScaleX="323137" custScaleY="65382">
        <dgm:presLayoutVars>
          <dgm:bulletEnabled val="1"/>
        </dgm:presLayoutVars>
      </dgm:prSet>
      <dgm:spPr/>
      <dgm:t>
        <a:bodyPr/>
        <a:lstStyle/>
        <a:p>
          <a:endParaRPr lang="en-IN"/>
        </a:p>
      </dgm:t>
    </dgm:pt>
    <dgm:pt modelId="{84BE1404-F27B-49C0-A0F0-4DE917584995}" type="pres">
      <dgm:prSet presAssocID="{8BD7B4EC-FD20-4796-AB18-6B9D4E35FB9F}" presName="Name13" presStyleLbl="parChTrans1D2" presStyleIdx="3" presStyleCnt="4"/>
      <dgm:spPr/>
      <dgm:t>
        <a:bodyPr/>
        <a:lstStyle/>
        <a:p>
          <a:endParaRPr lang="en-IN"/>
        </a:p>
      </dgm:t>
    </dgm:pt>
    <dgm:pt modelId="{2F989DC2-A8D8-48CB-9B3B-1B4FE6B5C8F8}" type="pres">
      <dgm:prSet presAssocID="{0AF1DC5A-47FF-4E68-87A2-7A1B6F5D9AF6}" presName="childText" presStyleLbl="bgAcc1" presStyleIdx="3" presStyleCnt="4" custScaleX="382973" custScaleY="60934">
        <dgm:presLayoutVars>
          <dgm:bulletEnabled val="1"/>
        </dgm:presLayoutVars>
      </dgm:prSet>
      <dgm:spPr/>
      <dgm:t>
        <a:bodyPr/>
        <a:lstStyle/>
        <a:p>
          <a:endParaRPr lang="en-IN"/>
        </a:p>
      </dgm:t>
    </dgm:pt>
  </dgm:ptLst>
  <dgm:cxnLst>
    <dgm:cxn modelId="{106E5EE3-ACC2-4276-885C-F080F0A3828B}" type="presOf" srcId="{E063B389-6762-4635-9A5A-49195EDF0692}" destId="{36928A1C-63C3-413E-B867-D046EB5CC7C0}" srcOrd="0" destOrd="0" presId="urn:microsoft.com/office/officeart/2005/8/layout/hierarchy3"/>
    <dgm:cxn modelId="{C7F60A4F-F417-4600-84BF-4AE3BC78B99D}" type="presOf" srcId="{0AF1DC5A-47FF-4E68-87A2-7A1B6F5D9AF6}" destId="{2F989DC2-A8D8-48CB-9B3B-1B4FE6B5C8F8}" srcOrd="0" destOrd="0" presId="urn:microsoft.com/office/officeart/2005/8/layout/hierarchy3"/>
    <dgm:cxn modelId="{13C73842-D554-4FEE-BB7A-EC897903FEDE}" type="presOf" srcId="{1F816032-5D38-47D8-B9DF-3E4D37DDBAF2}" destId="{3FDA7E82-52E1-4D74-8BF1-8541DDE513A0}" srcOrd="0" destOrd="0" presId="urn:microsoft.com/office/officeart/2005/8/layout/hierarchy3"/>
    <dgm:cxn modelId="{842071F9-DEE1-4B0B-B55D-08FE815E3AD0}" srcId="{E69A6813-A9A5-4CC4-AAB8-12F4F5AB4BBA}" destId="{11296C92-46F8-4ACA-8BBC-528E8B50EF7B}" srcOrd="0" destOrd="0" parTransId="{E063B389-6762-4635-9A5A-49195EDF0692}" sibTransId="{71E5F0D0-DBBA-4C9E-AF2D-71708269DEF4}"/>
    <dgm:cxn modelId="{7939EB4A-2C33-48F4-91FE-7765CCE9E4DA}" srcId="{37E8F052-C31E-4015-93F8-09F10C601ADA}" destId="{E69A6813-A9A5-4CC4-AAB8-12F4F5AB4BBA}" srcOrd="0" destOrd="0" parTransId="{F8EB26BE-8600-41C9-ABCE-A59C0E69A198}" sibTransId="{EC8E4A67-548F-4004-A46E-BBC03E073033}"/>
    <dgm:cxn modelId="{0456DA7A-7E73-4D24-ACCB-0902E8F44130}" type="presOf" srcId="{11296C92-46F8-4ACA-8BBC-528E8B50EF7B}" destId="{0DEAF229-5E6F-42E4-AC65-461961023671}" srcOrd="0" destOrd="0" presId="urn:microsoft.com/office/officeart/2005/8/layout/hierarchy3"/>
    <dgm:cxn modelId="{9CE2C469-C581-4A15-8ED0-0C5B417A06F0}" type="presOf" srcId="{BF40042A-0473-4C7F-B38F-8AA7AC78A0E7}" destId="{0EEAD057-FB51-46B6-89AB-3E64EA3F917E}" srcOrd="0" destOrd="0" presId="urn:microsoft.com/office/officeart/2005/8/layout/hierarchy3"/>
    <dgm:cxn modelId="{0A9C152C-BB81-4757-9221-E99CD0182F6B}" type="presOf" srcId="{E69A6813-A9A5-4CC4-AAB8-12F4F5AB4BBA}" destId="{5A94BD22-2C92-4E5D-921C-DAAC2FB48CEC}" srcOrd="1" destOrd="0" presId="urn:microsoft.com/office/officeart/2005/8/layout/hierarchy3"/>
    <dgm:cxn modelId="{10D7BA1D-3922-4193-95B6-9AA6FDD6EC9D}" type="presOf" srcId="{8BD7B4EC-FD20-4796-AB18-6B9D4E35FB9F}" destId="{84BE1404-F27B-49C0-A0F0-4DE917584995}" srcOrd="0" destOrd="0" presId="urn:microsoft.com/office/officeart/2005/8/layout/hierarchy3"/>
    <dgm:cxn modelId="{F1A176D5-53CC-422B-8868-2C316C3A6B65}" type="presOf" srcId="{37E8F052-C31E-4015-93F8-09F10C601ADA}" destId="{64A4BE55-CD46-4327-BA38-3342753C3FEC}" srcOrd="0" destOrd="0" presId="urn:microsoft.com/office/officeart/2005/8/layout/hierarchy3"/>
    <dgm:cxn modelId="{C67A1C57-33A8-4BDC-888E-1F34651E4281}" srcId="{E69A6813-A9A5-4CC4-AAB8-12F4F5AB4BBA}" destId="{0AF1DC5A-47FF-4E68-87A2-7A1B6F5D9AF6}" srcOrd="3" destOrd="0" parTransId="{8BD7B4EC-FD20-4796-AB18-6B9D4E35FB9F}" sibTransId="{AEA2B967-65C7-4BD0-A574-1E73B9C3712E}"/>
    <dgm:cxn modelId="{353DD325-769B-4D6E-8072-8188BDF9E703}" srcId="{E69A6813-A9A5-4CC4-AAB8-12F4F5AB4BBA}" destId="{BF40042A-0473-4C7F-B38F-8AA7AC78A0E7}" srcOrd="1" destOrd="0" parTransId="{1F816032-5D38-47D8-B9DF-3E4D37DDBAF2}" sibTransId="{6C3CFF57-31DC-45D2-96DC-CBC67DB1DD7B}"/>
    <dgm:cxn modelId="{D2F7CE5C-60FA-4B0E-9EB0-2D26F9317DDD}" srcId="{E69A6813-A9A5-4CC4-AAB8-12F4F5AB4BBA}" destId="{D8376DFF-152C-4EF3-B850-365BCEB7ECB8}" srcOrd="2" destOrd="0" parTransId="{7F3174F6-0D57-4371-8D91-BCFDBA3CE19F}" sibTransId="{04E5D357-D564-4EEE-8071-E76526C5EE7A}"/>
    <dgm:cxn modelId="{77CE51D7-C1C8-46F8-8AFF-18B734AB9C2F}" type="presOf" srcId="{D8376DFF-152C-4EF3-B850-365BCEB7ECB8}" destId="{A59E7CA5-3343-47A2-803D-A28664BD2DC4}" srcOrd="0" destOrd="0" presId="urn:microsoft.com/office/officeart/2005/8/layout/hierarchy3"/>
    <dgm:cxn modelId="{BBC9BFD3-2647-4D38-ABE9-A2646FADF986}" type="presOf" srcId="{E69A6813-A9A5-4CC4-AAB8-12F4F5AB4BBA}" destId="{35BBB42E-9749-4A72-9C1C-D1C79146BA04}" srcOrd="0" destOrd="0" presId="urn:microsoft.com/office/officeart/2005/8/layout/hierarchy3"/>
    <dgm:cxn modelId="{3BAF443E-AA60-48CC-AF04-C43D1DDC6E94}" type="presOf" srcId="{7F3174F6-0D57-4371-8D91-BCFDBA3CE19F}" destId="{D8728714-6B18-477B-87CA-F4164BC76900}" srcOrd="0" destOrd="0" presId="urn:microsoft.com/office/officeart/2005/8/layout/hierarchy3"/>
    <dgm:cxn modelId="{5069BCDB-A7E4-4133-ADA8-18F32968850F}" type="presParOf" srcId="{64A4BE55-CD46-4327-BA38-3342753C3FEC}" destId="{66C1C6E6-9605-4931-9441-6E877C61F263}" srcOrd="0" destOrd="0" presId="urn:microsoft.com/office/officeart/2005/8/layout/hierarchy3"/>
    <dgm:cxn modelId="{644C2075-FB58-4BEC-92C0-3AEAB63A93E3}" type="presParOf" srcId="{66C1C6E6-9605-4931-9441-6E877C61F263}" destId="{7132F1ED-1CF4-491E-B8F1-CAEA5BE3ED70}" srcOrd="0" destOrd="0" presId="urn:microsoft.com/office/officeart/2005/8/layout/hierarchy3"/>
    <dgm:cxn modelId="{6EEFDF6B-63F0-4E92-A42D-00ED13092D2E}" type="presParOf" srcId="{7132F1ED-1CF4-491E-B8F1-CAEA5BE3ED70}" destId="{35BBB42E-9749-4A72-9C1C-D1C79146BA04}" srcOrd="0" destOrd="0" presId="urn:microsoft.com/office/officeart/2005/8/layout/hierarchy3"/>
    <dgm:cxn modelId="{B53C52EF-B965-483B-8B1D-C9FC8EE872D2}" type="presParOf" srcId="{7132F1ED-1CF4-491E-B8F1-CAEA5BE3ED70}" destId="{5A94BD22-2C92-4E5D-921C-DAAC2FB48CEC}" srcOrd="1" destOrd="0" presId="urn:microsoft.com/office/officeart/2005/8/layout/hierarchy3"/>
    <dgm:cxn modelId="{E086EC17-5F31-4595-8257-540A7C752434}" type="presParOf" srcId="{66C1C6E6-9605-4931-9441-6E877C61F263}" destId="{73E7DB58-9A45-40CF-ACF6-FD36B426B3FB}" srcOrd="1" destOrd="0" presId="urn:microsoft.com/office/officeart/2005/8/layout/hierarchy3"/>
    <dgm:cxn modelId="{A3579708-E377-4D21-8C33-5B3513F1D544}" type="presParOf" srcId="{73E7DB58-9A45-40CF-ACF6-FD36B426B3FB}" destId="{36928A1C-63C3-413E-B867-D046EB5CC7C0}" srcOrd="0" destOrd="0" presId="urn:microsoft.com/office/officeart/2005/8/layout/hierarchy3"/>
    <dgm:cxn modelId="{60097D48-AF88-4C19-947F-EF80421EC045}" type="presParOf" srcId="{73E7DB58-9A45-40CF-ACF6-FD36B426B3FB}" destId="{0DEAF229-5E6F-42E4-AC65-461961023671}" srcOrd="1" destOrd="0" presId="urn:microsoft.com/office/officeart/2005/8/layout/hierarchy3"/>
    <dgm:cxn modelId="{EF1287A6-A891-408C-98AA-E686901140C7}" type="presParOf" srcId="{73E7DB58-9A45-40CF-ACF6-FD36B426B3FB}" destId="{3FDA7E82-52E1-4D74-8BF1-8541DDE513A0}" srcOrd="2" destOrd="0" presId="urn:microsoft.com/office/officeart/2005/8/layout/hierarchy3"/>
    <dgm:cxn modelId="{F1E1AE29-4EDC-4411-8232-7FCA4BB47A46}" type="presParOf" srcId="{73E7DB58-9A45-40CF-ACF6-FD36B426B3FB}" destId="{0EEAD057-FB51-46B6-89AB-3E64EA3F917E}" srcOrd="3" destOrd="0" presId="urn:microsoft.com/office/officeart/2005/8/layout/hierarchy3"/>
    <dgm:cxn modelId="{8F1AD68E-F000-4374-A674-75E4CD1CD810}" type="presParOf" srcId="{73E7DB58-9A45-40CF-ACF6-FD36B426B3FB}" destId="{D8728714-6B18-477B-87CA-F4164BC76900}" srcOrd="4" destOrd="0" presId="urn:microsoft.com/office/officeart/2005/8/layout/hierarchy3"/>
    <dgm:cxn modelId="{1D6B664B-A34E-4175-83D8-1D36F4D76DBD}" type="presParOf" srcId="{73E7DB58-9A45-40CF-ACF6-FD36B426B3FB}" destId="{A59E7CA5-3343-47A2-803D-A28664BD2DC4}" srcOrd="5" destOrd="0" presId="urn:microsoft.com/office/officeart/2005/8/layout/hierarchy3"/>
    <dgm:cxn modelId="{8C790D33-8638-4A69-BA55-F8D6DD68948A}" type="presParOf" srcId="{73E7DB58-9A45-40CF-ACF6-FD36B426B3FB}" destId="{84BE1404-F27B-49C0-A0F0-4DE917584995}" srcOrd="6" destOrd="0" presId="urn:microsoft.com/office/officeart/2005/8/layout/hierarchy3"/>
    <dgm:cxn modelId="{29881EB7-36E2-48F2-AF90-4101A5ACD527}" type="presParOf" srcId="{73E7DB58-9A45-40CF-ACF6-FD36B426B3FB}" destId="{2F989DC2-A8D8-48CB-9B3B-1B4FE6B5C8F8}" srcOrd="7"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1A2D435F-DDFB-47F1-9625-DAFC6AEBBA3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IN"/>
        </a:p>
      </dgm:t>
    </dgm:pt>
    <dgm:pt modelId="{27BFD8A4-7A5A-406B-9230-83DFEE17D1E7}">
      <dgm:prSet phldrT="[Text]" custT="1"/>
      <dgm:spPr/>
      <dgm:t>
        <a:bodyPr/>
        <a:lstStyle/>
        <a:p>
          <a:pPr algn="ctr"/>
          <a:r>
            <a:rPr lang="en-U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Based on knowledge, skills and abilities. </a:t>
          </a:r>
          <a:endParaRPr lang="en-I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5B009BC-54CC-436E-AF12-BC265DB5BA86}" type="parTrans" cxnId="{3D26433E-A1E2-4638-9162-2DC07120BC4A}">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246C02D-E5C9-434E-BBE7-DC8581142CCA}" type="sibTrans" cxnId="{3D26433E-A1E2-4638-9162-2DC07120BC4A}">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5553E72-0DC1-4770-B6CD-87F60C4E5D5D}">
      <dgm:prSet phldrT="[Tex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Achievement test</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2518B11-471D-46DC-946F-BFF80E088CA7}" type="parTrans" cxnId="{606881FD-E866-4304-862B-B398D4C7E4FE}">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BFAD245B-1E75-41EF-ABD6-F1196EDF1632}" type="sibTrans" cxnId="{606881FD-E866-4304-862B-B398D4C7E4FE}">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B56C5C0-F202-4514-ACA0-26CCA0F866BF}">
      <dgm:prSet phldrT="[Tex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Aptitude test</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3C51CCC1-EEBE-4489-A79D-6F149B09AD56}" type="parTrans" cxnId="{779EB3BF-8008-4740-84C3-E529D1C28EC9}">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419795C3-AA81-4306-85DB-7C1FCDDEE5D4}" type="sibTrans" cxnId="{779EB3BF-8008-4740-84C3-E529D1C28EC9}">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7D6E0828-30E3-41A5-B3B2-D6401F683BA0}">
      <dgm:prSet phldrT="[Tex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Intelligence test</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E388731-85D8-43F2-B99D-92CBE298EB85}" type="parTrans" cxnId="{57AC8ACF-565E-456F-ABE0-E112BBBACA62}">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C3E2E947-035F-4306-8C0E-3B2FE7323A57}" type="sibTrans" cxnId="{57AC8ACF-565E-456F-ABE0-E112BBBACA62}">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91FD3098-3E0B-4984-BF81-533E5684CFEE}">
      <dgm:prSet phldrT="[Tex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Interest test </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1DC9D4C6-7FBD-42F4-AC61-E3E2FE0693C2}" type="parTrans" cxnId="{195BC89B-8C5C-4D20-B14F-9CB790AC1EA9}">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B57665F-2411-4C43-B70C-59F0D0157679}" type="sibTrans" cxnId="{195BC89B-8C5C-4D20-B14F-9CB790AC1EA9}">
      <dgm:prSet/>
      <dgm:spPr/>
      <dgm:t>
        <a:bodyPr/>
        <a:lstStyle/>
        <a:p>
          <a:pPr algn="just"/>
          <a:endParaRPr lang="en-IN"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88D752D6-077A-483D-B26F-CDEB75AD7CB8}">
      <dgm:prSet phldrT="[Tex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Neuropsychological test</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0DE1576C-41E0-4C20-82A5-BC3ED933C531}" type="parTrans" cxnId="{0F5C7CF2-0475-444C-A742-A9A6E42B6969}">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a:p>
      </dgm:t>
    </dgm:pt>
    <dgm:pt modelId="{C24E8D8A-1F97-4736-8668-3A0A97D778D0}" type="sibTrans" cxnId="{0F5C7CF2-0475-444C-A742-A9A6E42B6969}">
      <dgm:prSet/>
      <dgm:spPr/>
      <dgm:t>
        <a:bodyPr/>
        <a:lstStyle/>
        <a:p>
          <a:pPr algn="just"/>
          <a:endParaRPr lang="en-IN"/>
        </a:p>
      </dgm:t>
    </dgm:pt>
    <dgm:pt modelId="{40B25561-D156-44D9-ACDB-798B37A63BA0}">
      <dgm:prSet phldrT="[Tex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Personality test</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4BECB00B-9B55-4478-A962-E74B176CA7BB}" type="parTrans" cxnId="{1D15BCC8-89F1-4A23-AA93-3AD4DF78722B}">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a:p>
      </dgm:t>
    </dgm:pt>
    <dgm:pt modelId="{4D9A1888-C911-4FAE-8869-12FEC5BBE6F8}" type="sibTrans" cxnId="{1D15BCC8-89F1-4A23-AA93-3AD4DF78722B}">
      <dgm:prSet/>
      <dgm:spPr/>
      <dgm:t>
        <a:bodyPr/>
        <a:lstStyle/>
        <a:p>
          <a:pPr algn="just"/>
          <a:endParaRPr lang="en-IN"/>
        </a:p>
      </dgm:t>
    </dgm:pt>
    <dgm:pt modelId="{EED5FC3E-2387-4A51-AF90-75646A115EFD}">
      <dgm:prSet phldrT="[Text]" custT="1"/>
      <dgm:spPr/>
      <dgm:t>
        <a:bodyPr/>
        <a:lstStyle/>
        <a:p>
          <a:pPr algn="just"/>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Attitude test</a:t>
          </a:r>
          <a:endParaRPr lang="en-IN"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dgm:t>
    </dgm:pt>
    <dgm:pt modelId="{5539B63E-7AE3-48FF-B55E-18E855F79A13}" type="parTrans" cxnId="{ACBAB165-7E04-4903-A724-3CE7D04699C9}">
      <dgm:prSet>
        <dgm:style>
          <a:lnRef idx="3">
            <a:schemeClr val="accent4"/>
          </a:lnRef>
          <a:fillRef idx="0">
            <a:schemeClr val="accent4"/>
          </a:fillRef>
          <a:effectRef idx="2">
            <a:schemeClr val="accent4"/>
          </a:effectRef>
          <a:fontRef idx="minor">
            <a:schemeClr val="tx1"/>
          </a:fontRef>
        </dgm:style>
      </dgm:prSet>
      <dgm:spPr/>
      <dgm:t>
        <a:bodyPr/>
        <a:lstStyle/>
        <a:p>
          <a:pPr algn="just"/>
          <a:endParaRPr lang="en-IN"/>
        </a:p>
      </dgm:t>
    </dgm:pt>
    <dgm:pt modelId="{B1583996-08E5-4408-B503-9F679BE4D367}" type="sibTrans" cxnId="{ACBAB165-7E04-4903-A724-3CE7D04699C9}">
      <dgm:prSet/>
      <dgm:spPr/>
      <dgm:t>
        <a:bodyPr/>
        <a:lstStyle/>
        <a:p>
          <a:pPr algn="just"/>
          <a:endParaRPr lang="en-IN"/>
        </a:p>
      </dgm:t>
    </dgm:pt>
    <dgm:pt modelId="{5C4B422A-B371-42A3-9962-F963C0E85544}" type="pres">
      <dgm:prSet presAssocID="{1A2D435F-DDFB-47F1-9625-DAFC6AEBBA3C}" presName="diagram" presStyleCnt="0">
        <dgm:presLayoutVars>
          <dgm:chPref val="1"/>
          <dgm:dir/>
          <dgm:animOne val="branch"/>
          <dgm:animLvl val="lvl"/>
          <dgm:resizeHandles/>
        </dgm:presLayoutVars>
      </dgm:prSet>
      <dgm:spPr/>
      <dgm:t>
        <a:bodyPr/>
        <a:lstStyle/>
        <a:p>
          <a:endParaRPr lang="en-IN"/>
        </a:p>
      </dgm:t>
    </dgm:pt>
    <dgm:pt modelId="{D851EF6A-0399-4EB2-BE6C-AA236484250A}" type="pres">
      <dgm:prSet presAssocID="{27BFD8A4-7A5A-406B-9230-83DFEE17D1E7}" presName="root" presStyleCnt="0"/>
      <dgm:spPr/>
    </dgm:pt>
    <dgm:pt modelId="{8EF28A88-4CA1-496F-8094-6BA19F850045}" type="pres">
      <dgm:prSet presAssocID="{27BFD8A4-7A5A-406B-9230-83DFEE17D1E7}" presName="rootComposite" presStyleCnt="0"/>
      <dgm:spPr/>
    </dgm:pt>
    <dgm:pt modelId="{BF1172B5-3C73-4807-9DB5-2B4AE40DC194}" type="pres">
      <dgm:prSet presAssocID="{27BFD8A4-7A5A-406B-9230-83DFEE17D1E7}" presName="rootText" presStyleLbl="node1" presStyleIdx="0" presStyleCnt="1" custScaleX="398444"/>
      <dgm:spPr/>
      <dgm:t>
        <a:bodyPr/>
        <a:lstStyle/>
        <a:p>
          <a:endParaRPr lang="en-IN"/>
        </a:p>
      </dgm:t>
    </dgm:pt>
    <dgm:pt modelId="{8526AC5A-5011-4137-95F9-282612FBEA6E}" type="pres">
      <dgm:prSet presAssocID="{27BFD8A4-7A5A-406B-9230-83DFEE17D1E7}" presName="rootConnector" presStyleLbl="node1" presStyleIdx="0" presStyleCnt="1"/>
      <dgm:spPr/>
      <dgm:t>
        <a:bodyPr/>
        <a:lstStyle/>
        <a:p>
          <a:endParaRPr lang="en-IN"/>
        </a:p>
      </dgm:t>
    </dgm:pt>
    <dgm:pt modelId="{D70CA594-FDCE-4D47-ADF9-47E05264813C}" type="pres">
      <dgm:prSet presAssocID="{27BFD8A4-7A5A-406B-9230-83DFEE17D1E7}" presName="childShape" presStyleCnt="0"/>
      <dgm:spPr/>
    </dgm:pt>
    <dgm:pt modelId="{0CEDFE1D-A292-45CC-B6EC-7C0371B5F94C}" type="pres">
      <dgm:prSet presAssocID="{02518B11-471D-46DC-946F-BFF80E088CA7}" presName="Name13" presStyleLbl="parChTrans1D2" presStyleIdx="0" presStyleCnt="7"/>
      <dgm:spPr/>
      <dgm:t>
        <a:bodyPr/>
        <a:lstStyle/>
        <a:p>
          <a:endParaRPr lang="en-IN"/>
        </a:p>
      </dgm:t>
    </dgm:pt>
    <dgm:pt modelId="{81E47BDB-6BAA-4B54-AA3D-1B15E9852588}" type="pres">
      <dgm:prSet presAssocID="{55553E72-0DC1-4770-B6CD-87F60C4E5D5D}" presName="childText" presStyleLbl="bgAcc1" presStyleIdx="0" presStyleCnt="7" custScaleX="225389" custScaleY="46091">
        <dgm:presLayoutVars>
          <dgm:bulletEnabled val="1"/>
        </dgm:presLayoutVars>
      </dgm:prSet>
      <dgm:spPr/>
      <dgm:t>
        <a:bodyPr/>
        <a:lstStyle/>
        <a:p>
          <a:endParaRPr lang="en-IN"/>
        </a:p>
      </dgm:t>
    </dgm:pt>
    <dgm:pt modelId="{56117350-D164-4718-A2EC-188BC02969A0}" type="pres">
      <dgm:prSet presAssocID="{3C51CCC1-EEBE-4489-A79D-6F149B09AD56}" presName="Name13" presStyleLbl="parChTrans1D2" presStyleIdx="1" presStyleCnt="7"/>
      <dgm:spPr/>
      <dgm:t>
        <a:bodyPr/>
        <a:lstStyle/>
        <a:p>
          <a:endParaRPr lang="en-IN"/>
        </a:p>
      </dgm:t>
    </dgm:pt>
    <dgm:pt modelId="{B2CD6193-3518-437E-9DD1-14DFAB5AA687}" type="pres">
      <dgm:prSet presAssocID="{CB56C5C0-F202-4514-ACA0-26CCA0F866BF}" presName="childText" presStyleLbl="bgAcc1" presStyleIdx="1" presStyleCnt="7" custScaleX="227971" custScaleY="46091">
        <dgm:presLayoutVars>
          <dgm:bulletEnabled val="1"/>
        </dgm:presLayoutVars>
      </dgm:prSet>
      <dgm:spPr/>
      <dgm:t>
        <a:bodyPr/>
        <a:lstStyle/>
        <a:p>
          <a:endParaRPr lang="en-IN"/>
        </a:p>
      </dgm:t>
    </dgm:pt>
    <dgm:pt modelId="{0EB3CFE7-27BA-4EE7-A3BB-40AA70DF8DCF}" type="pres">
      <dgm:prSet presAssocID="{1E388731-85D8-43F2-B99D-92CBE298EB85}" presName="Name13" presStyleLbl="parChTrans1D2" presStyleIdx="2" presStyleCnt="7"/>
      <dgm:spPr/>
      <dgm:t>
        <a:bodyPr/>
        <a:lstStyle/>
        <a:p>
          <a:endParaRPr lang="en-IN"/>
        </a:p>
      </dgm:t>
    </dgm:pt>
    <dgm:pt modelId="{635C9383-7D54-43E1-8FDE-D297CF60F3C3}" type="pres">
      <dgm:prSet presAssocID="{7D6E0828-30E3-41A5-B3B2-D6401F683BA0}" presName="childText" presStyleLbl="bgAcc1" presStyleIdx="2" presStyleCnt="7" custScaleX="225388" custScaleY="46091">
        <dgm:presLayoutVars>
          <dgm:bulletEnabled val="1"/>
        </dgm:presLayoutVars>
      </dgm:prSet>
      <dgm:spPr/>
      <dgm:t>
        <a:bodyPr/>
        <a:lstStyle/>
        <a:p>
          <a:endParaRPr lang="en-IN"/>
        </a:p>
      </dgm:t>
    </dgm:pt>
    <dgm:pt modelId="{B0CA5F0A-F05E-4829-ABB2-4AB8937098C5}" type="pres">
      <dgm:prSet presAssocID="{1DC9D4C6-7FBD-42F4-AC61-E3E2FE0693C2}" presName="Name13" presStyleLbl="parChTrans1D2" presStyleIdx="3" presStyleCnt="7"/>
      <dgm:spPr/>
      <dgm:t>
        <a:bodyPr/>
        <a:lstStyle/>
        <a:p>
          <a:endParaRPr lang="en-IN"/>
        </a:p>
      </dgm:t>
    </dgm:pt>
    <dgm:pt modelId="{F606A9A8-907B-4C95-A393-BFC8A4ED21E7}" type="pres">
      <dgm:prSet presAssocID="{91FD3098-3E0B-4984-BF81-533E5684CFEE}" presName="childText" presStyleLbl="bgAcc1" presStyleIdx="3" presStyleCnt="7" custScaleX="226217" custScaleY="46091">
        <dgm:presLayoutVars>
          <dgm:bulletEnabled val="1"/>
        </dgm:presLayoutVars>
      </dgm:prSet>
      <dgm:spPr/>
      <dgm:t>
        <a:bodyPr/>
        <a:lstStyle/>
        <a:p>
          <a:endParaRPr lang="en-IN"/>
        </a:p>
      </dgm:t>
    </dgm:pt>
    <dgm:pt modelId="{82327213-8D19-4329-BC3D-71AF750D1E09}" type="pres">
      <dgm:prSet presAssocID="{0DE1576C-41E0-4C20-82A5-BC3ED933C531}" presName="Name13" presStyleLbl="parChTrans1D2" presStyleIdx="4" presStyleCnt="7"/>
      <dgm:spPr/>
      <dgm:t>
        <a:bodyPr/>
        <a:lstStyle/>
        <a:p>
          <a:endParaRPr lang="en-IN"/>
        </a:p>
      </dgm:t>
    </dgm:pt>
    <dgm:pt modelId="{040C6D42-B06F-42C5-BC9A-7D89E3E8B9A3}" type="pres">
      <dgm:prSet presAssocID="{88D752D6-077A-483D-B26F-CDEB75AD7CB8}" presName="childText" presStyleLbl="bgAcc1" presStyleIdx="4" presStyleCnt="7" custScaleX="311676" custScaleY="46091">
        <dgm:presLayoutVars>
          <dgm:bulletEnabled val="1"/>
        </dgm:presLayoutVars>
      </dgm:prSet>
      <dgm:spPr/>
      <dgm:t>
        <a:bodyPr/>
        <a:lstStyle/>
        <a:p>
          <a:endParaRPr lang="en-IN"/>
        </a:p>
      </dgm:t>
    </dgm:pt>
    <dgm:pt modelId="{382AE7EF-11FF-4E2F-B08F-BF0A3179B0E3}" type="pres">
      <dgm:prSet presAssocID="{4BECB00B-9B55-4478-A962-E74B176CA7BB}" presName="Name13" presStyleLbl="parChTrans1D2" presStyleIdx="5" presStyleCnt="7"/>
      <dgm:spPr/>
      <dgm:t>
        <a:bodyPr/>
        <a:lstStyle/>
        <a:p>
          <a:endParaRPr lang="en-IN"/>
        </a:p>
      </dgm:t>
    </dgm:pt>
    <dgm:pt modelId="{D00F231F-39C7-481F-99BF-2589874ACBEF}" type="pres">
      <dgm:prSet presAssocID="{40B25561-D156-44D9-ACDB-798B37A63BA0}" presName="childText" presStyleLbl="bgAcc1" presStyleIdx="5" presStyleCnt="7" custScaleX="223153" custScaleY="46091">
        <dgm:presLayoutVars>
          <dgm:bulletEnabled val="1"/>
        </dgm:presLayoutVars>
      </dgm:prSet>
      <dgm:spPr/>
      <dgm:t>
        <a:bodyPr/>
        <a:lstStyle/>
        <a:p>
          <a:endParaRPr lang="en-IN"/>
        </a:p>
      </dgm:t>
    </dgm:pt>
    <dgm:pt modelId="{8FF0755E-AA40-4EEB-AC1C-A4B2C9194C5B}" type="pres">
      <dgm:prSet presAssocID="{5539B63E-7AE3-48FF-B55E-18E855F79A13}" presName="Name13" presStyleLbl="parChTrans1D2" presStyleIdx="6" presStyleCnt="7"/>
      <dgm:spPr/>
      <dgm:t>
        <a:bodyPr/>
        <a:lstStyle/>
        <a:p>
          <a:endParaRPr lang="en-IN"/>
        </a:p>
      </dgm:t>
    </dgm:pt>
    <dgm:pt modelId="{1C1EAA51-A555-424A-B7E6-C47A447D9AA6}" type="pres">
      <dgm:prSet presAssocID="{EED5FC3E-2387-4A51-AF90-75646A115EFD}" presName="childText" presStyleLbl="bgAcc1" presStyleIdx="6" presStyleCnt="7" custScaleX="216369" custScaleY="46091">
        <dgm:presLayoutVars>
          <dgm:bulletEnabled val="1"/>
        </dgm:presLayoutVars>
      </dgm:prSet>
      <dgm:spPr/>
      <dgm:t>
        <a:bodyPr/>
        <a:lstStyle/>
        <a:p>
          <a:endParaRPr lang="en-IN"/>
        </a:p>
      </dgm:t>
    </dgm:pt>
  </dgm:ptLst>
  <dgm:cxnLst>
    <dgm:cxn modelId="{1321AB62-784D-470A-9BA9-5BE5FDEF26AA}" type="presOf" srcId="{CB56C5C0-F202-4514-ACA0-26CCA0F866BF}" destId="{B2CD6193-3518-437E-9DD1-14DFAB5AA687}" srcOrd="0" destOrd="0" presId="urn:microsoft.com/office/officeart/2005/8/layout/hierarchy3"/>
    <dgm:cxn modelId="{CE00356F-9D5F-4921-8752-3ECB46F3BEFD}" type="presOf" srcId="{5539B63E-7AE3-48FF-B55E-18E855F79A13}" destId="{8FF0755E-AA40-4EEB-AC1C-A4B2C9194C5B}" srcOrd="0" destOrd="0" presId="urn:microsoft.com/office/officeart/2005/8/layout/hierarchy3"/>
    <dgm:cxn modelId="{72A599ED-62C5-4632-BB3F-7B88874AC7FB}" type="presOf" srcId="{40B25561-D156-44D9-ACDB-798B37A63BA0}" destId="{D00F231F-39C7-481F-99BF-2589874ACBEF}" srcOrd="0" destOrd="0" presId="urn:microsoft.com/office/officeart/2005/8/layout/hierarchy3"/>
    <dgm:cxn modelId="{779EB3BF-8008-4740-84C3-E529D1C28EC9}" srcId="{27BFD8A4-7A5A-406B-9230-83DFEE17D1E7}" destId="{CB56C5C0-F202-4514-ACA0-26CCA0F866BF}" srcOrd="1" destOrd="0" parTransId="{3C51CCC1-EEBE-4489-A79D-6F149B09AD56}" sibTransId="{419795C3-AA81-4306-85DB-7C1FCDDEE5D4}"/>
    <dgm:cxn modelId="{57AC8ACF-565E-456F-ABE0-E112BBBACA62}" srcId="{27BFD8A4-7A5A-406B-9230-83DFEE17D1E7}" destId="{7D6E0828-30E3-41A5-B3B2-D6401F683BA0}" srcOrd="2" destOrd="0" parTransId="{1E388731-85D8-43F2-B99D-92CBE298EB85}" sibTransId="{C3E2E947-035F-4306-8C0E-3B2FE7323A57}"/>
    <dgm:cxn modelId="{90C7BB7B-1E76-4374-ABA0-2900BBB2EEE4}" type="presOf" srcId="{1DC9D4C6-7FBD-42F4-AC61-E3E2FE0693C2}" destId="{B0CA5F0A-F05E-4829-ABB2-4AB8937098C5}" srcOrd="0" destOrd="0" presId="urn:microsoft.com/office/officeart/2005/8/layout/hierarchy3"/>
    <dgm:cxn modelId="{D2A8C98D-7342-49E8-A957-16F9F428F060}" type="presOf" srcId="{EED5FC3E-2387-4A51-AF90-75646A115EFD}" destId="{1C1EAA51-A555-424A-B7E6-C47A447D9AA6}" srcOrd="0" destOrd="0" presId="urn:microsoft.com/office/officeart/2005/8/layout/hierarchy3"/>
    <dgm:cxn modelId="{C2273DB8-2A32-4876-AAAA-53A742939506}" type="presOf" srcId="{02518B11-471D-46DC-946F-BFF80E088CA7}" destId="{0CEDFE1D-A292-45CC-B6EC-7C0371B5F94C}" srcOrd="0" destOrd="0" presId="urn:microsoft.com/office/officeart/2005/8/layout/hierarchy3"/>
    <dgm:cxn modelId="{1E833860-56C0-414E-AD2F-DBF2110C6503}" type="presOf" srcId="{4BECB00B-9B55-4478-A962-E74B176CA7BB}" destId="{382AE7EF-11FF-4E2F-B08F-BF0A3179B0E3}" srcOrd="0" destOrd="0" presId="urn:microsoft.com/office/officeart/2005/8/layout/hierarchy3"/>
    <dgm:cxn modelId="{1D15BCC8-89F1-4A23-AA93-3AD4DF78722B}" srcId="{27BFD8A4-7A5A-406B-9230-83DFEE17D1E7}" destId="{40B25561-D156-44D9-ACDB-798B37A63BA0}" srcOrd="5" destOrd="0" parTransId="{4BECB00B-9B55-4478-A962-E74B176CA7BB}" sibTransId="{4D9A1888-C911-4FAE-8869-12FEC5BBE6F8}"/>
    <dgm:cxn modelId="{195BC89B-8C5C-4D20-B14F-9CB790AC1EA9}" srcId="{27BFD8A4-7A5A-406B-9230-83DFEE17D1E7}" destId="{91FD3098-3E0B-4984-BF81-533E5684CFEE}" srcOrd="3" destOrd="0" parTransId="{1DC9D4C6-7FBD-42F4-AC61-E3E2FE0693C2}" sibTransId="{0B57665F-2411-4C43-B70C-59F0D0157679}"/>
    <dgm:cxn modelId="{3D26433E-A1E2-4638-9162-2DC07120BC4A}" srcId="{1A2D435F-DDFB-47F1-9625-DAFC6AEBBA3C}" destId="{27BFD8A4-7A5A-406B-9230-83DFEE17D1E7}" srcOrd="0" destOrd="0" parTransId="{B5B009BC-54CC-436E-AF12-BC265DB5BA86}" sibTransId="{3246C02D-E5C9-434E-BBE7-DC8581142CCA}"/>
    <dgm:cxn modelId="{0F5C7CF2-0475-444C-A742-A9A6E42B6969}" srcId="{27BFD8A4-7A5A-406B-9230-83DFEE17D1E7}" destId="{88D752D6-077A-483D-B26F-CDEB75AD7CB8}" srcOrd="4" destOrd="0" parTransId="{0DE1576C-41E0-4C20-82A5-BC3ED933C531}" sibTransId="{C24E8D8A-1F97-4736-8668-3A0A97D778D0}"/>
    <dgm:cxn modelId="{35A251C6-343F-4BB5-A35D-8ED6DFCF54CE}" type="presOf" srcId="{55553E72-0DC1-4770-B6CD-87F60C4E5D5D}" destId="{81E47BDB-6BAA-4B54-AA3D-1B15E9852588}" srcOrd="0" destOrd="0" presId="urn:microsoft.com/office/officeart/2005/8/layout/hierarchy3"/>
    <dgm:cxn modelId="{ACBAB165-7E04-4903-A724-3CE7D04699C9}" srcId="{27BFD8A4-7A5A-406B-9230-83DFEE17D1E7}" destId="{EED5FC3E-2387-4A51-AF90-75646A115EFD}" srcOrd="6" destOrd="0" parTransId="{5539B63E-7AE3-48FF-B55E-18E855F79A13}" sibTransId="{B1583996-08E5-4408-B503-9F679BE4D367}"/>
    <dgm:cxn modelId="{E02C232F-60AD-448F-BF75-10DA5688B20E}" type="presOf" srcId="{3C51CCC1-EEBE-4489-A79D-6F149B09AD56}" destId="{56117350-D164-4718-A2EC-188BC02969A0}" srcOrd="0" destOrd="0" presId="urn:microsoft.com/office/officeart/2005/8/layout/hierarchy3"/>
    <dgm:cxn modelId="{3833B2C7-E8EB-4DB7-9544-28A85B520639}" type="presOf" srcId="{7D6E0828-30E3-41A5-B3B2-D6401F683BA0}" destId="{635C9383-7D54-43E1-8FDE-D297CF60F3C3}" srcOrd="0" destOrd="0" presId="urn:microsoft.com/office/officeart/2005/8/layout/hierarchy3"/>
    <dgm:cxn modelId="{FB715BC6-0EA8-4BB4-9463-33A9E58EA8A6}" type="presOf" srcId="{1A2D435F-DDFB-47F1-9625-DAFC6AEBBA3C}" destId="{5C4B422A-B371-42A3-9962-F963C0E85544}" srcOrd="0" destOrd="0" presId="urn:microsoft.com/office/officeart/2005/8/layout/hierarchy3"/>
    <dgm:cxn modelId="{606881FD-E866-4304-862B-B398D4C7E4FE}" srcId="{27BFD8A4-7A5A-406B-9230-83DFEE17D1E7}" destId="{55553E72-0DC1-4770-B6CD-87F60C4E5D5D}" srcOrd="0" destOrd="0" parTransId="{02518B11-471D-46DC-946F-BFF80E088CA7}" sibTransId="{BFAD245B-1E75-41EF-ABD6-F1196EDF1632}"/>
    <dgm:cxn modelId="{44F314C1-2097-4C25-8FA4-BF2E0CEC83C6}" type="presOf" srcId="{27BFD8A4-7A5A-406B-9230-83DFEE17D1E7}" destId="{8526AC5A-5011-4137-95F9-282612FBEA6E}" srcOrd="1" destOrd="0" presId="urn:microsoft.com/office/officeart/2005/8/layout/hierarchy3"/>
    <dgm:cxn modelId="{9446E209-DEDC-4C8B-9052-DF8869DE6FED}" type="presOf" srcId="{1E388731-85D8-43F2-B99D-92CBE298EB85}" destId="{0EB3CFE7-27BA-4EE7-A3BB-40AA70DF8DCF}" srcOrd="0" destOrd="0" presId="urn:microsoft.com/office/officeart/2005/8/layout/hierarchy3"/>
    <dgm:cxn modelId="{76ACDCE7-A8E7-44BE-8C14-4735F1C68D96}" type="presOf" srcId="{0DE1576C-41E0-4C20-82A5-BC3ED933C531}" destId="{82327213-8D19-4329-BC3D-71AF750D1E09}" srcOrd="0" destOrd="0" presId="urn:microsoft.com/office/officeart/2005/8/layout/hierarchy3"/>
    <dgm:cxn modelId="{EB373718-DE2F-4CEB-9729-2459EDFAB721}" type="presOf" srcId="{91FD3098-3E0B-4984-BF81-533E5684CFEE}" destId="{F606A9A8-907B-4C95-A393-BFC8A4ED21E7}" srcOrd="0" destOrd="0" presId="urn:microsoft.com/office/officeart/2005/8/layout/hierarchy3"/>
    <dgm:cxn modelId="{91DBE8E5-529C-4E48-85DB-0EB94D08284B}" type="presOf" srcId="{88D752D6-077A-483D-B26F-CDEB75AD7CB8}" destId="{040C6D42-B06F-42C5-BC9A-7D89E3E8B9A3}" srcOrd="0" destOrd="0" presId="urn:microsoft.com/office/officeart/2005/8/layout/hierarchy3"/>
    <dgm:cxn modelId="{2D3C43C0-3086-4282-BC07-9639298311E6}" type="presOf" srcId="{27BFD8A4-7A5A-406B-9230-83DFEE17D1E7}" destId="{BF1172B5-3C73-4807-9DB5-2B4AE40DC194}" srcOrd="0" destOrd="0" presId="urn:microsoft.com/office/officeart/2005/8/layout/hierarchy3"/>
    <dgm:cxn modelId="{7588F778-FC7F-457F-BDA3-215D4100D8F3}" type="presParOf" srcId="{5C4B422A-B371-42A3-9962-F963C0E85544}" destId="{D851EF6A-0399-4EB2-BE6C-AA236484250A}" srcOrd="0" destOrd="0" presId="urn:microsoft.com/office/officeart/2005/8/layout/hierarchy3"/>
    <dgm:cxn modelId="{7F9FAA68-CB1C-444C-9717-631644EAF72F}" type="presParOf" srcId="{D851EF6A-0399-4EB2-BE6C-AA236484250A}" destId="{8EF28A88-4CA1-496F-8094-6BA19F850045}" srcOrd="0" destOrd="0" presId="urn:microsoft.com/office/officeart/2005/8/layout/hierarchy3"/>
    <dgm:cxn modelId="{6499F16A-5DD5-42F8-9EC8-CEACAF260192}" type="presParOf" srcId="{8EF28A88-4CA1-496F-8094-6BA19F850045}" destId="{BF1172B5-3C73-4807-9DB5-2B4AE40DC194}" srcOrd="0" destOrd="0" presId="urn:microsoft.com/office/officeart/2005/8/layout/hierarchy3"/>
    <dgm:cxn modelId="{C90B3EC6-C3DF-4CDC-8DD6-250DCC8617F9}" type="presParOf" srcId="{8EF28A88-4CA1-496F-8094-6BA19F850045}" destId="{8526AC5A-5011-4137-95F9-282612FBEA6E}" srcOrd="1" destOrd="0" presId="urn:microsoft.com/office/officeart/2005/8/layout/hierarchy3"/>
    <dgm:cxn modelId="{1483E331-9137-4850-A669-B50020F5BA37}" type="presParOf" srcId="{D851EF6A-0399-4EB2-BE6C-AA236484250A}" destId="{D70CA594-FDCE-4D47-ADF9-47E05264813C}" srcOrd="1" destOrd="0" presId="urn:microsoft.com/office/officeart/2005/8/layout/hierarchy3"/>
    <dgm:cxn modelId="{6CA6011F-FB63-4BA0-87A5-E5EB50ACE61F}" type="presParOf" srcId="{D70CA594-FDCE-4D47-ADF9-47E05264813C}" destId="{0CEDFE1D-A292-45CC-B6EC-7C0371B5F94C}" srcOrd="0" destOrd="0" presId="urn:microsoft.com/office/officeart/2005/8/layout/hierarchy3"/>
    <dgm:cxn modelId="{2CCAE6BB-53C2-4E37-B739-56D484130586}" type="presParOf" srcId="{D70CA594-FDCE-4D47-ADF9-47E05264813C}" destId="{81E47BDB-6BAA-4B54-AA3D-1B15E9852588}" srcOrd="1" destOrd="0" presId="urn:microsoft.com/office/officeart/2005/8/layout/hierarchy3"/>
    <dgm:cxn modelId="{C6C6E34D-A091-43FB-BF0C-AFBDCA15D227}" type="presParOf" srcId="{D70CA594-FDCE-4D47-ADF9-47E05264813C}" destId="{56117350-D164-4718-A2EC-188BC02969A0}" srcOrd="2" destOrd="0" presId="urn:microsoft.com/office/officeart/2005/8/layout/hierarchy3"/>
    <dgm:cxn modelId="{8DA77B98-D3AC-46EA-98A6-8BC375D70A2C}" type="presParOf" srcId="{D70CA594-FDCE-4D47-ADF9-47E05264813C}" destId="{B2CD6193-3518-437E-9DD1-14DFAB5AA687}" srcOrd="3" destOrd="0" presId="urn:microsoft.com/office/officeart/2005/8/layout/hierarchy3"/>
    <dgm:cxn modelId="{A5859965-A827-47E2-95FE-0ABCD2010213}" type="presParOf" srcId="{D70CA594-FDCE-4D47-ADF9-47E05264813C}" destId="{0EB3CFE7-27BA-4EE7-A3BB-40AA70DF8DCF}" srcOrd="4" destOrd="0" presId="urn:microsoft.com/office/officeart/2005/8/layout/hierarchy3"/>
    <dgm:cxn modelId="{65FFF047-F8F8-468C-92C5-000FA49C433A}" type="presParOf" srcId="{D70CA594-FDCE-4D47-ADF9-47E05264813C}" destId="{635C9383-7D54-43E1-8FDE-D297CF60F3C3}" srcOrd="5" destOrd="0" presId="urn:microsoft.com/office/officeart/2005/8/layout/hierarchy3"/>
    <dgm:cxn modelId="{F98774F2-FDCA-4D0E-AEC7-1AC434B5CF37}" type="presParOf" srcId="{D70CA594-FDCE-4D47-ADF9-47E05264813C}" destId="{B0CA5F0A-F05E-4829-ABB2-4AB8937098C5}" srcOrd="6" destOrd="0" presId="urn:microsoft.com/office/officeart/2005/8/layout/hierarchy3"/>
    <dgm:cxn modelId="{65AA41F2-F40A-4F29-976F-037000DD7F56}" type="presParOf" srcId="{D70CA594-FDCE-4D47-ADF9-47E05264813C}" destId="{F606A9A8-907B-4C95-A393-BFC8A4ED21E7}" srcOrd="7" destOrd="0" presId="urn:microsoft.com/office/officeart/2005/8/layout/hierarchy3"/>
    <dgm:cxn modelId="{732ACF9F-9A70-41D6-AC74-000EC512FE55}" type="presParOf" srcId="{D70CA594-FDCE-4D47-ADF9-47E05264813C}" destId="{82327213-8D19-4329-BC3D-71AF750D1E09}" srcOrd="8" destOrd="0" presId="urn:microsoft.com/office/officeart/2005/8/layout/hierarchy3"/>
    <dgm:cxn modelId="{60E16F5C-8E3C-42F3-B12B-CB4DF4979725}" type="presParOf" srcId="{D70CA594-FDCE-4D47-ADF9-47E05264813C}" destId="{040C6D42-B06F-42C5-BC9A-7D89E3E8B9A3}" srcOrd="9" destOrd="0" presId="urn:microsoft.com/office/officeart/2005/8/layout/hierarchy3"/>
    <dgm:cxn modelId="{77E741BD-B421-4BF2-BAB2-D393BF3CF485}" type="presParOf" srcId="{D70CA594-FDCE-4D47-ADF9-47E05264813C}" destId="{382AE7EF-11FF-4E2F-B08F-BF0A3179B0E3}" srcOrd="10" destOrd="0" presId="urn:microsoft.com/office/officeart/2005/8/layout/hierarchy3"/>
    <dgm:cxn modelId="{B77F5A8E-E805-490A-BD5A-2312E49DAACE}" type="presParOf" srcId="{D70CA594-FDCE-4D47-ADF9-47E05264813C}" destId="{D00F231F-39C7-481F-99BF-2589874ACBEF}" srcOrd="11" destOrd="0" presId="urn:microsoft.com/office/officeart/2005/8/layout/hierarchy3"/>
    <dgm:cxn modelId="{4F7E9C65-EC6A-4EA6-815D-0E9A70B42583}" type="presParOf" srcId="{D70CA594-FDCE-4D47-ADF9-47E05264813C}" destId="{8FF0755E-AA40-4EEB-AC1C-A4B2C9194C5B}" srcOrd="12" destOrd="0" presId="urn:microsoft.com/office/officeart/2005/8/layout/hierarchy3"/>
    <dgm:cxn modelId="{8F75665E-DC94-40D4-88A3-9F3A56F19B52}" type="presParOf" srcId="{D70CA594-FDCE-4D47-ADF9-47E05264813C}" destId="{1C1EAA51-A555-424A-B7E6-C47A447D9AA6}" srcOrd="13"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57753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7695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33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724400" y="1524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11/2/2018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transition spd="med">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1D8BD707-D9CF-40AE-B4C6-C98DA3205C09}" type="datetimeFigureOut">
              <a:rPr lang="en-US" smtClean="0"/>
              <a:pPr/>
              <a:t>11/2/2018</a:t>
            </a:fld>
            <a:endParaRPr lang="en-US"/>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over dir="d"/>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accent2"/>
          </a:solidFill>
          <a:latin typeface="Copperplate Gothic Bold" pitchFamily="34" charset="0"/>
        </a:defRPr>
      </a:lvl2pPr>
      <a:lvl3pPr algn="ctr" rtl="0" eaLnBrk="1" fontAlgn="base" hangingPunct="1">
        <a:spcBef>
          <a:spcPct val="0"/>
        </a:spcBef>
        <a:spcAft>
          <a:spcPct val="0"/>
        </a:spcAft>
        <a:defRPr sz="4400">
          <a:solidFill>
            <a:schemeClr val="accent2"/>
          </a:solidFill>
          <a:latin typeface="Copperplate Gothic Bold" pitchFamily="34" charset="0"/>
        </a:defRPr>
      </a:lvl3pPr>
      <a:lvl4pPr algn="ctr" rtl="0" eaLnBrk="1" fontAlgn="base" hangingPunct="1">
        <a:spcBef>
          <a:spcPct val="0"/>
        </a:spcBef>
        <a:spcAft>
          <a:spcPct val="0"/>
        </a:spcAft>
        <a:defRPr sz="4400">
          <a:solidFill>
            <a:schemeClr val="accent2"/>
          </a:solidFill>
          <a:latin typeface="Copperplate Gothic Bold" pitchFamily="34" charset="0"/>
        </a:defRPr>
      </a:lvl4pPr>
      <a:lvl5pPr algn="ctr" rtl="0" eaLnBrk="1" fontAlgn="base" hangingPunct="1">
        <a:spcBef>
          <a:spcPct val="0"/>
        </a:spcBef>
        <a:spcAft>
          <a:spcPct val="0"/>
        </a:spcAft>
        <a:defRPr sz="4400">
          <a:solidFill>
            <a:schemeClr val="accent2"/>
          </a:solidFill>
          <a:latin typeface="Copperplate Gothic Bold" pitchFamily="34" charset="0"/>
        </a:defRPr>
      </a:lvl5pPr>
      <a:lvl6pPr marL="457200" algn="ctr" rtl="0" eaLnBrk="1" fontAlgn="base" hangingPunct="1">
        <a:spcBef>
          <a:spcPct val="0"/>
        </a:spcBef>
        <a:spcAft>
          <a:spcPct val="0"/>
        </a:spcAft>
        <a:defRPr sz="4400">
          <a:solidFill>
            <a:schemeClr val="accent2"/>
          </a:solidFill>
          <a:latin typeface="Comic Sans MS" pitchFamily="124" charset="0"/>
        </a:defRPr>
      </a:lvl6pPr>
      <a:lvl7pPr marL="914400" algn="ctr" rtl="0" eaLnBrk="1" fontAlgn="base" hangingPunct="1">
        <a:spcBef>
          <a:spcPct val="0"/>
        </a:spcBef>
        <a:spcAft>
          <a:spcPct val="0"/>
        </a:spcAft>
        <a:defRPr sz="4400">
          <a:solidFill>
            <a:schemeClr val="accent2"/>
          </a:solidFill>
          <a:latin typeface="Comic Sans MS" pitchFamily="124" charset="0"/>
        </a:defRPr>
      </a:lvl7pPr>
      <a:lvl8pPr marL="1371600" algn="ctr" rtl="0" eaLnBrk="1" fontAlgn="base" hangingPunct="1">
        <a:spcBef>
          <a:spcPct val="0"/>
        </a:spcBef>
        <a:spcAft>
          <a:spcPct val="0"/>
        </a:spcAft>
        <a:defRPr sz="4400">
          <a:solidFill>
            <a:schemeClr val="accent2"/>
          </a:solidFill>
          <a:latin typeface="Comic Sans MS" pitchFamily="124" charset="0"/>
        </a:defRPr>
      </a:lvl8pPr>
      <a:lvl9pPr marL="1828800" algn="ctr" rtl="0" eaLnBrk="1" fontAlgn="base" hangingPunct="1">
        <a:spcBef>
          <a:spcPct val="0"/>
        </a:spcBef>
        <a:spcAft>
          <a:spcPct val="0"/>
        </a:spcAft>
        <a:defRPr sz="4400">
          <a:solidFill>
            <a:schemeClr val="accent2"/>
          </a:solidFill>
          <a:latin typeface="Comic Sans MS" pitchFamily="124" charset="0"/>
        </a:defRPr>
      </a:lvl9pPr>
    </p:titleStyle>
    <p:bodyStyle>
      <a:lvl1pPr marL="342900" indent="-342900" algn="l" rtl="0" eaLnBrk="1" fontAlgn="base" hangingPunct="1">
        <a:spcBef>
          <a:spcPct val="20000"/>
        </a:spcBef>
        <a:spcAft>
          <a:spcPct val="0"/>
        </a:spcAft>
        <a:buClr>
          <a:srgbClr val="333399"/>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9933"/>
        </a:buClr>
        <a:buChar char="•"/>
        <a:defRPr sz="2800">
          <a:solidFill>
            <a:schemeClr val="tx1"/>
          </a:solidFill>
          <a:latin typeface="+mn-lt"/>
        </a:defRPr>
      </a:lvl2pPr>
      <a:lvl3pPr marL="1143000" indent="-228600" algn="l" rtl="0" eaLnBrk="1" fontAlgn="base" hangingPunct="1">
        <a:spcBef>
          <a:spcPct val="20000"/>
        </a:spcBef>
        <a:spcAft>
          <a:spcPct val="0"/>
        </a:spcAft>
        <a:buClr>
          <a:srgbClr val="009E00"/>
        </a:buClr>
        <a:buChar char="•"/>
        <a:defRPr sz="2400">
          <a:solidFill>
            <a:schemeClr val="tx1"/>
          </a:solidFill>
          <a:latin typeface="+mn-lt"/>
        </a:defRPr>
      </a:lvl3pPr>
      <a:lvl4pPr marL="1600200" indent="-228600" algn="l" rtl="0" eaLnBrk="1" fontAlgn="base" hangingPunct="1">
        <a:spcBef>
          <a:spcPct val="20000"/>
        </a:spcBef>
        <a:spcAft>
          <a:spcPct val="0"/>
        </a:spcAft>
        <a:buClr>
          <a:srgbClr val="009E00"/>
        </a:buClr>
        <a:buChar char="•"/>
        <a:defRPr sz="2000">
          <a:solidFill>
            <a:schemeClr val="tx1"/>
          </a:solidFill>
          <a:latin typeface="+mn-lt"/>
        </a:defRPr>
      </a:lvl4pPr>
      <a:lvl5pPr marL="2057400" indent="-228600" algn="l" rtl="0" eaLnBrk="1" fontAlgn="base" hangingPunct="1">
        <a:spcBef>
          <a:spcPct val="20000"/>
        </a:spcBef>
        <a:spcAft>
          <a:spcPct val="0"/>
        </a:spcAft>
        <a:buClr>
          <a:srgbClr val="009E00"/>
        </a:buClr>
        <a:buChar char="•"/>
        <a:defRPr sz="2000">
          <a:solidFill>
            <a:schemeClr val="tx1"/>
          </a:solidFill>
          <a:latin typeface="+mn-lt"/>
        </a:defRPr>
      </a:lvl5pPr>
      <a:lvl6pPr marL="2514600" indent="-228600" algn="l" rtl="0" eaLnBrk="1" fontAlgn="base" hangingPunct="1">
        <a:spcBef>
          <a:spcPct val="20000"/>
        </a:spcBef>
        <a:spcAft>
          <a:spcPct val="0"/>
        </a:spcAft>
        <a:buClr>
          <a:srgbClr val="009E00"/>
        </a:buClr>
        <a:buChar char="•"/>
        <a:defRPr sz="2000">
          <a:solidFill>
            <a:schemeClr val="tx1"/>
          </a:solidFill>
          <a:latin typeface="+mn-lt"/>
        </a:defRPr>
      </a:lvl6pPr>
      <a:lvl7pPr marL="2971800" indent="-228600" algn="l" rtl="0" eaLnBrk="1" fontAlgn="base" hangingPunct="1">
        <a:spcBef>
          <a:spcPct val="20000"/>
        </a:spcBef>
        <a:spcAft>
          <a:spcPct val="0"/>
        </a:spcAft>
        <a:buClr>
          <a:srgbClr val="009E00"/>
        </a:buClr>
        <a:buChar char="•"/>
        <a:defRPr sz="2000">
          <a:solidFill>
            <a:schemeClr val="tx1"/>
          </a:solidFill>
          <a:latin typeface="+mn-lt"/>
        </a:defRPr>
      </a:lvl7pPr>
      <a:lvl8pPr marL="3429000" indent="-228600" algn="l" rtl="0" eaLnBrk="1" fontAlgn="base" hangingPunct="1">
        <a:spcBef>
          <a:spcPct val="20000"/>
        </a:spcBef>
        <a:spcAft>
          <a:spcPct val="0"/>
        </a:spcAft>
        <a:buClr>
          <a:srgbClr val="009E00"/>
        </a:buClr>
        <a:buChar char="•"/>
        <a:defRPr sz="2000">
          <a:solidFill>
            <a:schemeClr val="tx1"/>
          </a:solidFill>
          <a:latin typeface="+mn-lt"/>
        </a:defRPr>
      </a:lvl8pPr>
      <a:lvl9pPr marL="3886200" indent="-228600" algn="l" rtl="0" eaLnBrk="1" fontAlgn="base" hangingPunct="1">
        <a:spcBef>
          <a:spcPct val="20000"/>
        </a:spcBef>
        <a:spcAft>
          <a:spcPct val="0"/>
        </a:spcAft>
        <a:buClr>
          <a:srgbClr val="009E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file:///C:\Users\dell\Downloads\Documents\DATS_EXPLAINED.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file:///C:\Users\dell\Downloads\Documents\WAISIV2_6_0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file:///C:\Users\dell\Downloads\Documents\StudentInterestSurvey-English.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file:///C:\Users\dell\Downloads\Documents\CANTAB%20test%20descriptions%20by%20function.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001000" cy="1470025"/>
          </a:xfrm>
        </p:spPr>
        <p:txBody>
          <a:bodyPr/>
          <a:lstStyle/>
          <a:p>
            <a:r>
              <a:rPr lang="en-US" dirty="0" smtClean="0"/>
              <a:t>Psychological Assessment And Tests</a:t>
            </a:r>
            <a:endParaRPr lang="en-IN" dirty="0"/>
          </a:p>
        </p:txBody>
      </p:sp>
      <p:sp>
        <p:nvSpPr>
          <p:cNvPr id="3" name="Subtitle 2"/>
          <p:cNvSpPr>
            <a:spLocks noGrp="1"/>
          </p:cNvSpPr>
          <p:nvPr>
            <p:ph type="subTitle" idx="1"/>
          </p:nvPr>
        </p:nvSpPr>
        <p:spPr>
          <a:xfrm>
            <a:off x="3657600" y="4038600"/>
            <a:ext cx="5486400" cy="2819400"/>
          </a:xfrm>
        </p:spPr>
        <p:txBody>
          <a:bodyPr/>
          <a:lstStyle/>
          <a:p>
            <a:pPr algn="l"/>
            <a:r>
              <a:rPr lang="en-US" dirty="0" smtClean="0"/>
              <a:t>By</a:t>
            </a:r>
          </a:p>
          <a:p>
            <a:pPr algn="l"/>
            <a:r>
              <a:rPr lang="en-US" dirty="0" smtClean="0"/>
              <a:t>Mariya Oliver</a:t>
            </a:r>
          </a:p>
          <a:p>
            <a:pPr algn="l"/>
            <a:r>
              <a:rPr lang="en-US" dirty="0" smtClean="0"/>
              <a:t>Asst. </a:t>
            </a:r>
            <a:r>
              <a:rPr lang="en-US" dirty="0" smtClean="0"/>
              <a:t>Professor</a:t>
            </a:r>
          </a:p>
          <a:p>
            <a:pPr algn="l"/>
            <a:r>
              <a:rPr lang="en-US" dirty="0" smtClean="0"/>
              <a:t>College of Nursing </a:t>
            </a:r>
            <a:r>
              <a:rPr lang="en-US" dirty="0" err="1" smtClean="0"/>
              <a:t>Kishtwar</a:t>
            </a:r>
            <a:endParaRPr lang="en-IN" dirty="0"/>
          </a:p>
        </p:txBody>
      </p:sp>
    </p:spTree>
  </p:cSld>
  <p:clrMapOvr>
    <a:masterClrMapping/>
  </p:clrMapOvr>
  <p:transition spd="med">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lstStyle/>
          <a:p>
            <a:pPr algn="just"/>
            <a:r>
              <a:rPr lang="en-US" dirty="0" smtClean="0"/>
              <a:t>The directions for administering scores are precisely stated, so that the test can done by anyone. </a:t>
            </a:r>
          </a:p>
          <a:p>
            <a:pPr algn="just"/>
            <a:endParaRPr lang="en-US" dirty="0" smtClean="0"/>
          </a:p>
          <a:p>
            <a:pPr algn="just"/>
            <a:r>
              <a:rPr lang="en-US" dirty="0" smtClean="0"/>
              <a:t>A test manual and other accessory materials are provided as a guide for administration, scoring, evaluating its technical qualities and for interpreting and using the results. </a:t>
            </a:r>
          </a:p>
        </p:txBody>
      </p:sp>
      <p:sp>
        <p:nvSpPr>
          <p:cNvPr id="4" name="Title 1"/>
          <p:cNvSpPr txBox="1">
            <a:spLocks/>
          </p:cNvSpPr>
          <p:nvPr/>
        </p:nvSpPr>
        <p:spPr bwMode="auto">
          <a:xfrm>
            <a:off x="457200" y="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Principles (Cont..)</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lstStyle/>
          <a:p>
            <a:pPr algn="just"/>
            <a:r>
              <a:rPr lang="en-US" dirty="0" smtClean="0"/>
              <a:t>To measure and observe a client’s behaviour to formulate a diagnosis &amp; guide treatment.</a:t>
            </a:r>
          </a:p>
          <a:p>
            <a:pPr algn="just"/>
            <a:endParaRPr lang="en-US" dirty="0" smtClean="0"/>
          </a:p>
          <a:p>
            <a:pPr algn="just"/>
            <a:r>
              <a:rPr lang="en-US" dirty="0" smtClean="0"/>
              <a:t>To perform scientific research on human behaviour. </a:t>
            </a:r>
          </a:p>
          <a:p>
            <a:pPr algn="just"/>
            <a:endParaRPr lang="en-US" dirty="0" smtClean="0"/>
          </a:p>
          <a:p>
            <a:pPr algn="just"/>
            <a:r>
              <a:rPr lang="en-US" dirty="0" smtClean="0"/>
              <a:t>To assess the deviation from normal mental health status. </a:t>
            </a:r>
            <a:endParaRPr lang="en-IN" dirty="0"/>
          </a:p>
        </p:txBody>
      </p:sp>
      <p:sp>
        <p:nvSpPr>
          <p:cNvPr id="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Purposes</a:t>
            </a:r>
            <a:r>
              <a:rPr kumimoji="0" lang="en-US" sz="4400" b="0" i="0" u="none" strike="noStrike" kern="0" cap="none" spc="0" normalizeH="0" noProof="0" dirty="0" smtClean="0">
                <a:ln>
                  <a:noFill/>
                </a:ln>
                <a:solidFill>
                  <a:schemeClr val="accent2"/>
                </a:solidFill>
                <a:effectLst/>
                <a:uLnTx/>
                <a:uFillTx/>
                <a:latin typeface="+mj-lt"/>
                <a:ea typeface="+mj-ea"/>
                <a:cs typeface="+mj-cs"/>
              </a:rPr>
              <a:t> Of Psychological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pPr algn="just"/>
            <a:r>
              <a:rPr lang="en-US" dirty="0" smtClean="0"/>
              <a:t>To identify one’s strength or areas of growth that affect one’s emotional, personal and professional development. </a:t>
            </a:r>
          </a:p>
          <a:p>
            <a:pPr algn="just"/>
            <a:endParaRPr lang="en-US" dirty="0" smtClean="0"/>
          </a:p>
          <a:p>
            <a:pPr algn="just"/>
            <a:r>
              <a:rPr lang="en-US" dirty="0" smtClean="0"/>
              <a:t>To assess the academic achievement and developmental delay in children.</a:t>
            </a:r>
          </a:p>
          <a:p>
            <a:pPr algn="just"/>
            <a:endParaRPr lang="en-US" dirty="0" smtClean="0"/>
          </a:p>
          <a:p>
            <a:pPr algn="just"/>
            <a:r>
              <a:rPr lang="en-US" dirty="0" smtClean="0"/>
              <a:t>To assess the different mental abilities and attributes. </a:t>
            </a:r>
            <a:endParaRPr lang="en-IN" dirty="0"/>
          </a:p>
        </p:txBody>
      </p:sp>
      <p:sp>
        <p:nvSpPr>
          <p:cNvPr id="4" name="Title 1"/>
          <p:cNvSpPr txBox="1">
            <a:spLocks/>
          </p:cNvSpPr>
          <p:nvPr/>
        </p:nvSpPr>
        <p:spPr bwMode="auto">
          <a:xfrm>
            <a:off x="457200" y="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Purpose (Cont..)</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915400" cy="5334000"/>
          </a:xfrm>
        </p:spPr>
        <p:txBody>
          <a:bodyPr/>
          <a:lstStyle/>
          <a:p>
            <a:pPr algn="just"/>
            <a:r>
              <a:rPr lang="en-US" dirty="0" smtClean="0"/>
              <a:t>Analysis of the situation in which the tested skills are to be used. </a:t>
            </a:r>
          </a:p>
          <a:p>
            <a:pPr algn="just"/>
            <a:r>
              <a:rPr lang="en-US" dirty="0" smtClean="0"/>
              <a:t>Tentative selection of the test items. </a:t>
            </a:r>
          </a:p>
          <a:p>
            <a:pPr algn="just"/>
            <a:r>
              <a:rPr lang="en-US" dirty="0" smtClean="0"/>
              <a:t>Development of a standardized method of administration and scoring. </a:t>
            </a:r>
          </a:p>
          <a:p>
            <a:pPr algn="just"/>
            <a:r>
              <a:rPr lang="en-US" dirty="0" smtClean="0"/>
              <a:t>Administration of all test items to a large representative group of individual. </a:t>
            </a:r>
          </a:p>
          <a:p>
            <a:pPr algn="just"/>
            <a:r>
              <a:rPr lang="en-US" dirty="0" smtClean="0"/>
              <a:t>Final selection of items. </a:t>
            </a:r>
          </a:p>
          <a:p>
            <a:pPr algn="just"/>
            <a:r>
              <a:rPr lang="en-US" dirty="0" smtClean="0"/>
              <a:t>Evaluation of the final test. </a:t>
            </a:r>
            <a:endParaRPr lang="en-IN" dirty="0"/>
          </a:p>
        </p:txBody>
      </p:sp>
      <p:sp>
        <p:nvSpPr>
          <p:cNvPr id="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Development</a:t>
            </a:r>
            <a:r>
              <a:rPr kumimoji="0" lang="en-US" sz="4400" b="0" i="0" u="none" strike="noStrike" kern="0" cap="none" spc="0" normalizeH="0" noProof="0" dirty="0" smtClean="0">
                <a:ln>
                  <a:noFill/>
                </a:ln>
                <a:solidFill>
                  <a:schemeClr val="accent2"/>
                </a:solidFill>
                <a:effectLst/>
                <a:uLnTx/>
                <a:uFillTx/>
                <a:latin typeface="+mj-lt"/>
                <a:ea typeface="+mj-ea"/>
                <a:cs typeface="+mj-cs"/>
              </a:rPr>
              <a:t> Of Psychological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5240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Classification Of Psychological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Individual And Group Tests</a:t>
            </a:r>
            <a:endParaRPr lang="en-IN" dirty="0"/>
          </a:p>
        </p:txBody>
      </p:sp>
      <p:sp>
        <p:nvSpPr>
          <p:cNvPr id="3" name="Content Placeholder 2"/>
          <p:cNvSpPr>
            <a:spLocks noGrp="1"/>
          </p:cNvSpPr>
          <p:nvPr>
            <p:ph idx="1"/>
          </p:nvPr>
        </p:nvSpPr>
        <p:spPr>
          <a:xfrm>
            <a:off x="152400" y="1219200"/>
            <a:ext cx="8991600" cy="5638800"/>
          </a:xfrm>
        </p:spPr>
        <p:txBody>
          <a:bodyPr/>
          <a:lstStyle/>
          <a:p>
            <a:pPr algn="just"/>
            <a:r>
              <a:rPr lang="en-US" dirty="0" smtClean="0"/>
              <a:t>Individual tests are designed to be administered, to one person at a time. </a:t>
            </a:r>
          </a:p>
          <a:p>
            <a:pPr algn="just">
              <a:buNone/>
            </a:pPr>
            <a:r>
              <a:rPr lang="en-US" dirty="0" smtClean="0"/>
              <a:t>	</a:t>
            </a:r>
            <a:r>
              <a:rPr lang="en-US" dirty="0" err="1" smtClean="0"/>
              <a:t>Eg</a:t>
            </a:r>
            <a:r>
              <a:rPr lang="en-US" dirty="0" smtClean="0"/>
              <a:t>: Rorschach inkblot test. </a:t>
            </a:r>
          </a:p>
          <a:p>
            <a:pPr algn="just">
              <a:buNone/>
            </a:pPr>
            <a:endParaRPr lang="en-US" dirty="0" smtClean="0"/>
          </a:p>
          <a:p>
            <a:pPr algn="just"/>
            <a:r>
              <a:rPr lang="en-US" dirty="0" smtClean="0"/>
              <a:t>Group tests are designed to be administered to a large number of people at the same time. </a:t>
            </a:r>
          </a:p>
          <a:p>
            <a:pPr algn="just">
              <a:buNone/>
            </a:pPr>
            <a:r>
              <a:rPr lang="en-US" dirty="0" smtClean="0"/>
              <a:t>	</a:t>
            </a:r>
            <a:r>
              <a:rPr lang="en-US" dirty="0" err="1" smtClean="0"/>
              <a:t>Eg</a:t>
            </a:r>
            <a:r>
              <a:rPr lang="en-US" dirty="0" smtClean="0"/>
              <a:t>: Achievement test. </a:t>
            </a:r>
            <a:endParaRPr lang="en-IN" dirty="0"/>
          </a:p>
        </p:txBody>
      </p:sp>
    </p:spTree>
  </p:cSld>
  <p:clrMapOvr>
    <a:masterClrMapping/>
  </p:clrMapOvr>
  <p:transition spd="med">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257800"/>
          </a:xfrm>
        </p:spPr>
        <p:txBody>
          <a:bodyPr/>
          <a:lstStyle/>
          <a:p>
            <a:pPr algn="just"/>
            <a:r>
              <a:rPr lang="en-IN" dirty="0" smtClean="0"/>
              <a:t>In a speed test the scope of the questions is limited and the methods you need to use to answer them is clear. Speed test are concerned with how many questions you can answer correctly in the allotted time</a:t>
            </a:r>
          </a:p>
          <a:p>
            <a:pPr algn="just"/>
            <a:endParaRPr lang="en-IN" dirty="0" smtClean="0"/>
          </a:p>
          <a:p>
            <a:pPr algn="just">
              <a:buNone/>
            </a:pPr>
            <a:r>
              <a:rPr lang="en-US" dirty="0" smtClean="0"/>
              <a:t>	</a:t>
            </a:r>
            <a:r>
              <a:rPr lang="en-US" dirty="0" err="1" smtClean="0"/>
              <a:t>Eg</a:t>
            </a:r>
            <a:r>
              <a:rPr lang="en-US" dirty="0" smtClean="0"/>
              <a:t>: Sentence completion test with time limit. Or MCQs for entrance exams. </a:t>
            </a:r>
          </a:p>
        </p:txBody>
      </p:sp>
      <p:sp>
        <p:nvSpPr>
          <p:cNvPr id="5"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Speed And Power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5715000"/>
          </a:xfrm>
        </p:spPr>
        <p:txBody>
          <a:bodyPr/>
          <a:lstStyle/>
          <a:p>
            <a:pPr algn="just"/>
            <a:r>
              <a:rPr lang="en-IN" dirty="0" smtClean="0"/>
              <a:t>A power test on the other hand will present a smaller number of more complex questions. The methods you need to use to answer these questions are not obvious, and working out how to answer the question is the difficult part. Here there is no limit in the time.</a:t>
            </a:r>
          </a:p>
          <a:p>
            <a:endParaRPr lang="en-IN" dirty="0" smtClean="0"/>
          </a:p>
          <a:p>
            <a:pPr>
              <a:buNone/>
            </a:pPr>
            <a:r>
              <a:rPr lang="en-IN" dirty="0" smtClean="0"/>
              <a:t>	</a:t>
            </a:r>
            <a:r>
              <a:rPr lang="en-IN" dirty="0" err="1" smtClean="0"/>
              <a:t>Eg</a:t>
            </a:r>
            <a:r>
              <a:rPr lang="en-IN" dirty="0" smtClean="0"/>
              <a:t>: Sentence completion test.  </a:t>
            </a:r>
          </a:p>
          <a:p>
            <a:endParaRPr lang="en-IN" dirty="0"/>
          </a:p>
        </p:txBody>
      </p:sp>
    </p:spTree>
  </p:cSld>
  <p:clrMapOvr>
    <a:masterClrMapping/>
  </p:clrMapOvr>
  <p:transition spd="med">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lstStyle/>
          <a:p>
            <a:pPr algn="just"/>
            <a:r>
              <a:rPr lang="en-US" dirty="0" smtClean="0"/>
              <a:t>In this test,  we use computers for administering tests to a large group. Here an individual’s response determines the level of difficulty of succeeding items. </a:t>
            </a:r>
          </a:p>
          <a:p>
            <a:pPr algn="just">
              <a:buNone/>
            </a:pPr>
            <a:endParaRPr lang="en-US" dirty="0" smtClean="0"/>
          </a:p>
          <a:p>
            <a:pPr algn="just"/>
            <a:r>
              <a:rPr lang="en-US" dirty="0" smtClean="0"/>
              <a:t>Here, the computer programme begins with a question of average difficulty and if the individual answers it correctly, it proceeds to questions of greater difficulty. If not it asks less difficult question. </a:t>
            </a:r>
            <a:endParaRPr lang="en-IN" dirty="0"/>
          </a:p>
        </p:txBody>
      </p:sp>
      <p:sp>
        <p:nvSpPr>
          <p:cNvPr id="4" name="Title 1"/>
          <p:cNvSpPr txBox="1">
            <a:spLocks/>
          </p:cNvSpPr>
          <p:nvPr/>
        </p:nvSpPr>
        <p:spPr bwMode="auto">
          <a:xfrm>
            <a:off x="0" y="0"/>
            <a:ext cx="91440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Computerized – Assisted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lstStyle/>
          <a:p>
            <a:r>
              <a:rPr lang="en-US" dirty="0" smtClean="0"/>
              <a:t>Definitions</a:t>
            </a:r>
            <a:endParaRPr lang="en-IN" dirty="0"/>
          </a:p>
        </p:txBody>
      </p:sp>
      <p:sp>
        <p:nvSpPr>
          <p:cNvPr id="3" name="Content Placeholder 2"/>
          <p:cNvSpPr>
            <a:spLocks noGrp="1"/>
          </p:cNvSpPr>
          <p:nvPr>
            <p:ph idx="1"/>
          </p:nvPr>
        </p:nvSpPr>
        <p:spPr>
          <a:xfrm>
            <a:off x="152400" y="1143000"/>
            <a:ext cx="8991600" cy="5486400"/>
          </a:xfrm>
        </p:spPr>
        <p:txBody>
          <a:bodyPr/>
          <a:lstStyle/>
          <a:p>
            <a:pPr algn="just">
              <a:buNone/>
            </a:pPr>
            <a:r>
              <a:rPr lang="en-US" u="sng" dirty="0" smtClean="0"/>
              <a:t>Psychological Assessment</a:t>
            </a:r>
            <a:r>
              <a:rPr lang="en-US" dirty="0" smtClean="0"/>
              <a:t>: </a:t>
            </a:r>
          </a:p>
          <a:p>
            <a:pPr algn="just">
              <a:buNone/>
            </a:pPr>
            <a:endParaRPr lang="en-US" dirty="0" smtClean="0"/>
          </a:p>
          <a:p>
            <a:pPr algn="just"/>
            <a:r>
              <a:rPr lang="en-US" dirty="0" smtClean="0"/>
              <a:t>It refers to the types of tests that we use to help identify strengths and areas for growth that affects one’s emotional, personal and professional development or adjustment. </a:t>
            </a:r>
          </a:p>
          <a:p>
            <a:pPr algn="just">
              <a:buNone/>
            </a:pPr>
            <a:endParaRPr lang="en-US" dirty="0" smtClean="0"/>
          </a:p>
        </p:txBody>
      </p:sp>
    </p:spTree>
  </p:cSld>
  <p:clrMapOvr>
    <a:masterClrMapping/>
  </p:clrMapOvr>
  <p:transition spd="med">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991600" cy="5257800"/>
          </a:xfrm>
        </p:spPr>
        <p:txBody>
          <a:bodyPr/>
          <a:lstStyle/>
          <a:p>
            <a:pPr algn="just"/>
            <a:r>
              <a:rPr lang="en-US" dirty="0" smtClean="0"/>
              <a:t>Paper – pencil tests are in printed form. Here answers are recorded on a standard answer sheet. </a:t>
            </a:r>
          </a:p>
          <a:p>
            <a:pPr algn="just">
              <a:buNone/>
            </a:pPr>
            <a:r>
              <a:rPr lang="en-US" dirty="0" smtClean="0"/>
              <a:t>	</a:t>
            </a:r>
            <a:r>
              <a:rPr lang="en-US" dirty="0" err="1" smtClean="0"/>
              <a:t>Eg</a:t>
            </a:r>
            <a:r>
              <a:rPr lang="en-US" dirty="0" smtClean="0"/>
              <a:t>: University theory exams.</a:t>
            </a:r>
          </a:p>
          <a:p>
            <a:pPr algn="just">
              <a:buNone/>
            </a:pPr>
            <a:endParaRPr lang="en-US" dirty="0" smtClean="0"/>
          </a:p>
          <a:p>
            <a:pPr algn="just"/>
            <a:r>
              <a:rPr lang="en-US" dirty="0" smtClean="0"/>
              <a:t>Performance tests assess complex skills, such as word processing or mechanical abilities. </a:t>
            </a:r>
          </a:p>
          <a:p>
            <a:pPr algn="just"/>
            <a:r>
              <a:rPr lang="en-US" dirty="0" err="1" smtClean="0"/>
              <a:t>Eg</a:t>
            </a:r>
            <a:r>
              <a:rPr lang="en-US" dirty="0" smtClean="0"/>
              <a:t>: University Practical exams. </a:t>
            </a:r>
            <a:endParaRPr lang="en-IN" dirty="0"/>
          </a:p>
        </p:txBody>
      </p:sp>
      <p:sp>
        <p:nvSpPr>
          <p:cNvPr id="4" name="Title 1"/>
          <p:cNvSpPr txBox="1">
            <a:spLocks/>
          </p:cNvSpPr>
          <p:nvPr/>
        </p:nvSpPr>
        <p:spPr bwMode="auto">
          <a:xfrm>
            <a:off x="0" y="0"/>
            <a:ext cx="91440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Paper-Pencil </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And Performance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lstStyle/>
          <a:p>
            <a:pPr algn="just"/>
            <a:r>
              <a:rPr lang="en-US" dirty="0" smtClean="0"/>
              <a:t>These are used in educational or employment settings and they attempt to measure the achieved knowledge such as mathematics or spelling. </a:t>
            </a:r>
          </a:p>
          <a:p>
            <a:endParaRPr lang="en-US" dirty="0" smtClean="0"/>
          </a:p>
          <a:p>
            <a:r>
              <a:rPr lang="en-US" dirty="0" err="1" smtClean="0"/>
              <a:t>Eg</a:t>
            </a:r>
            <a:r>
              <a:rPr lang="en-US" dirty="0" smtClean="0"/>
              <a:t>: Semester examinations. </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Achievement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lgn="just"/>
            <a:r>
              <a:rPr lang="en-US" dirty="0" smtClean="0"/>
              <a:t>These tests measure specific abilities such as mechanical or clerical skills. These include measurement of perceptual speed and accuracy, attention to detail, the capacity to visualize and manipulate objects in space, principles of mechanical operation, ability to operate computers, etc.</a:t>
            </a:r>
          </a:p>
          <a:p>
            <a:endParaRPr lang="en-US" sz="1200" dirty="0" smtClean="0"/>
          </a:p>
          <a:p>
            <a:r>
              <a:rPr lang="en-US" dirty="0" err="1" smtClean="0"/>
              <a:t>Eg</a:t>
            </a:r>
            <a:r>
              <a:rPr lang="en-US" dirty="0" smtClean="0"/>
              <a:t>: General aptitude test battery (GATB), </a:t>
            </a:r>
          </a:p>
          <a:p>
            <a:pPr>
              <a:buNone/>
            </a:pPr>
            <a:r>
              <a:rPr lang="en-US" dirty="0" smtClean="0"/>
              <a:t>		Differential aptitude test (DAT) </a:t>
            </a:r>
            <a:r>
              <a:rPr lang="en-US" dirty="0" smtClean="0">
                <a:hlinkClick r:id="rId2" action="ppaction://hlinkfile"/>
              </a:rPr>
              <a:t>C:\Users\dell\Downloads\Documents\DATS_EXPLAINED.pdf</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Aptitude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algn="just"/>
            <a:r>
              <a:rPr lang="en-US" dirty="0" smtClean="0"/>
              <a:t>These tests attempt to measure intelligence, </a:t>
            </a:r>
            <a:r>
              <a:rPr lang="en-US" dirty="0" err="1" smtClean="0"/>
              <a:t>i.e</a:t>
            </a:r>
            <a:r>
              <a:rPr lang="en-US" dirty="0" smtClean="0"/>
              <a:t>, basic ability to understand the world around. </a:t>
            </a:r>
          </a:p>
          <a:p>
            <a:endParaRPr lang="en-US" dirty="0" smtClean="0"/>
          </a:p>
          <a:p>
            <a:r>
              <a:rPr lang="en-US" dirty="0" err="1" smtClean="0"/>
              <a:t>Eg</a:t>
            </a:r>
            <a:r>
              <a:rPr lang="en-US" dirty="0" smtClean="0"/>
              <a:t>: </a:t>
            </a:r>
            <a:r>
              <a:rPr lang="en-US" dirty="0" err="1" smtClean="0"/>
              <a:t>Standford</a:t>
            </a:r>
            <a:r>
              <a:rPr lang="en-US" dirty="0" smtClean="0"/>
              <a:t> – </a:t>
            </a:r>
            <a:r>
              <a:rPr lang="en-US" dirty="0" err="1" smtClean="0"/>
              <a:t>Binet</a:t>
            </a:r>
            <a:r>
              <a:rPr lang="en-US" dirty="0" smtClean="0"/>
              <a:t> Scale, Wechsler Adult Intelligence Scale, Army Alpha Test, Army General Classification Test. </a:t>
            </a:r>
          </a:p>
          <a:p>
            <a:r>
              <a:rPr lang="en-IN" dirty="0" smtClean="0">
                <a:hlinkClick r:id="rId2" action="ppaction://hlinkfile"/>
              </a:rPr>
              <a:t>C:\Users\dell\Downloads\Documents\WAISIV2_6_08.pdf</a:t>
            </a:r>
            <a:endParaRPr lang="en-IN" dirty="0" smtClean="0"/>
          </a:p>
          <a:p>
            <a:pPr>
              <a:buNone/>
            </a:pPr>
            <a:endParaRPr lang="en-US" dirty="0" smtClean="0"/>
          </a:p>
          <a:p>
            <a:pPr>
              <a:buNone/>
            </a:pP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Intelligence</a:t>
            </a:r>
            <a:r>
              <a:rPr kumimoji="0" lang="en-US" sz="4400" b="0" i="0" u="none" strike="noStrike" kern="0" cap="none" spc="0" normalizeH="0" noProof="0" dirty="0" smtClean="0">
                <a:ln>
                  <a:noFill/>
                </a:ln>
                <a:solidFill>
                  <a:schemeClr val="accent2"/>
                </a:solidFill>
                <a:effectLst/>
                <a:uLnTx/>
                <a:uFillTx/>
                <a:latin typeface="+mj-lt"/>
                <a:ea typeface="+mj-ea"/>
                <a:cs typeface="+mj-cs"/>
              </a:rPr>
              <a:t> </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5410200"/>
          </a:xfrm>
        </p:spPr>
        <p:txBody>
          <a:bodyPr/>
          <a:lstStyle/>
          <a:p>
            <a:pPr algn="just"/>
            <a:r>
              <a:rPr lang="en-US" dirty="0" smtClean="0"/>
              <a:t>Initially developed by Alfred </a:t>
            </a:r>
            <a:r>
              <a:rPr lang="en-US" dirty="0" err="1" smtClean="0"/>
              <a:t>Binet</a:t>
            </a:r>
            <a:r>
              <a:rPr lang="en-US" dirty="0" smtClean="0"/>
              <a:t> and Theodore Simon. </a:t>
            </a:r>
          </a:p>
          <a:p>
            <a:pPr algn="just"/>
            <a:r>
              <a:rPr lang="en-US" dirty="0" smtClean="0"/>
              <a:t>Currently in its 5</a:t>
            </a:r>
            <a:r>
              <a:rPr lang="en-US" baseline="30000" dirty="0" smtClean="0"/>
              <a:t>th</a:t>
            </a:r>
            <a:r>
              <a:rPr lang="en-US" dirty="0" smtClean="0"/>
              <a:t> edition (SB5) which was revised by Lewis M. </a:t>
            </a:r>
            <a:r>
              <a:rPr lang="en-US" dirty="0" err="1" smtClean="0"/>
              <a:t>Terman</a:t>
            </a:r>
            <a:r>
              <a:rPr lang="en-US" dirty="0" smtClean="0"/>
              <a:t>. </a:t>
            </a:r>
          </a:p>
          <a:p>
            <a:pPr algn="just"/>
            <a:r>
              <a:rPr lang="en-US" dirty="0" smtClean="0"/>
              <a:t>It measures a wide variety of verbal and nonverbal skills and consists of questions and short tasks arranged from easy to difficult.</a:t>
            </a:r>
          </a:p>
          <a:p>
            <a:pPr algn="just"/>
            <a:r>
              <a:rPr lang="en-IN" dirty="0" smtClean="0"/>
              <a:t>It is a cognitive ability and intelligence test that is used to diagnose developmental or intellectual deficiencies in young children.</a:t>
            </a:r>
            <a:endParaRPr lang="en-US" dirty="0" smtClean="0"/>
          </a:p>
        </p:txBody>
      </p:sp>
      <p:sp>
        <p:nvSpPr>
          <p:cNvPr id="4" name="Title 1"/>
          <p:cNvSpPr txBox="1">
            <a:spLocks/>
          </p:cNvSpPr>
          <p:nvPr/>
        </p:nvSpPr>
        <p:spPr bwMode="auto">
          <a:xfrm>
            <a:off x="0" y="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Stanford</a:t>
            </a:r>
            <a:r>
              <a:rPr lang="en-US" sz="4400" kern="0" baseline="0" dirty="0" smtClean="0">
                <a:solidFill>
                  <a:schemeClr val="accent2"/>
                </a:solidFill>
                <a:latin typeface="+mj-lt"/>
                <a:ea typeface="+mj-ea"/>
                <a:cs typeface="+mj-cs"/>
              </a:rPr>
              <a:t>-</a:t>
            </a:r>
            <a:r>
              <a:rPr lang="en-US" sz="4400" kern="0" baseline="0" dirty="0" err="1" smtClean="0">
                <a:solidFill>
                  <a:schemeClr val="accent2"/>
                </a:solidFill>
                <a:latin typeface="+mj-lt"/>
                <a:ea typeface="+mj-ea"/>
                <a:cs typeface="+mj-cs"/>
              </a:rPr>
              <a:t>Binet</a:t>
            </a:r>
            <a:r>
              <a:rPr lang="en-US" sz="4400" kern="0" dirty="0" smtClean="0">
                <a:solidFill>
                  <a:schemeClr val="accent2"/>
                </a:solidFill>
                <a:latin typeface="+mj-lt"/>
                <a:ea typeface="+mj-ea"/>
                <a:cs typeface="+mj-cs"/>
              </a:rPr>
              <a:t> Intelligence Scales. </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257800"/>
          </a:xfrm>
        </p:spPr>
        <p:txBody>
          <a:bodyPr/>
          <a:lstStyle/>
          <a:p>
            <a:pPr algn="just">
              <a:buNone/>
            </a:pPr>
            <a:r>
              <a:rPr lang="en-US" dirty="0" smtClean="0"/>
              <a:t>Its tests are divided into:</a:t>
            </a:r>
          </a:p>
          <a:p>
            <a:pPr lvl="1" algn="just">
              <a:buClr>
                <a:schemeClr val="accent6">
                  <a:lumMod val="60000"/>
                  <a:lumOff val="40000"/>
                </a:schemeClr>
              </a:buClr>
              <a:buFont typeface="Wingdings" pitchFamily="2" charset="2"/>
              <a:buChar char="Ø"/>
            </a:pPr>
            <a:r>
              <a:rPr lang="en-US" dirty="0" smtClean="0"/>
              <a:t>Knowledge. </a:t>
            </a:r>
          </a:p>
          <a:p>
            <a:pPr lvl="1" algn="just">
              <a:buClr>
                <a:schemeClr val="accent6">
                  <a:lumMod val="60000"/>
                  <a:lumOff val="40000"/>
                </a:schemeClr>
              </a:buClr>
              <a:buFont typeface="Wingdings" pitchFamily="2" charset="2"/>
              <a:buChar char="Ø"/>
            </a:pPr>
            <a:r>
              <a:rPr lang="en-US" dirty="0" smtClean="0"/>
              <a:t>Quantitative reasoning. </a:t>
            </a:r>
          </a:p>
          <a:p>
            <a:pPr lvl="1" algn="just">
              <a:buClr>
                <a:schemeClr val="accent6">
                  <a:lumMod val="60000"/>
                  <a:lumOff val="40000"/>
                </a:schemeClr>
              </a:buClr>
              <a:buFont typeface="Wingdings" pitchFamily="2" charset="2"/>
              <a:buChar char="Ø"/>
            </a:pPr>
            <a:r>
              <a:rPr lang="en-US" dirty="0" smtClean="0"/>
              <a:t>Visual-spatial processing.</a:t>
            </a:r>
          </a:p>
          <a:p>
            <a:pPr lvl="1" algn="just">
              <a:buClr>
                <a:schemeClr val="accent6">
                  <a:lumMod val="60000"/>
                  <a:lumOff val="40000"/>
                </a:schemeClr>
              </a:buClr>
              <a:buFont typeface="Wingdings" pitchFamily="2" charset="2"/>
              <a:buChar char="Ø"/>
            </a:pPr>
            <a:r>
              <a:rPr lang="en-US" dirty="0" smtClean="0"/>
              <a:t>Working memory. </a:t>
            </a:r>
          </a:p>
          <a:p>
            <a:pPr lvl="1" algn="just">
              <a:buClr>
                <a:schemeClr val="accent6">
                  <a:lumMod val="60000"/>
                  <a:lumOff val="40000"/>
                </a:schemeClr>
              </a:buClr>
              <a:buFont typeface="Wingdings" pitchFamily="2" charset="2"/>
              <a:buChar char="Ø"/>
            </a:pPr>
            <a:r>
              <a:rPr lang="en-US" dirty="0" smtClean="0"/>
              <a:t>Fluid reasoning. </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SB5 (cont)</a:t>
            </a:r>
            <a:r>
              <a:rPr lang="en-US" sz="4400" kern="0" dirty="0" smtClean="0">
                <a:solidFill>
                  <a:schemeClr val="accent2"/>
                </a:solidFill>
                <a:latin typeface="+mj-lt"/>
                <a:ea typeface="+mj-ea"/>
                <a:cs typeface="+mj-cs"/>
              </a:rPr>
              <a:t> </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Subtests And Factors (SB5)</a:t>
            </a:r>
            <a:endParaRPr lang="en-IN" dirty="0"/>
          </a:p>
        </p:txBody>
      </p:sp>
      <p:graphicFrame>
        <p:nvGraphicFramePr>
          <p:cNvPr id="4" name="Content Placeholder 3"/>
          <p:cNvGraphicFramePr>
            <a:graphicFrameLocks noGrp="1"/>
          </p:cNvGraphicFramePr>
          <p:nvPr>
            <p:ph idx="1"/>
          </p:nvPr>
        </p:nvGraphicFramePr>
        <p:xfrm>
          <a:off x="0" y="1188080"/>
          <a:ext cx="9144000" cy="5700400"/>
        </p:xfrm>
        <a:graphic>
          <a:graphicData uri="http://schemas.openxmlformats.org/drawingml/2006/table">
            <a:tbl>
              <a:tblPr firstRow="1" bandRow="1">
                <a:tableStyleId>{EB344D84-9AFB-497E-A393-DC336BA19D2E}</a:tableStyleId>
              </a:tblPr>
              <a:tblGrid>
                <a:gridCol w="1828800"/>
                <a:gridCol w="1828800"/>
                <a:gridCol w="1828800"/>
                <a:gridCol w="1828800"/>
                <a:gridCol w="1828800"/>
              </a:tblGrid>
              <a:tr h="1127920">
                <a:tc>
                  <a:txBody>
                    <a:bodyPr/>
                    <a:lstStyle/>
                    <a:p>
                      <a:pPr algn="ctr"/>
                      <a:r>
                        <a:rPr lang="en-US" dirty="0" smtClean="0">
                          <a:ln>
                            <a:noFill/>
                          </a:ln>
                          <a:solidFill>
                            <a:schemeClr val="tx1"/>
                          </a:solidFill>
                        </a:rPr>
                        <a:t>Fluid</a:t>
                      </a:r>
                      <a:r>
                        <a:rPr lang="en-US" baseline="0" dirty="0" smtClean="0">
                          <a:ln>
                            <a:noFill/>
                          </a:ln>
                          <a:solidFill>
                            <a:schemeClr val="tx1"/>
                          </a:solidFill>
                        </a:rPr>
                        <a:t> Reasoning</a:t>
                      </a:r>
                      <a:endParaRPr lang="en-IN" dirty="0">
                        <a:ln>
                          <a:noFill/>
                        </a:ln>
                        <a:solidFill>
                          <a:schemeClr val="tx1"/>
                        </a:solidFill>
                      </a:endParaRPr>
                    </a:p>
                  </a:txBody>
                  <a:tcPr anchor="ctr"/>
                </a:tc>
                <a:tc>
                  <a:txBody>
                    <a:bodyPr/>
                    <a:lstStyle/>
                    <a:p>
                      <a:pPr algn="ctr"/>
                      <a:r>
                        <a:rPr lang="en-US" dirty="0" smtClean="0">
                          <a:ln>
                            <a:noFill/>
                          </a:ln>
                          <a:solidFill>
                            <a:schemeClr val="tx1"/>
                          </a:solidFill>
                        </a:rPr>
                        <a:t>Knowledge</a:t>
                      </a:r>
                      <a:endParaRPr lang="en-IN" dirty="0">
                        <a:ln>
                          <a:noFill/>
                        </a:ln>
                        <a:solidFill>
                          <a:schemeClr val="tx1"/>
                        </a:solidFill>
                      </a:endParaRPr>
                    </a:p>
                  </a:txBody>
                  <a:tcPr anchor="ctr"/>
                </a:tc>
                <a:tc>
                  <a:txBody>
                    <a:bodyPr/>
                    <a:lstStyle/>
                    <a:p>
                      <a:pPr algn="ctr"/>
                      <a:r>
                        <a:rPr lang="en-US" dirty="0" smtClean="0">
                          <a:ln>
                            <a:noFill/>
                          </a:ln>
                          <a:solidFill>
                            <a:schemeClr val="tx1"/>
                          </a:solidFill>
                        </a:rPr>
                        <a:t>Quantitative</a:t>
                      </a:r>
                      <a:r>
                        <a:rPr lang="en-US" baseline="0" dirty="0" smtClean="0">
                          <a:ln>
                            <a:noFill/>
                          </a:ln>
                          <a:solidFill>
                            <a:schemeClr val="tx1"/>
                          </a:solidFill>
                        </a:rPr>
                        <a:t> Reasoning</a:t>
                      </a:r>
                      <a:endParaRPr lang="en-IN" dirty="0">
                        <a:ln>
                          <a:noFill/>
                        </a:ln>
                        <a:solidFill>
                          <a:schemeClr val="tx1"/>
                        </a:solidFill>
                      </a:endParaRPr>
                    </a:p>
                  </a:txBody>
                  <a:tcPr anchor="ctr"/>
                </a:tc>
                <a:tc>
                  <a:txBody>
                    <a:bodyPr/>
                    <a:lstStyle/>
                    <a:p>
                      <a:pPr algn="ctr"/>
                      <a:r>
                        <a:rPr lang="en-US" dirty="0" smtClean="0">
                          <a:ln>
                            <a:noFill/>
                          </a:ln>
                          <a:solidFill>
                            <a:schemeClr val="tx1"/>
                          </a:solidFill>
                        </a:rPr>
                        <a:t>Visual-Spatial Processing</a:t>
                      </a:r>
                      <a:endParaRPr lang="en-IN" dirty="0">
                        <a:ln>
                          <a:noFill/>
                        </a:ln>
                        <a:solidFill>
                          <a:schemeClr val="tx1"/>
                        </a:solidFill>
                      </a:endParaRPr>
                    </a:p>
                  </a:txBody>
                  <a:tcPr anchor="ctr"/>
                </a:tc>
                <a:tc>
                  <a:txBody>
                    <a:bodyPr/>
                    <a:lstStyle/>
                    <a:p>
                      <a:pPr algn="ctr"/>
                      <a:r>
                        <a:rPr lang="en-US" dirty="0" smtClean="0">
                          <a:ln>
                            <a:noFill/>
                          </a:ln>
                          <a:solidFill>
                            <a:schemeClr val="tx1"/>
                          </a:solidFill>
                        </a:rPr>
                        <a:t>Working Memory</a:t>
                      </a:r>
                      <a:endParaRPr lang="en-IN" dirty="0">
                        <a:ln>
                          <a:noFill/>
                        </a:ln>
                        <a:solidFill>
                          <a:schemeClr val="tx1"/>
                        </a:solidFill>
                      </a:endParaRPr>
                    </a:p>
                  </a:txBody>
                  <a:tcPr anchor="ctr"/>
                </a:tc>
              </a:tr>
              <a:tr h="1157602">
                <a:tc>
                  <a:txBody>
                    <a:bodyPr/>
                    <a:lstStyle/>
                    <a:p>
                      <a:pPr algn="ctr"/>
                      <a:r>
                        <a:rPr lang="en-US" dirty="0" smtClean="0">
                          <a:ln>
                            <a:noFill/>
                          </a:ln>
                          <a:solidFill>
                            <a:schemeClr val="tx1"/>
                          </a:solidFill>
                        </a:rPr>
                        <a:t>Early reasoning </a:t>
                      </a:r>
                      <a:endParaRPr lang="en-IN" dirty="0">
                        <a:ln>
                          <a:noFill/>
                        </a:ln>
                        <a:solidFill>
                          <a:schemeClr val="tx1"/>
                        </a:solidFill>
                      </a:endParaRPr>
                    </a:p>
                  </a:txBody>
                  <a:tcPr anchor="ctr"/>
                </a:tc>
                <a:tc>
                  <a:txBody>
                    <a:bodyPr/>
                    <a:lstStyle/>
                    <a:p>
                      <a:pPr algn="ctr"/>
                      <a:r>
                        <a:rPr lang="en-US" dirty="0" smtClean="0">
                          <a:ln>
                            <a:noFill/>
                          </a:ln>
                          <a:solidFill>
                            <a:schemeClr val="tx1"/>
                          </a:solidFill>
                        </a:rPr>
                        <a:t>Vocabulary</a:t>
                      </a:r>
                      <a:endParaRPr lang="en-IN" dirty="0">
                        <a:ln>
                          <a:noFill/>
                        </a:ln>
                        <a:solidFill>
                          <a:schemeClr val="tx1"/>
                        </a:solidFill>
                      </a:endParaRPr>
                    </a:p>
                  </a:txBody>
                  <a:tcPr anchor="ctr"/>
                </a:tc>
                <a:tc>
                  <a:txBody>
                    <a:bodyPr/>
                    <a:lstStyle/>
                    <a:p>
                      <a:pPr algn="ctr"/>
                      <a:r>
                        <a:rPr lang="en-US" dirty="0" smtClean="0">
                          <a:ln>
                            <a:noFill/>
                          </a:ln>
                          <a:solidFill>
                            <a:schemeClr val="tx1"/>
                          </a:solidFill>
                        </a:rPr>
                        <a:t>Non-verbal quantitative reasoning</a:t>
                      </a:r>
                      <a:r>
                        <a:rPr lang="en-US" baseline="0" dirty="0" smtClean="0">
                          <a:ln>
                            <a:noFill/>
                          </a:ln>
                          <a:solidFill>
                            <a:schemeClr val="tx1"/>
                          </a:solidFill>
                        </a:rPr>
                        <a:t> (non-verbal)</a:t>
                      </a:r>
                      <a:r>
                        <a:rPr lang="en-US" dirty="0" smtClean="0">
                          <a:ln>
                            <a:noFill/>
                          </a:ln>
                          <a:solidFill>
                            <a:schemeClr val="tx1"/>
                          </a:solidFill>
                        </a:rPr>
                        <a:t> </a:t>
                      </a:r>
                      <a:endParaRPr lang="en-IN" dirty="0">
                        <a:ln>
                          <a:noFill/>
                        </a:ln>
                        <a:solidFill>
                          <a:schemeClr val="tx1"/>
                        </a:solidFill>
                      </a:endParaRPr>
                    </a:p>
                  </a:txBody>
                  <a:tcPr anchor="ctr"/>
                </a:tc>
                <a:tc>
                  <a:txBody>
                    <a:bodyPr/>
                    <a:lstStyle/>
                    <a:p>
                      <a:pPr algn="ctr"/>
                      <a:r>
                        <a:rPr lang="en-US" dirty="0" smtClean="0">
                          <a:ln>
                            <a:noFill/>
                          </a:ln>
                          <a:solidFill>
                            <a:schemeClr val="tx1"/>
                          </a:solidFill>
                        </a:rPr>
                        <a:t>Form board and form patterns </a:t>
                      </a:r>
                      <a:r>
                        <a:rPr lang="en-US" baseline="0" dirty="0" smtClean="0">
                          <a:ln>
                            <a:noFill/>
                          </a:ln>
                          <a:solidFill>
                            <a:schemeClr val="tx1"/>
                          </a:solidFill>
                        </a:rPr>
                        <a:t>(non-verbal)</a:t>
                      </a:r>
                      <a:endParaRPr lang="en-IN" dirty="0">
                        <a:ln>
                          <a:noFill/>
                        </a:ln>
                        <a:solidFill>
                          <a:schemeClr val="tx1"/>
                        </a:solidFill>
                      </a:endParaRPr>
                    </a:p>
                  </a:txBody>
                  <a:tcPr anchor="ctr"/>
                </a:tc>
                <a:tc>
                  <a:txBody>
                    <a:bodyPr/>
                    <a:lstStyle/>
                    <a:p>
                      <a:pPr algn="ctr"/>
                      <a:r>
                        <a:rPr lang="en-US" dirty="0" smtClean="0">
                          <a:ln>
                            <a:noFill/>
                          </a:ln>
                          <a:solidFill>
                            <a:schemeClr val="tx1"/>
                          </a:solidFill>
                        </a:rPr>
                        <a:t>Delayed</a:t>
                      </a:r>
                      <a:r>
                        <a:rPr lang="en-US" baseline="0" dirty="0" smtClean="0">
                          <a:ln>
                            <a:noFill/>
                          </a:ln>
                          <a:solidFill>
                            <a:schemeClr val="tx1"/>
                          </a:solidFill>
                        </a:rPr>
                        <a:t> response (non-verbal)</a:t>
                      </a:r>
                      <a:endParaRPr lang="en-IN" dirty="0">
                        <a:ln>
                          <a:noFill/>
                        </a:ln>
                        <a:solidFill>
                          <a:schemeClr val="tx1"/>
                        </a:solidFill>
                      </a:endParaRPr>
                    </a:p>
                  </a:txBody>
                  <a:tcPr anchor="ctr"/>
                </a:tc>
              </a:tr>
              <a:tr h="1127920">
                <a:tc>
                  <a:txBody>
                    <a:bodyPr/>
                    <a:lstStyle/>
                    <a:p>
                      <a:pPr algn="ctr"/>
                      <a:r>
                        <a:rPr lang="en-US" dirty="0" smtClean="0">
                          <a:ln>
                            <a:noFill/>
                          </a:ln>
                          <a:solidFill>
                            <a:schemeClr val="tx1"/>
                          </a:solidFill>
                        </a:rPr>
                        <a:t>Verbal absurdities</a:t>
                      </a:r>
                      <a:endParaRPr lang="en-IN" dirty="0">
                        <a:ln>
                          <a:noFill/>
                        </a:ln>
                        <a:solidFill>
                          <a:schemeClr val="tx1"/>
                        </a:solidFill>
                      </a:endParaRPr>
                    </a:p>
                  </a:txBody>
                  <a:tcPr anchor="ctr"/>
                </a:tc>
                <a:tc>
                  <a:txBody>
                    <a:bodyPr/>
                    <a:lstStyle/>
                    <a:p>
                      <a:pPr algn="ctr"/>
                      <a:r>
                        <a:rPr lang="en-US" dirty="0" smtClean="0">
                          <a:ln>
                            <a:noFill/>
                          </a:ln>
                          <a:solidFill>
                            <a:schemeClr val="tx1"/>
                          </a:solidFill>
                        </a:rPr>
                        <a:t>Procedural knowledge</a:t>
                      </a:r>
                      <a:r>
                        <a:rPr lang="en-US" baseline="0" dirty="0" smtClean="0">
                          <a:ln>
                            <a:noFill/>
                          </a:ln>
                          <a:solidFill>
                            <a:schemeClr val="tx1"/>
                          </a:solidFill>
                        </a:rPr>
                        <a:t> (non-verbal)</a:t>
                      </a:r>
                      <a:endParaRPr lang="en-IN" dirty="0">
                        <a:ln>
                          <a:noFill/>
                        </a:ln>
                        <a:solidFill>
                          <a:schemeClr val="tx1"/>
                        </a:solidFill>
                      </a:endParaRPr>
                    </a:p>
                  </a:txBody>
                  <a:tcPr anchor="ctr"/>
                </a:tc>
                <a:tc>
                  <a:txBody>
                    <a:bodyPr/>
                    <a:lstStyle/>
                    <a:p>
                      <a:pPr algn="ctr"/>
                      <a:r>
                        <a:rPr lang="en-US" dirty="0" smtClean="0">
                          <a:ln>
                            <a:noFill/>
                          </a:ln>
                          <a:solidFill>
                            <a:schemeClr val="tx1"/>
                          </a:solidFill>
                        </a:rPr>
                        <a:t>Verbal quantitative</a:t>
                      </a:r>
                      <a:r>
                        <a:rPr lang="en-US" baseline="0" dirty="0" smtClean="0">
                          <a:ln>
                            <a:noFill/>
                          </a:ln>
                          <a:solidFill>
                            <a:schemeClr val="tx1"/>
                          </a:solidFill>
                        </a:rPr>
                        <a:t> reasoning</a:t>
                      </a:r>
                      <a:endParaRPr lang="en-IN" dirty="0">
                        <a:ln>
                          <a:noFill/>
                        </a:ln>
                        <a:solidFill>
                          <a:schemeClr val="tx1"/>
                        </a:solidFill>
                      </a:endParaRPr>
                    </a:p>
                  </a:txBody>
                  <a:tcPr anchor="ctr"/>
                </a:tc>
                <a:tc>
                  <a:txBody>
                    <a:bodyPr/>
                    <a:lstStyle/>
                    <a:p>
                      <a:pPr algn="ctr"/>
                      <a:r>
                        <a:rPr lang="en-US" dirty="0" smtClean="0">
                          <a:ln>
                            <a:noFill/>
                          </a:ln>
                          <a:solidFill>
                            <a:schemeClr val="tx1"/>
                          </a:solidFill>
                        </a:rPr>
                        <a:t>Position and direction</a:t>
                      </a:r>
                      <a:endParaRPr lang="en-IN" dirty="0">
                        <a:ln>
                          <a:noFill/>
                        </a:ln>
                        <a:solidFill>
                          <a:schemeClr val="tx1"/>
                        </a:solidFill>
                      </a:endParaRPr>
                    </a:p>
                  </a:txBody>
                  <a:tcPr anchor="ctr"/>
                </a:tc>
                <a:tc>
                  <a:txBody>
                    <a:bodyPr/>
                    <a:lstStyle/>
                    <a:p>
                      <a:pPr algn="ctr"/>
                      <a:r>
                        <a:rPr lang="en-US" dirty="0" smtClean="0">
                          <a:ln>
                            <a:noFill/>
                          </a:ln>
                          <a:solidFill>
                            <a:schemeClr val="tx1"/>
                          </a:solidFill>
                        </a:rPr>
                        <a:t>Block  span </a:t>
                      </a:r>
                      <a:r>
                        <a:rPr lang="en-US" baseline="0" dirty="0" smtClean="0">
                          <a:ln>
                            <a:noFill/>
                          </a:ln>
                          <a:solidFill>
                            <a:schemeClr val="tx1"/>
                          </a:solidFill>
                        </a:rPr>
                        <a:t>(non-verbal)</a:t>
                      </a:r>
                      <a:endParaRPr lang="en-IN" dirty="0">
                        <a:ln>
                          <a:noFill/>
                        </a:ln>
                        <a:solidFill>
                          <a:schemeClr val="tx1"/>
                        </a:solidFill>
                      </a:endParaRPr>
                    </a:p>
                  </a:txBody>
                  <a:tcPr anchor="ctr"/>
                </a:tc>
              </a:tr>
              <a:tr h="1127920">
                <a:tc>
                  <a:txBody>
                    <a:bodyPr/>
                    <a:lstStyle/>
                    <a:p>
                      <a:pPr algn="ctr"/>
                      <a:r>
                        <a:rPr lang="en-IN" dirty="0" smtClean="0"/>
                        <a:t>Verbal analogies</a:t>
                      </a:r>
                      <a:endParaRPr lang="en-IN" dirty="0">
                        <a:ln>
                          <a:noFill/>
                        </a:ln>
                        <a:solidFill>
                          <a:schemeClr val="tx1"/>
                        </a:solidFill>
                      </a:endParaRPr>
                    </a:p>
                  </a:txBody>
                  <a:tcPr anchor="ctr"/>
                </a:tc>
                <a:tc>
                  <a:txBody>
                    <a:bodyPr/>
                    <a:lstStyle/>
                    <a:p>
                      <a:pPr algn="ctr"/>
                      <a:r>
                        <a:rPr lang="en-IN" dirty="0" smtClean="0"/>
                        <a:t>Picture absurdities (non-verbal)</a:t>
                      </a:r>
                      <a:endParaRPr lang="en-IN" dirty="0">
                        <a:ln>
                          <a:noFill/>
                        </a:ln>
                        <a:solidFill>
                          <a:schemeClr val="tx1"/>
                        </a:solidFill>
                      </a:endParaRPr>
                    </a:p>
                  </a:txBody>
                  <a:tcPr anchor="ctr"/>
                </a:tc>
                <a:tc>
                  <a:txBody>
                    <a:bodyPr/>
                    <a:lstStyle/>
                    <a:p>
                      <a:pPr algn="ctr"/>
                      <a:endParaRPr lang="en-IN">
                        <a:ln>
                          <a:noFill/>
                        </a:ln>
                        <a:solidFill>
                          <a:schemeClr val="tx1"/>
                        </a:solidFill>
                      </a:endParaRPr>
                    </a:p>
                  </a:txBody>
                  <a:tcPr anchor="ctr"/>
                </a:tc>
                <a:tc>
                  <a:txBody>
                    <a:bodyPr/>
                    <a:lstStyle/>
                    <a:p>
                      <a:pPr algn="ctr"/>
                      <a:endParaRPr lang="en-IN">
                        <a:ln>
                          <a:noFill/>
                        </a:ln>
                        <a:solidFill>
                          <a:schemeClr val="tx1"/>
                        </a:solidFill>
                      </a:endParaRPr>
                    </a:p>
                  </a:txBody>
                  <a:tcPr anchor="ctr"/>
                </a:tc>
                <a:tc>
                  <a:txBody>
                    <a:bodyPr/>
                    <a:lstStyle/>
                    <a:p>
                      <a:pPr algn="ctr"/>
                      <a:r>
                        <a:rPr lang="en-IN" dirty="0" smtClean="0"/>
                        <a:t>Memory for sentences</a:t>
                      </a:r>
                      <a:endParaRPr lang="en-IN" dirty="0">
                        <a:ln>
                          <a:noFill/>
                        </a:ln>
                        <a:solidFill>
                          <a:schemeClr val="tx1"/>
                        </a:solidFill>
                      </a:endParaRPr>
                    </a:p>
                  </a:txBody>
                  <a:tcPr anchor="ctr"/>
                </a:tc>
              </a:tr>
              <a:tr h="1127920">
                <a:tc>
                  <a:txBody>
                    <a:bodyPr/>
                    <a:lstStyle/>
                    <a:p>
                      <a:pPr algn="ctr"/>
                      <a:r>
                        <a:rPr lang="en-IN" dirty="0" smtClean="0"/>
                        <a:t>Object series matrices (non-verbal)</a:t>
                      </a:r>
                      <a:endParaRPr lang="en-IN" dirty="0">
                        <a:ln>
                          <a:noFill/>
                        </a:ln>
                        <a:solidFill>
                          <a:schemeClr val="tx1"/>
                        </a:solidFill>
                      </a:endParaRPr>
                    </a:p>
                  </a:txBody>
                  <a:tcPr anchor="ctr"/>
                </a:tc>
                <a:tc>
                  <a:txBody>
                    <a:bodyPr/>
                    <a:lstStyle/>
                    <a:p>
                      <a:pPr algn="ctr"/>
                      <a:endParaRPr lang="en-IN">
                        <a:ln>
                          <a:noFill/>
                        </a:ln>
                        <a:solidFill>
                          <a:schemeClr val="tx1"/>
                        </a:solidFill>
                      </a:endParaRPr>
                    </a:p>
                  </a:txBody>
                  <a:tcPr anchor="ctr"/>
                </a:tc>
                <a:tc>
                  <a:txBody>
                    <a:bodyPr/>
                    <a:lstStyle/>
                    <a:p>
                      <a:pPr algn="ctr"/>
                      <a:endParaRPr lang="en-IN">
                        <a:ln>
                          <a:noFill/>
                        </a:ln>
                        <a:solidFill>
                          <a:schemeClr val="tx1"/>
                        </a:solidFill>
                      </a:endParaRPr>
                    </a:p>
                  </a:txBody>
                  <a:tcPr anchor="ctr"/>
                </a:tc>
                <a:tc>
                  <a:txBody>
                    <a:bodyPr/>
                    <a:lstStyle/>
                    <a:p>
                      <a:pPr algn="ctr"/>
                      <a:endParaRPr lang="en-IN">
                        <a:ln>
                          <a:noFill/>
                        </a:ln>
                        <a:solidFill>
                          <a:schemeClr val="tx1"/>
                        </a:solidFill>
                      </a:endParaRPr>
                    </a:p>
                  </a:txBody>
                  <a:tcPr anchor="ctr"/>
                </a:tc>
                <a:tc>
                  <a:txBody>
                    <a:bodyPr/>
                    <a:lstStyle/>
                    <a:p>
                      <a:pPr algn="ctr"/>
                      <a:r>
                        <a:rPr lang="en-IN" dirty="0" smtClean="0"/>
                        <a:t>Last word</a:t>
                      </a:r>
                      <a:endParaRPr lang="en-IN" dirty="0">
                        <a:ln>
                          <a:noFill/>
                        </a:ln>
                        <a:solidFill>
                          <a:schemeClr val="tx1"/>
                        </a:solidFill>
                      </a:endParaRPr>
                    </a:p>
                  </a:txBody>
                  <a:tcPr anchor="ctr"/>
                </a:tc>
              </a:tr>
            </a:tbl>
          </a:graphicData>
        </a:graphic>
      </p:graphicFrame>
    </p:spTree>
  </p:cSld>
  <p:clrMapOvr>
    <a:masterClrMapping/>
  </p:clrMapOvr>
  <p:transition spd="med">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Classification of IQ (SB5)</a:t>
            </a:r>
            <a:endParaRPr lang="en-IN" dirty="0"/>
          </a:p>
        </p:txBody>
      </p:sp>
      <p:graphicFrame>
        <p:nvGraphicFramePr>
          <p:cNvPr id="6" name="Content Placeholder 5"/>
          <p:cNvGraphicFramePr>
            <a:graphicFrameLocks noGrp="1"/>
          </p:cNvGraphicFramePr>
          <p:nvPr>
            <p:ph idx="1"/>
          </p:nvPr>
        </p:nvGraphicFramePr>
        <p:xfrm>
          <a:off x="0" y="1066800"/>
          <a:ext cx="9144000" cy="5791200"/>
        </p:xfrm>
        <a:graphic>
          <a:graphicData uri="http://schemas.openxmlformats.org/drawingml/2006/table">
            <a:tbl>
              <a:tblPr firstRow="1" bandRow="1">
                <a:tableStyleId>{EB344D84-9AFB-497E-A393-DC336BA19D2E}</a:tableStyleId>
              </a:tblPr>
              <a:tblGrid>
                <a:gridCol w="2941983"/>
                <a:gridCol w="6202017"/>
              </a:tblGrid>
              <a:tr h="579120">
                <a:tc>
                  <a:txBody>
                    <a:bodyPr/>
                    <a:lstStyle/>
                    <a:p>
                      <a:pPr algn="ctr"/>
                      <a:r>
                        <a:rPr lang="en-IN" dirty="0" smtClean="0">
                          <a:solidFill>
                            <a:sysClr val="windowText" lastClr="000000"/>
                          </a:solidFill>
                        </a:rPr>
                        <a:t>IQ Range</a:t>
                      </a:r>
                      <a:endParaRPr lang="en-IN" dirty="0">
                        <a:solidFill>
                          <a:sysClr val="windowText" lastClr="000000"/>
                        </a:solidFill>
                      </a:endParaRPr>
                    </a:p>
                  </a:txBody>
                  <a:tcPr anchor="ctr"/>
                </a:tc>
                <a:tc>
                  <a:txBody>
                    <a:bodyPr/>
                    <a:lstStyle/>
                    <a:p>
                      <a:pPr algn="ctr"/>
                      <a:r>
                        <a:rPr lang="en-IN" dirty="0" smtClean="0">
                          <a:solidFill>
                            <a:sysClr val="windowText" lastClr="000000"/>
                          </a:solidFill>
                        </a:rPr>
                        <a:t>IQ Classification</a:t>
                      </a:r>
                      <a:endParaRPr lang="en-IN" dirty="0">
                        <a:solidFill>
                          <a:sysClr val="windowText" lastClr="000000"/>
                        </a:solidFill>
                      </a:endParaRPr>
                    </a:p>
                  </a:txBody>
                  <a:tcPr anchor="ctr"/>
                </a:tc>
              </a:tr>
              <a:tr h="579120">
                <a:tc>
                  <a:txBody>
                    <a:bodyPr/>
                    <a:lstStyle/>
                    <a:p>
                      <a:pPr algn="ctr"/>
                      <a:r>
                        <a:rPr lang="en-IN" dirty="0" smtClean="0"/>
                        <a:t>145–160</a:t>
                      </a:r>
                      <a:endParaRPr lang="en-IN" dirty="0">
                        <a:solidFill>
                          <a:sysClr val="windowText" lastClr="000000"/>
                        </a:solidFill>
                      </a:endParaRPr>
                    </a:p>
                  </a:txBody>
                  <a:tcPr anchor="ctr"/>
                </a:tc>
                <a:tc>
                  <a:txBody>
                    <a:bodyPr/>
                    <a:lstStyle/>
                    <a:p>
                      <a:r>
                        <a:rPr lang="en-IN" dirty="0" smtClean="0"/>
                        <a:t>Very gifted or highly advanced</a:t>
                      </a:r>
                      <a:endParaRPr lang="en-IN" dirty="0">
                        <a:solidFill>
                          <a:sysClr val="windowText" lastClr="000000"/>
                        </a:solidFill>
                      </a:endParaRPr>
                    </a:p>
                  </a:txBody>
                  <a:tcPr anchor="ctr"/>
                </a:tc>
              </a:tr>
              <a:tr h="579120">
                <a:tc>
                  <a:txBody>
                    <a:bodyPr/>
                    <a:lstStyle/>
                    <a:p>
                      <a:pPr algn="ctr"/>
                      <a:r>
                        <a:rPr lang="en-IN" dirty="0" smtClean="0"/>
                        <a:t>130–144</a:t>
                      </a:r>
                      <a:endParaRPr lang="en-IN" dirty="0">
                        <a:solidFill>
                          <a:sysClr val="windowText" lastClr="000000"/>
                        </a:solidFill>
                      </a:endParaRPr>
                    </a:p>
                  </a:txBody>
                  <a:tcPr anchor="ctr"/>
                </a:tc>
                <a:tc>
                  <a:txBody>
                    <a:bodyPr/>
                    <a:lstStyle/>
                    <a:p>
                      <a:r>
                        <a:rPr lang="en-IN" dirty="0" smtClean="0"/>
                        <a:t>Gifted or very advanced</a:t>
                      </a:r>
                      <a:endParaRPr lang="en-IN" dirty="0">
                        <a:solidFill>
                          <a:sysClr val="windowText" lastClr="000000"/>
                        </a:solidFill>
                      </a:endParaRPr>
                    </a:p>
                  </a:txBody>
                  <a:tcPr anchor="ctr"/>
                </a:tc>
              </a:tr>
              <a:tr h="579120">
                <a:tc>
                  <a:txBody>
                    <a:bodyPr/>
                    <a:lstStyle/>
                    <a:p>
                      <a:pPr algn="ctr"/>
                      <a:r>
                        <a:rPr lang="en-IN" dirty="0" smtClean="0"/>
                        <a:t>120–129</a:t>
                      </a:r>
                      <a:endParaRPr lang="en-IN" dirty="0">
                        <a:solidFill>
                          <a:sysClr val="windowText" lastClr="000000"/>
                        </a:solidFill>
                      </a:endParaRPr>
                    </a:p>
                  </a:txBody>
                  <a:tcPr anchor="ctr"/>
                </a:tc>
                <a:tc>
                  <a:txBody>
                    <a:bodyPr/>
                    <a:lstStyle/>
                    <a:p>
                      <a:r>
                        <a:rPr lang="en-IN" dirty="0" smtClean="0"/>
                        <a:t>Superior</a:t>
                      </a:r>
                      <a:endParaRPr lang="en-IN" dirty="0">
                        <a:solidFill>
                          <a:sysClr val="windowText" lastClr="000000"/>
                        </a:solidFill>
                      </a:endParaRPr>
                    </a:p>
                  </a:txBody>
                  <a:tcPr anchor="ctr"/>
                </a:tc>
              </a:tr>
              <a:tr h="579120">
                <a:tc>
                  <a:txBody>
                    <a:bodyPr/>
                    <a:lstStyle/>
                    <a:p>
                      <a:pPr algn="ctr"/>
                      <a:r>
                        <a:rPr lang="en-IN" dirty="0" smtClean="0"/>
                        <a:t>110–119</a:t>
                      </a:r>
                      <a:endParaRPr lang="en-IN" dirty="0">
                        <a:solidFill>
                          <a:sysClr val="windowText" lastClr="000000"/>
                        </a:solidFill>
                      </a:endParaRPr>
                    </a:p>
                  </a:txBody>
                  <a:tcPr anchor="ctr"/>
                </a:tc>
                <a:tc>
                  <a:txBody>
                    <a:bodyPr/>
                    <a:lstStyle/>
                    <a:p>
                      <a:r>
                        <a:rPr lang="en-IN" dirty="0" smtClean="0"/>
                        <a:t>High average</a:t>
                      </a:r>
                      <a:endParaRPr lang="en-IN" dirty="0">
                        <a:solidFill>
                          <a:sysClr val="windowText" lastClr="000000"/>
                        </a:solidFill>
                      </a:endParaRPr>
                    </a:p>
                  </a:txBody>
                  <a:tcPr anchor="ctr"/>
                </a:tc>
              </a:tr>
              <a:tr h="579120">
                <a:tc>
                  <a:txBody>
                    <a:bodyPr/>
                    <a:lstStyle/>
                    <a:p>
                      <a:pPr algn="ctr"/>
                      <a:r>
                        <a:rPr lang="en-IN" dirty="0" smtClean="0"/>
                        <a:t>90–109</a:t>
                      </a:r>
                      <a:endParaRPr lang="en-IN" dirty="0">
                        <a:solidFill>
                          <a:sysClr val="windowText" lastClr="000000"/>
                        </a:solidFill>
                      </a:endParaRPr>
                    </a:p>
                  </a:txBody>
                  <a:tcPr anchor="ctr"/>
                </a:tc>
                <a:tc>
                  <a:txBody>
                    <a:bodyPr/>
                    <a:lstStyle/>
                    <a:p>
                      <a:r>
                        <a:rPr lang="en-IN" dirty="0" smtClean="0"/>
                        <a:t>Average</a:t>
                      </a:r>
                      <a:endParaRPr lang="en-IN" dirty="0">
                        <a:solidFill>
                          <a:sysClr val="windowText" lastClr="000000"/>
                        </a:solidFill>
                      </a:endParaRPr>
                    </a:p>
                  </a:txBody>
                  <a:tcPr anchor="ctr"/>
                </a:tc>
              </a:tr>
              <a:tr h="579120">
                <a:tc>
                  <a:txBody>
                    <a:bodyPr/>
                    <a:lstStyle/>
                    <a:p>
                      <a:pPr algn="ctr"/>
                      <a:r>
                        <a:rPr lang="en-IN" dirty="0" smtClean="0"/>
                        <a:t>80–89</a:t>
                      </a:r>
                      <a:endParaRPr lang="en-IN" dirty="0">
                        <a:solidFill>
                          <a:sysClr val="windowText" lastClr="000000"/>
                        </a:solidFill>
                      </a:endParaRPr>
                    </a:p>
                  </a:txBody>
                  <a:tcPr anchor="ctr"/>
                </a:tc>
                <a:tc>
                  <a:txBody>
                    <a:bodyPr/>
                    <a:lstStyle/>
                    <a:p>
                      <a:r>
                        <a:rPr lang="en-IN" dirty="0" smtClean="0"/>
                        <a:t>Low average</a:t>
                      </a:r>
                      <a:endParaRPr lang="en-IN" dirty="0">
                        <a:solidFill>
                          <a:sysClr val="windowText" lastClr="000000"/>
                        </a:solidFill>
                      </a:endParaRPr>
                    </a:p>
                  </a:txBody>
                  <a:tcPr anchor="ctr"/>
                </a:tc>
              </a:tr>
              <a:tr h="579120">
                <a:tc>
                  <a:txBody>
                    <a:bodyPr/>
                    <a:lstStyle/>
                    <a:p>
                      <a:pPr algn="ctr"/>
                      <a:r>
                        <a:rPr lang="en-IN" dirty="0" smtClean="0"/>
                        <a:t>70–79</a:t>
                      </a:r>
                      <a:endParaRPr lang="en-IN" dirty="0">
                        <a:solidFill>
                          <a:sysClr val="windowText" lastClr="000000"/>
                        </a:solidFill>
                      </a:endParaRPr>
                    </a:p>
                  </a:txBody>
                  <a:tcPr anchor="ctr"/>
                </a:tc>
                <a:tc>
                  <a:txBody>
                    <a:bodyPr/>
                    <a:lstStyle/>
                    <a:p>
                      <a:r>
                        <a:rPr lang="en-IN" dirty="0" smtClean="0"/>
                        <a:t>Borderline impaired or delayed</a:t>
                      </a:r>
                      <a:endParaRPr lang="en-IN" dirty="0">
                        <a:solidFill>
                          <a:sysClr val="windowText" lastClr="000000"/>
                        </a:solidFill>
                      </a:endParaRPr>
                    </a:p>
                  </a:txBody>
                  <a:tcPr anchor="ctr"/>
                </a:tc>
              </a:tr>
              <a:tr h="579120">
                <a:tc>
                  <a:txBody>
                    <a:bodyPr/>
                    <a:lstStyle/>
                    <a:p>
                      <a:pPr algn="ctr"/>
                      <a:r>
                        <a:rPr lang="en-IN" dirty="0" smtClean="0"/>
                        <a:t>55–69</a:t>
                      </a:r>
                      <a:endParaRPr lang="en-IN" dirty="0">
                        <a:solidFill>
                          <a:sysClr val="windowText" lastClr="000000"/>
                        </a:solidFill>
                      </a:endParaRPr>
                    </a:p>
                  </a:txBody>
                  <a:tcPr anchor="ctr"/>
                </a:tc>
                <a:tc>
                  <a:txBody>
                    <a:bodyPr/>
                    <a:lstStyle/>
                    <a:p>
                      <a:r>
                        <a:rPr lang="en-IN" dirty="0" smtClean="0"/>
                        <a:t>Mildly impaired or delayed</a:t>
                      </a:r>
                      <a:endParaRPr lang="en-IN" dirty="0">
                        <a:solidFill>
                          <a:sysClr val="windowText" lastClr="000000"/>
                        </a:solidFill>
                      </a:endParaRPr>
                    </a:p>
                  </a:txBody>
                  <a:tcPr anchor="ctr"/>
                </a:tc>
              </a:tr>
              <a:tr h="579120">
                <a:tc>
                  <a:txBody>
                    <a:bodyPr/>
                    <a:lstStyle/>
                    <a:p>
                      <a:pPr algn="ctr"/>
                      <a:r>
                        <a:rPr lang="en-IN" dirty="0" smtClean="0"/>
                        <a:t>40–54</a:t>
                      </a:r>
                      <a:endParaRPr lang="en-IN" dirty="0">
                        <a:solidFill>
                          <a:sysClr val="windowText" lastClr="000000"/>
                        </a:solidFill>
                      </a:endParaRPr>
                    </a:p>
                  </a:txBody>
                  <a:tcPr anchor="ctr"/>
                </a:tc>
                <a:tc>
                  <a:txBody>
                    <a:bodyPr/>
                    <a:lstStyle/>
                    <a:p>
                      <a:r>
                        <a:rPr lang="en-IN" dirty="0" smtClean="0"/>
                        <a:t>Moderately impaired or delayed</a:t>
                      </a:r>
                      <a:endParaRPr lang="en-IN" dirty="0">
                        <a:solidFill>
                          <a:sysClr val="windowText" lastClr="000000"/>
                        </a:solidFill>
                      </a:endParaRPr>
                    </a:p>
                  </a:txBody>
                  <a:tcPr anchor="ctr"/>
                </a:tc>
              </a:tr>
            </a:tbl>
          </a:graphicData>
        </a:graphic>
      </p:graphicFrame>
    </p:spTree>
  </p:cSld>
  <p:clrMapOvr>
    <a:masterClrMapping/>
  </p:clrMapOvr>
  <p:transition spd="med">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lstStyle/>
          <a:p>
            <a:r>
              <a:rPr lang="en-US" dirty="0" smtClean="0"/>
              <a:t>It has equal balance of verbal and non-verbal content in the test. </a:t>
            </a:r>
          </a:p>
          <a:p>
            <a:r>
              <a:rPr lang="en-US" dirty="0" smtClean="0"/>
              <a:t>It is more animated than the other tasks</a:t>
            </a:r>
            <a:r>
              <a:rPr lang="en-IN" dirty="0" smtClean="0"/>
              <a:t>, providing the test-takers with more colourful artwork, toys and </a:t>
            </a:r>
            <a:r>
              <a:rPr lang="en-IN" dirty="0" err="1" smtClean="0"/>
              <a:t>manipulatives</a:t>
            </a:r>
            <a:r>
              <a:rPr lang="en-IN" dirty="0" smtClean="0"/>
              <a:t>.</a:t>
            </a:r>
            <a:r>
              <a:rPr lang="en-US" dirty="0" smtClean="0"/>
              <a:t> </a:t>
            </a:r>
          </a:p>
          <a:p>
            <a:r>
              <a:rPr lang="en-IN" dirty="0" smtClean="0"/>
              <a:t>This test is useful in assessing the intellectual capabilities of people ranging from young children all the way to young adults.</a:t>
            </a:r>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Present Use (SB5)</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76400"/>
            <a:ext cx="9144000" cy="5181600"/>
          </a:xfrm>
        </p:spPr>
        <p:txBody>
          <a:bodyPr/>
          <a:lstStyle/>
          <a:p>
            <a:r>
              <a:rPr lang="en-IN" dirty="0" smtClean="0"/>
              <a:t>Clinical and neuropsychological assessment.</a:t>
            </a:r>
          </a:p>
          <a:p>
            <a:r>
              <a:rPr lang="en-IN" dirty="0" smtClean="0"/>
              <a:t>Educational placement, compensation evaluations.</a:t>
            </a:r>
          </a:p>
          <a:p>
            <a:r>
              <a:rPr lang="en-IN" dirty="0" smtClean="0"/>
              <a:t>Career assessment</a:t>
            </a:r>
          </a:p>
          <a:p>
            <a:r>
              <a:rPr lang="en-IN" dirty="0" smtClean="0"/>
              <a:t>Adult neuropsychological treatment</a:t>
            </a:r>
          </a:p>
          <a:p>
            <a:r>
              <a:rPr lang="en-IN" dirty="0" smtClean="0"/>
              <a:t>Forensics and research on aptitude.</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Present Use (SB5)</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638800"/>
          </a:xfrm>
        </p:spPr>
        <p:txBody>
          <a:bodyPr/>
          <a:lstStyle/>
          <a:p>
            <a:pPr marL="342900" lvl="1" indent="-342900" algn="just">
              <a:buClr>
                <a:srgbClr val="333399"/>
              </a:buClr>
              <a:buNone/>
            </a:pPr>
            <a:r>
              <a:rPr lang="en-US" sz="3200" u="sng" dirty="0" smtClean="0"/>
              <a:t>Psychological Assessment</a:t>
            </a:r>
          </a:p>
          <a:p>
            <a:pPr marL="342900" lvl="1" indent="-342900" algn="just">
              <a:buClr>
                <a:srgbClr val="333399"/>
              </a:buClr>
              <a:buNone/>
            </a:pPr>
            <a:endParaRPr lang="en-US" sz="3200" dirty="0" smtClean="0"/>
          </a:p>
          <a:p>
            <a:pPr marL="342900" lvl="1" indent="-342900" algn="just">
              <a:buClr>
                <a:srgbClr val="333399"/>
              </a:buClr>
            </a:pPr>
            <a:r>
              <a:rPr lang="en-US" sz="3200" dirty="0" smtClean="0"/>
              <a:t>The gathering and integrating of psychological data for psychological evaluation, through the use of tests, interviews, case studies, behavioral observation, and specially designed apparatuses and measurement procedures</a:t>
            </a:r>
            <a:r>
              <a:rPr lang="en-IN" sz="3200" dirty="0" smtClean="0"/>
              <a:t>.</a:t>
            </a:r>
            <a:endParaRPr lang="en-US" sz="3200" dirty="0" smtClean="0"/>
          </a:p>
        </p:txBody>
      </p:sp>
    </p:spTree>
  </p:cSld>
  <p:clrMapOvr>
    <a:masterClrMapping/>
  </p:clrMapOvr>
  <p:transition spd="med">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4000" cy="5334000"/>
          </a:xfrm>
        </p:spPr>
        <p:txBody>
          <a:bodyPr/>
          <a:lstStyle/>
          <a:p>
            <a:r>
              <a:rPr lang="en-IN" dirty="0" smtClean="0"/>
              <a:t>Developed by David Wechsler.</a:t>
            </a:r>
          </a:p>
          <a:p>
            <a:r>
              <a:rPr lang="en-US" dirty="0" smtClean="0"/>
              <a:t>Currently in its 4</a:t>
            </a:r>
            <a:r>
              <a:rPr lang="en-US" baseline="30000" dirty="0" smtClean="0"/>
              <a:t>th</a:t>
            </a:r>
            <a:r>
              <a:rPr lang="en-US" dirty="0" smtClean="0"/>
              <a:t> edition (WAIS-IV) </a:t>
            </a:r>
          </a:p>
          <a:p>
            <a:r>
              <a:rPr lang="en-US" dirty="0" smtClean="0"/>
              <a:t>It </a:t>
            </a:r>
            <a:r>
              <a:rPr lang="en-IN" dirty="0" smtClean="0"/>
              <a:t>is the most widely used IQ test, for both adults and older adolescents, in the world.</a:t>
            </a:r>
          </a:p>
          <a:p>
            <a:r>
              <a:rPr lang="en-US" dirty="0" smtClean="0"/>
              <a:t>Four index scores are: </a:t>
            </a:r>
          </a:p>
          <a:p>
            <a:pPr lvl="1">
              <a:buFont typeface="Wingdings" pitchFamily="2" charset="2"/>
              <a:buChar char="Ø"/>
            </a:pPr>
            <a:r>
              <a:rPr lang="en-US" dirty="0" smtClean="0"/>
              <a:t>Verbal Comprehension Index. </a:t>
            </a:r>
          </a:p>
          <a:p>
            <a:pPr lvl="1">
              <a:buFont typeface="Wingdings" pitchFamily="2" charset="2"/>
              <a:buChar char="Ø"/>
            </a:pPr>
            <a:r>
              <a:rPr lang="en-US" dirty="0" smtClean="0"/>
              <a:t>Perceptual Reasoning Index. </a:t>
            </a:r>
          </a:p>
          <a:p>
            <a:pPr lvl="1">
              <a:buFont typeface="Wingdings" pitchFamily="2" charset="2"/>
              <a:buChar char="Ø"/>
            </a:pPr>
            <a:r>
              <a:rPr lang="en-US" dirty="0" smtClean="0"/>
              <a:t>Working Memory Index. </a:t>
            </a:r>
          </a:p>
          <a:p>
            <a:pPr lvl="1">
              <a:buFont typeface="Wingdings" pitchFamily="2" charset="2"/>
              <a:buChar char="Ø"/>
            </a:pPr>
            <a:r>
              <a:rPr lang="en-US" dirty="0" smtClean="0"/>
              <a:t>Processing Speed Index. </a:t>
            </a:r>
            <a:endParaRPr lang="en-IN" dirty="0" smtClean="0"/>
          </a:p>
          <a:p>
            <a:endParaRPr lang="en-IN" dirty="0"/>
          </a:p>
        </p:txBody>
      </p:sp>
      <p:sp>
        <p:nvSpPr>
          <p:cNvPr id="4" name="Title 1"/>
          <p:cNvSpPr txBox="1">
            <a:spLocks/>
          </p:cNvSpPr>
          <p:nvPr/>
        </p:nvSpPr>
        <p:spPr bwMode="auto">
          <a:xfrm>
            <a:off x="0" y="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IN" sz="4400" dirty="0" smtClean="0">
                <a:solidFill>
                  <a:srgbClr val="0070C0"/>
                </a:solidFill>
              </a:rPr>
              <a:t>Wechsler Adult Intelligence</a:t>
            </a:r>
          </a:p>
          <a:p>
            <a:pPr algn="ctr"/>
            <a:r>
              <a:rPr lang="en-IN" sz="4400" dirty="0" smtClean="0">
                <a:solidFill>
                  <a:srgbClr val="0070C0"/>
                </a:solidFill>
              </a:rPr>
              <a:t>Scale (WAIS)</a:t>
            </a:r>
            <a:endParaRPr kumimoji="0" lang="en-IN" sz="4400" b="0" i="0" u="none" strike="noStrike" kern="0" cap="none" spc="0" normalizeH="0" baseline="0" noProof="0" dirty="0">
              <a:ln>
                <a:noFill/>
              </a:ln>
              <a:solidFill>
                <a:srgbClr val="0070C0"/>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t>Subtests And Factors (WAIS-IV)</a:t>
            </a:r>
            <a:endParaRPr lang="en-IN" dirty="0"/>
          </a:p>
        </p:txBody>
      </p:sp>
      <p:graphicFrame>
        <p:nvGraphicFramePr>
          <p:cNvPr id="4" name="Content Placeholder 3"/>
          <p:cNvGraphicFramePr>
            <a:graphicFrameLocks noGrp="1"/>
          </p:cNvGraphicFramePr>
          <p:nvPr>
            <p:ph idx="1"/>
          </p:nvPr>
        </p:nvGraphicFramePr>
        <p:xfrm>
          <a:off x="0" y="1523999"/>
          <a:ext cx="9144000" cy="5333998"/>
        </p:xfrm>
        <a:graphic>
          <a:graphicData uri="http://schemas.openxmlformats.org/drawingml/2006/table">
            <a:tbl>
              <a:tblPr firstRow="1" bandRow="1">
                <a:tableStyleId>{EB344D84-9AFB-497E-A393-DC336BA19D2E}</a:tableStyleId>
              </a:tblPr>
              <a:tblGrid>
                <a:gridCol w="2286000"/>
                <a:gridCol w="2286000"/>
                <a:gridCol w="2286000"/>
                <a:gridCol w="2286000"/>
              </a:tblGrid>
              <a:tr h="873308">
                <a:tc>
                  <a:txBody>
                    <a:bodyPr/>
                    <a:lstStyle/>
                    <a:p>
                      <a:pPr algn="ctr"/>
                      <a:r>
                        <a:rPr lang="en-US" dirty="0" smtClean="0">
                          <a:ln>
                            <a:noFill/>
                          </a:ln>
                          <a:solidFill>
                            <a:schemeClr val="tx1"/>
                          </a:solidFill>
                        </a:rPr>
                        <a:t>Verbal Comprehension</a:t>
                      </a:r>
                      <a:endParaRPr lang="en-IN" dirty="0">
                        <a:ln>
                          <a:noFill/>
                        </a:ln>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solidFill>
                            <a:schemeClr val="tx1"/>
                          </a:solidFill>
                        </a:rPr>
                        <a:t>Perceptual Reasoning</a:t>
                      </a:r>
                      <a:endParaRPr lang="en-IN" dirty="0">
                        <a:ln>
                          <a:noFill/>
                        </a:ln>
                        <a:solidFill>
                          <a:schemeClr val="tx1"/>
                        </a:solidFill>
                      </a:endParaRPr>
                    </a:p>
                  </a:txBody>
                  <a:tcPr anchor="ctr"/>
                </a:tc>
                <a:tc>
                  <a:txBody>
                    <a:bodyPr/>
                    <a:lstStyle/>
                    <a:p>
                      <a:pPr algn="ctr"/>
                      <a:r>
                        <a:rPr lang="en-US" dirty="0" smtClean="0">
                          <a:ln>
                            <a:noFill/>
                          </a:ln>
                          <a:solidFill>
                            <a:schemeClr val="tx1"/>
                          </a:solidFill>
                        </a:rPr>
                        <a:t>Working Memory</a:t>
                      </a:r>
                      <a:endParaRPr lang="en-IN" dirty="0">
                        <a:ln>
                          <a:noFill/>
                        </a:ln>
                        <a:solidFill>
                          <a:schemeClr val="tx1"/>
                        </a:solidFill>
                      </a:endParaRPr>
                    </a:p>
                  </a:txBody>
                  <a:tcPr anchor="ctr"/>
                </a:tc>
                <a:tc>
                  <a:txBody>
                    <a:bodyPr/>
                    <a:lstStyle/>
                    <a:p>
                      <a:pPr algn="ctr"/>
                      <a:r>
                        <a:rPr lang="en-US" dirty="0" smtClean="0">
                          <a:ln>
                            <a:noFill/>
                          </a:ln>
                          <a:solidFill>
                            <a:schemeClr val="tx1"/>
                          </a:solidFill>
                        </a:rPr>
                        <a:t>Processing Speed</a:t>
                      </a:r>
                      <a:endParaRPr lang="en-IN" dirty="0">
                        <a:ln>
                          <a:noFill/>
                        </a:ln>
                        <a:solidFill>
                          <a:schemeClr val="tx1"/>
                        </a:solidFill>
                      </a:endParaRPr>
                    </a:p>
                  </a:txBody>
                  <a:tcPr anchor="ctr"/>
                </a:tc>
              </a:tr>
              <a:tr h="920383">
                <a:tc>
                  <a:txBody>
                    <a:bodyPr/>
                    <a:lstStyle/>
                    <a:p>
                      <a:pPr algn="ctr"/>
                      <a:r>
                        <a:rPr lang="en-US" dirty="0" smtClean="0">
                          <a:ln>
                            <a:noFill/>
                          </a:ln>
                          <a:solidFill>
                            <a:schemeClr val="tx1"/>
                          </a:solidFill>
                        </a:rPr>
                        <a:t>Similarities</a:t>
                      </a:r>
                      <a:r>
                        <a:rPr lang="en-US" baseline="0" dirty="0" smtClean="0">
                          <a:ln>
                            <a:noFill/>
                          </a:ln>
                          <a:solidFill>
                            <a:schemeClr val="tx1"/>
                          </a:solidFill>
                        </a:rPr>
                        <a:t> </a:t>
                      </a:r>
                      <a:endParaRPr lang="en-IN" dirty="0">
                        <a:ln>
                          <a:noFill/>
                        </a:ln>
                        <a:solidFill>
                          <a:schemeClr val="tx1"/>
                        </a:solidFill>
                      </a:endParaRPr>
                    </a:p>
                  </a:txBody>
                  <a:tcPr anchor="ctr"/>
                </a:tc>
                <a:tc>
                  <a:txBody>
                    <a:bodyPr/>
                    <a:lstStyle/>
                    <a:p>
                      <a:pPr algn="ctr"/>
                      <a:r>
                        <a:rPr lang="en-US" dirty="0" smtClean="0">
                          <a:ln>
                            <a:noFill/>
                          </a:ln>
                          <a:solidFill>
                            <a:schemeClr val="tx1"/>
                          </a:solidFill>
                        </a:rPr>
                        <a:t>Block</a:t>
                      </a:r>
                      <a:r>
                        <a:rPr lang="en-US" baseline="0" dirty="0" smtClean="0">
                          <a:ln>
                            <a:noFill/>
                          </a:ln>
                          <a:solidFill>
                            <a:schemeClr val="tx1"/>
                          </a:solidFill>
                        </a:rPr>
                        <a:t> Design</a:t>
                      </a:r>
                      <a:endParaRPr lang="en-IN" dirty="0">
                        <a:ln>
                          <a:noFill/>
                        </a:ln>
                        <a:solidFill>
                          <a:schemeClr val="tx1"/>
                        </a:solidFill>
                      </a:endParaRPr>
                    </a:p>
                  </a:txBody>
                  <a:tcPr anchor="ctr"/>
                </a:tc>
                <a:tc>
                  <a:txBody>
                    <a:bodyPr/>
                    <a:lstStyle/>
                    <a:p>
                      <a:pPr algn="ctr"/>
                      <a:r>
                        <a:rPr lang="en-IN" dirty="0" smtClean="0"/>
                        <a:t>Digit Span</a:t>
                      </a:r>
                      <a:endParaRPr lang="en-IN" dirty="0">
                        <a:ln>
                          <a:noFill/>
                        </a:ln>
                        <a:solidFill>
                          <a:schemeClr val="tx1"/>
                        </a:solidFill>
                      </a:endParaRPr>
                    </a:p>
                  </a:txBody>
                  <a:tcPr anchor="ctr"/>
                </a:tc>
                <a:tc>
                  <a:txBody>
                    <a:bodyPr/>
                    <a:lstStyle/>
                    <a:p>
                      <a:pPr algn="ctr"/>
                      <a:r>
                        <a:rPr lang="en-IN" dirty="0" smtClean="0"/>
                        <a:t>Symbol Search</a:t>
                      </a:r>
                      <a:endParaRPr lang="en-IN" dirty="0">
                        <a:ln>
                          <a:noFill/>
                        </a:ln>
                        <a:solidFill>
                          <a:schemeClr val="tx1"/>
                        </a:solidFill>
                      </a:endParaRPr>
                    </a:p>
                  </a:txBody>
                  <a:tcPr anchor="ctr"/>
                </a:tc>
              </a:tr>
              <a:tr h="920383">
                <a:tc>
                  <a:txBody>
                    <a:bodyPr/>
                    <a:lstStyle/>
                    <a:p>
                      <a:pPr algn="ctr"/>
                      <a:r>
                        <a:rPr lang="en-US" dirty="0" smtClean="0">
                          <a:ln>
                            <a:noFill/>
                          </a:ln>
                          <a:solidFill>
                            <a:schemeClr val="tx1"/>
                          </a:solidFill>
                        </a:rPr>
                        <a:t>Vocabulary</a:t>
                      </a:r>
                      <a:r>
                        <a:rPr lang="en-US" baseline="0" dirty="0" smtClean="0">
                          <a:ln>
                            <a:noFill/>
                          </a:ln>
                          <a:solidFill>
                            <a:schemeClr val="tx1"/>
                          </a:solidFill>
                        </a:rPr>
                        <a:t> </a:t>
                      </a:r>
                      <a:endParaRPr lang="en-IN" dirty="0">
                        <a:ln>
                          <a:noFill/>
                        </a:ln>
                        <a:solidFill>
                          <a:schemeClr val="tx1"/>
                        </a:solidFill>
                      </a:endParaRPr>
                    </a:p>
                  </a:txBody>
                  <a:tcPr anchor="ctr"/>
                </a:tc>
                <a:tc>
                  <a:txBody>
                    <a:bodyPr/>
                    <a:lstStyle/>
                    <a:p>
                      <a:pPr algn="ctr"/>
                      <a:r>
                        <a:rPr lang="en-IN" dirty="0" smtClean="0"/>
                        <a:t>Matrix Reasoning</a:t>
                      </a:r>
                      <a:endParaRPr lang="en-IN" dirty="0">
                        <a:ln>
                          <a:noFill/>
                        </a:ln>
                        <a:solidFill>
                          <a:schemeClr val="tx1"/>
                        </a:solidFill>
                      </a:endParaRPr>
                    </a:p>
                  </a:txBody>
                  <a:tcPr anchor="ctr"/>
                </a:tc>
                <a:tc>
                  <a:txBody>
                    <a:bodyPr/>
                    <a:lstStyle/>
                    <a:p>
                      <a:pPr algn="ctr"/>
                      <a:r>
                        <a:rPr lang="en-IN" dirty="0" smtClean="0"/>
                        <a:t>Arithmetic</a:t>
                      </a:r>
                      <a:endParaRPr lang="en-IN" dirty="0">
                        <a:ln>
                          <a:noFill/>
                        </a:ln>
                        <a:solidFill>
                          <a:schemeClr val="tx1"/>
                        </a:solidFill>
                      </a:endParaRPr>
                    </a:p>
                  </a:txBody>
                  <a:tcPr anchor="ctr"/>
                </a:tc>
                <a:tc>
                  <a:txBody>
                    <a:bodyPr/>
                    <a:lstStyle/>
                    <a:p>
                      <a:pPr algn="ctr"/>
                      <a:r>
                        <a:rPr lang="en-IN" dirty="0" smtClean="0"/>
                        <a:t>Coding</a:t>
                      </a:r>
                      <a:endParaRPr lang="en-IN" dirty="0">
                        <a:ln>
                          <a:noFill/>
                        </a:ln>
                        <a:solidFill>
                          <a:schemeClr val="tx1"/>
                        </a:solidFill>
                      </a:endParaRPr>
                    </a:p>
                  </a:txBody>
                  <a:tcPr anchor="ctr"/>
                </a:tc>
              </a:tr>
              <a:tr h="873308">
                <a:tc>
                  <a:txBody>
                    <a:bodyPr/>
                    <a:lstStyle/>
                    <a:p>
                      <a:pPr algn="ctr"/>
                      <a:r>
                        <a:rPr lang="en-US" dirty="0" smtClean="0">
                          <a:ln>
                            <a:noFill/>
                          </a:ln>
                          <a:solidFill>
                            <a:schemeClr val="tx1"/>
                          </a:solidFill>
                        </a:rPr>
                        <a:t>Information </a:t>
                      </a:r>
                      <a:endParaRPr lang="en-IN" dirty="0">
                        <a:ln>
                          <a:noFill/>
                        </a:ln>
                        <a:solidFill>
                          <a:schemeClr val="tx1"/>
                        </a:solidFill>
                      </a:endParaRPr>
                    </a:p>
                  </a:txBody>
                  <a:tcPr anchor="ctr"/>
                </a:tc>
                <a:tc>
                  <a:txBody>
                    <a:bodyPr/>
                    <a:lstStyle/>
                    <a:p>
                      <a:pPr algn="ctr"/>
                      <a:r>
                        <a:rPr lang="en-IN" dirty="0" smtClean="0"/>
                        <a:t>Visual Puzzles</a:t>
                      </a:r>
                      <a:endParaRPr lang="en-IN" dirty="0">
                        <a:ln>
                          <a:noFill/>
                        </a:ln>
                        <a:solidFill>
                          <a:schemeClr val="tx1"/>
                        </a:solidFill>
                      </a:endParaRPr>
                    </a:p>
                  </a:txBody>
                  <a:tcPr anchor="ctr"/>
                </a:tc>
                <a:tc>
                  <a:txBody>
                    <a:bodyPr/>
                    <a:lstStyle/>
                    <a:p>
                      <a:pPr algn="ctr"/>
                      <a:r>
                        <a:rPr lang="en-IN" dirty="0" smtClean="0"/>
                        <a:t>Letter-Number Sequencing</a:t>
                      </a:r>
                      <a:endParaRPr lang="en-IN" dirty="0">
                        <a:ln>
                          <a:noFill/>
                        </a:ln>
                        <a:solidFill>
                          <a:schemeClr val="tx1"/>
                        </a:solidFill>
                      </a:endParaRPr>
                    </a:p>
                  </a:txBody>
                  <a:tcPr anchor="ctr"/>
                </a:tc>
                <a:tc>
                  <a:txBody>
                    <a:bodyPr/>
                    <a:lstStyle/>
                    <a:p>
                      <a:pPr algn="ctr"/>
                      <a:r>
                        <a:rPr lang="en-IN" dirty="0" smtClean="0"/>
                        <a:t>Cancellation</a:t>
                      </a:r>
                      <a:endParaRPr lang="en-IN" dirty="0">
                        <a:ln>
                          <a:noFill/>
                        </a:ln>
                        <a:solidFill>
                          <a:schemeClr val="tx1"/>
                        </a:solidFill>
                      </a:endParaRPr>
                    </a:p>
                  </a:txBody>
                  <a:tcPr anchor="ctr"/>
                </a:tc>
              </a:tr>
              <a:tr h="873308">
                <a:tc>
                  <a:txBody>
                    <a:bodyPr/>
                    <a:lstStyle/>
                    <a:p>
                      <a:pPr algn="ctr"/>
                      <a:r>
                        <a:rPr lang="en-IN" dirty="0" smtClean="0"/>
                        <a:t>Comprehension </a:t>
                      </a:r>
                      <a:endParaRPr lang="en-IN" dirty="0">
                        <a:ln>
                          <a:noFill/>
                        </a:ln>
                        <a:solidFill>
                          <a:schemeClr val="tx1"/>
                        </a:solidFill>
                      </a:endParaRPr>
                    </a:p>
                  </a:txBody>
                  <a:tcPr anchor="ctr"/>
                </a:tc>
                <a:tc>
                  <a:txBody>
                    <a:bodyPr/>
                    <a:lstStyle/>
                    <a:p>
                      <a:pPr algn="ctr"/>
                      <a:r>
                        <a:rPr lang="en-IN" dirty="0" smtClean="0"/>
                        <a:t>Picture Completion</a:t>
                      </a:r>
                      <a:endParaRPr lang="en-IN" dirty="0">
                        <a:ln>
                          <a:noFill/>
                        </a:ln>
                        <a:solidFill>
                          <a:schemeClr val="tx1"/>
                        </a:solidFill>
                      </a:endParaRPr>
                    </a:p>
                  </a:txBody>
                  <a:tcPr anchor="ctr"/>
                </a:tc>
                <a:tc>
                  <a:txBody>
                    <a:bodyPr/>
                    <a:lstStyle/>
                    <a:p>
                      <a:endParaRPr lang="en-IN" dirty="0"/>
                    </a:p>
                  </a:txBody>
                  <a:tcPr anchor="ctr"/>
                </a:tc>
                <a:tc>
                  <a:txBody>
                    <a:bodyPr/>
                    <a:lstStyle/>
                    <a:p>
                      <a:endParaRPr lang="en-IN" dirty="0"/>
                    </a:p>
                  </a:txBody>
                  <a:tcPr anchor="ctr"/>
                </a:tc>
              </a:tr>
              <a:tr h="873308">
                <a:tc>
                  <a:txBody>
                    <a:bodyPr/>
                    <a:lstStyle/>
                    <a:p>
                      <a:pPr algn="ctr"/>
                      <a:endParaRPr lang="en-IN" dirty="0">
                        <a:ln>
                          <a:noFill/>
                        </a:ln>
                        <a:solidFill>
                          <a:schemeClr val="tx1"/>
                        </a:solidFill>
                      </a:endParaRPr>
                    </a:p>
                  </a:txBody>
                  <a:tcPr anchor="ctr"/>
                </a:tc>
                <a:tc>
                  <a:txBody>
                    <a:bodyPr/>
                    <a:lstStyle/>
                    <a:p>
                      <a:pPr algn="ctr"/>
                      <a:r>
                        <a:rPr lang="en-IN" dirty="0" smtClean="0"/>
                        <a:t>Figure Weights</a:t>
                      </a:r>
                      <a:endParaRPr lang="en-IN" dirty="0">
                        <a:ln>
                          <a:noFill/>
                        </a:ln>
                        <a:solidFill>
                          <a:schemeClr val="tx1"/>
                        </a:solidFill>
                      </a:endParaRPr>
                    </a:p>
                  </a:txBody>
                  <a:tcPr anchor="ctr"/>
                </a:tc>
                <a:tc>
                  <a:txBody>
                    <a:bodyPr/>
                    <a:lstStyle/>
                    <a:p>
                      <a:endParaRPr lang="en-IN" dirty="0"/>
                    </a:p>
                  </a:txBody>
                  <a:tcPr anchor="ctr"/>
                </a:tc>
                <a:tc>
                  <a:txBody>
                    <a:bodyPr/>
                    <a:lstStyle/>
                    <a:p>
                      <a:pPr algn="ctr"/>
                      <a:endParaRPr lang="en-IN" dirty="0">
                        <a:ln>
                          <a:noFill/>
                        </a:ln>
                        <a:solidFill>
                          <a:schemeClr val="tx1"/>
                        </a:solidFill>
                      </a:endParaRPr>
                    </a:p>
                  </a:txBody>
                  <a:tcPr anchor="ctr"/>
                </a:tc>
              </a:tr>
            </a:tbl>
          </a:graphicData>
        </a:graphic>
      </p:graphicFrame>
    </p:spTree>
  </p:cSld>
  <p:clrMapOvr>
    <a:masterClrMapping/>
  </p:clrMapOvr>
  <p:transition spd="med">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511317" y="609600"/>
            <a:ext cx="8023083" cy="5610810"/>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2050" name="Picture 2"/>
          <p:cNvPicPr>
            <a:picLocks noChangeAspect="1" noChangeArrowheads="1"/>
          </p:cNvPicPr>
          <p:nvPr/>
        </p:nvPicPr>
        <p:blipFill>
          <a:blip r:embed="rId2"/>
          <a:srcRect/>
          <a:stretch>
            <a:fillRect/>
          </a:stretch>
        </p:blipFill>
        <p:spPr bwMode="auto">
          <a:xfrm>
            <a:off x="457200" y="333520"/>
            <a:ext cx="8166483" cy="6143479"/>
          </a:xfrm>
          <a:prstGeom prst="rect">
            <a:avLst/>
          </a:prstGeom>
          <a:noFill/>
          <a:ln w="9525">
            <a:noFill/>
            <a:miter lim="800000"/>
            <a:headEnd/>
            <a:tailEnd/>
          </a:ln>
          <a:effectLst/>
        </p:spPr>
      </p:pic>
    </p:spTree>
  </p:cSld>
  <p:clrMapOvr>
    <a:masterClrMapping/>
  </p:clrMapOvr>
  <p:transition spd="med">
    <p:cover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med">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2"/>
          <a:srcRect/>
          <a:stretch>
            <a:fillRect/>
          </a:stretch>
        </p:blipFill>
        <p:spPr bwMode="auto">
          <a:xfrm>
            <a:off x="990600" y="0"/>
            <a:ext cx="7086600" cy="6904193"/>
          </a:xfrm>
          <a:prstGeom prst="rect">
            <a:avLst/>
          </a:prstGeom>
          <a:noFill/>
          <a:ln w="9525">
            <a:noFill/>
            <a:miter lim="800000"/>
            <a:headEnd/>
            <a:tailEnd/>
          </a:ln>
          <a:effectLst/>
        </p:spPr>
      </p:pic>
    </p:spTree>
  </p:cSld>
  <p:clrMapOvr>
    <a:masterClrMapping/>
  </p:clrMapOvr>
  <p:transition spd="med">
    <p:cover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algn="just"/>
            <a:r>
              <a:rPr lang="en-US" dirty="0" smtClean="0"/>
              <a:t>These psychological tests are meant to assess a person’s interests and preferences. </a:t>
            </a:r>
          </a:p>
          <a:p>
            <a:pPr algn="just"/>
            <a:r>
              <a:rPr lang="en-US" dirty="0" smtClean="0"/>
              <a:t>These are mainly used in career counseling. </a:t>
            </a:r>
          </a:p>
          <a:p>
            <a:endParaRPr lang="en-US" dirty="0" smtClean="0"/>
          </a:p>
          <a:p>
            <a:r>
              <a:rPr lang="en-US" dirty="0" err="1" smtClean="0"/>
              <a:t>Eg</a:t>
            </a:r>
            <a:r>
              <a:rPr lang="en-US" dirty="0" smtClean="0"/>
              <a:t>: Interest Inventory. </a:t>
            </a:r>
          </a:p>
          <a:p>
            <a:pPr>
              <a:buNone/>
            </a:pPr>
            <a:r>
              <a:rPr lang="en-IN" dirty="0" smtClean="0">
                <a:hlinkClick r:id="rId2" action="ppaction://hlinkfile"/>
              </a:rPr>
              <a:t>C:\Users\dell\Downloads\Documents\StudentInterestSurvey-English.pdf</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Interest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r>
              <a:rPr lang="en-US" dirty="0" smtClean="0"/>
              <a:t>These tests measure deficits in cognitive functioning (ability to think, speak, reason, etc.) </a:t>
            </a:r>
          </a:p>
          <a:p>
            <a:r>
              <a:rPr lang="en-US" dirty="0" smtClean="0"/>
              <a:t>These deficits may result from some sort of brain damage such as stroke or a brain injury.</a:t>
            </a:r>
          </a:p>
          <a:p>
            <a:r>
              <a:rPr lang="en-US" dirty="0" err="1" smtClean="0"/>
              <a:t>Eg</a:t>
            </a:r>
            <a:r>
              <a:rPr lang="en-US" dirty="0" smtClean="0"/>
              <a:t>: Cambridge Neuropsychological Test </a:t>
            </a:r>
            <a:r>
              <a:rPr lang="en-US" dirty="0" err="1" smtClean="0"/>
              <a:t>Auomated</a:t>
            </a:r>
            <a:r>
              <a:rPr lang="en-US" dirty="0" smtClean="0"/>
              <a:t> Battery(CANTAB), Wechsler Adult Memory Scale. </a:t>
            </a:r>
          </a:p>
          <a:p>
            <a:r>
              <a:rPr lang="en-IN" dirty="0" smtClean="0">
                <a:hlinkClick r:id="rId2" action="ppaction://hlinkfile"/>
              </a:rPr>
              <a:t>C:\Users\dell\Downloads\Documents\CANTAB test descriptions by function.pdf</a:t>
            </a:r>
            <a:endParaRPr lang="en-US" dirty="0" smtClean="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err="1" smtClean="0">
                <a:ln>
                  <a:noFill/>
                </a:ln>
                <a:solidFill>
                  <a:schemeClr val="accent2"/>
                </a:solidFill>
                <a:effectLst/>
                <a:uLnTx/>
                <a:uFillTx/>
                <a:latin typeface="+mj-lt"/>
                <a:ea typeface="+mj-ea"/>
                <a:cs typeface="+mj-cs"/>
              </a:rPr>
              <a:t>Neuro</a:t>
            </a:r>
            <a:r>
              <a:rPr lang="en-US" sz="4400" kern="0" dirty="0" smtClean="0">
                <a:solidFill>
                  <a:schemeClr val="accent2"/>
                </a:solidFill>
                <a:latin typeface="+mj-lt"/>
                <a:ea typeface="+mj-ea"/>
                <a:cs typeface="+mj-cs"/>
              </a:rPr>
              <a:t>psychological T</a:t>
            </a:r>
            <a:r>
              <a:rPr kumimoji="0" lang="en-US" sz="4400" b="0" i="0" u="none" strike="noStrike" kern="0" cap="none" spc="0" normalizeH="0" baseline="0" noProof="0" dirty="0" err="1" smtClean="0">
                <a:ln>
                  <a:noFill/>
                </a:ln>
                <a:solidFill>
                  <a:schemeClr val="accent2"/>
                </a:solidFill>
                <a:effectLst/>
                <a:uLnTx/>
                <a:uFillTx/>
                <a:latin typeface="+mj-lt"/>
                <a:ea typeface="+mj-ea"/>
                <a:cs typeface="+mj-cs"/>
              </a:rPr>
              <a: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400" cy="5791200"/>
          </a:xfrm>
        </p:spPr>
        <p:txBody>
          <a:bodyPr/>
          <a:lstStyle/>
          <a:p>
            <a:pPr algn="just"/>
            <a:r>
              <a:rPr lang="en-US" dirty="0" smtClean="0"/>
              <a:t>They attempt to match interests with the interests of persons in known careers, </a:t>
            </a:r>
            <a:r>
              <a:rPr lang="en-US" dirty="0" err="1" smtClean="0"/>
              <a:t>i.e</a:t>
            </a:r>
            <a:r>
              <a:rPr lang="en-US" dirty="0" smtClean="0"/>
              <a:t>, to the interest of person with present job or work. </a:t>
            </a:r>
          </a:p>
          <a:p>
            <a:endParaRPr lang="en-US" dirty="0" smtClean="0"/>
          </a:p>
          <a:p>
            <a:r>
              <a:rPr lang="en-US" dirty="0" err="1" smtClean="0"/>
              <a:t>Eg</a:t>
            </a:r>
            <a:r>
              <a:rPr lang="en-US" dirty="0" smtClean="0"/>
              <a:t>: </a:t>
            </a:r>
            <a:r>
              <a:rPr lang="en-US" dirty="0" err="1" smtClean="0"/>
              <a:t>McQuaig</a:t>
            </a:r>
            <a:r>
              <a:rPr lang="en-US" dirty="0" smtClean="0"/>
              <a:t> Occupational Test. </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Occupational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2"/>
          <a:srcRect/>
          <a:stretch>
            <a:fillRect/>
          </a:stretch>
        </p:blipFill>
        <p:spPr bwMode="auto">
          <a:xfrm>
            <a:off x="161192" y="152400"/>
            <a:ext cx="8821616" cy="6553200"/>
          </a:xfrm>
          <a:prstGeom prst="rect">
            <a:avLst/>
          </a:prstGeom>
          <a:noFill/>
          <a:ln w="9525">
            <a:noFill/>
            <a:miter lim="800000"/>
            <a:headEnd/>
            <a:tailEnd/>
          </a:ln>
          <a:effectLst/>
        </p:spPr>
      </p:pic>
    </p:spTree>
  </p:cSld>
  <p:clrMapOvr>
    <a:masterClrMapping/>
  </p:clrMapOvr>
  <p:transition spd="med">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629400"/>
          </a:xfrm>
        </p:spPr>
        <p:txBody>
          <a:bodyPr/>
          <a:lstStyle/>
          <a:p>
            <a:pPr algn="just">
              <a:buNone/>
            </a:pPr>
            <a:r>
              <a:rPr lang="en-US" u="sng" dirty="0" smtClean="0"/>
              <a:t>Psychological test</a:t>
            </a:r>
            <a:r>
              <a:rPr lang="en-US" dirty="0" smtClean="0"/>
              <a:t>: </a:t>
            </a:r>
          </a:p>
          <a:p>
            <a:pPr algn="just">
              <a:buNone/>
            </a:pPr>
            <a:endParaRPr lang="en-US" dirty="0" smtClean="0"/>
          </a:p>
          <a:p>
            <a:pPr marL="342900" lvl="1" indent="-342900" algn="just">
              <a:buClr>
                <a:srgbClr val="333399"/>
              </a:buClr>
            </a:pPr>
            <a:r>
              <a:rPr lang="en-US" sz="3200" dirty="0" smtClean="0">
                <a:ea typeface="+mn-ea"/>
                <a:cs typeface="+mn-cs"/>
              </a:rPr>
              <a:t>A psychological test is an objective and standardized measure of an individual's mental and/or behavioral characteristics.</a:t>
            </a:r>
          </a:p>
          <a:p>
            <a:pPr marL="342900" lvl="1" indent="-342900" algn="just">
              <a:buClr>
                <a:srgbClr val="333399"/>
              </a:buClr>
              <a:buNone/>
            </a:pPr>
            <a:endParaRPr lang="en-US" sz="3200" dirty="0" smtClean="0">
              <a:ea typeface="+mn-ea"/>
              <a:cs typeface="+mn-cs"/>
            </a:endParaRPr>
          </a:p>
          <a:p>
            <a:pPr marL="342900" lvl="1" indent="-342900" algn="just">
              <a:buClr>
                <a:srgbClr val="333399"/>
              </a:buClr>
            </a:pPr>
            <a:r>
              <a:rPr lang="fil-PH" sz="3200" dirty="0" smtClean="0">
                <a:ea typeface="+mn-ea"/>
                <a:cs typeface="+mn-cs"/>
              </a:rPr>
              <a:t>These are measurement devices or techniques used to quantify behavior, to aid in the understanding and prediction of behavior.</a:t>
            </a:r>
            <a:endParaRPr lang="en-US" sz="3200" dirty="0" smtClean="0">
              <a:ea typeface="+mn-ea"/>
              <a:cs typeface="+mn-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2"/>
          <a:srcRect/>
          <a:stretch>
            <a:fillRect/>
          </a:stretch>
        </p:blipFill>
        <p:spPr bwMode="auto">
          <a:xfrm>
            <a:off x="751030" y="152400"/>
            <a:ext cx="7630970" cy="6543790"/>
          </a:xfrm>
          <a:prstGeom prst="rect">
            <a:avLst/>
          </a:prstGeom>
          <a:noFill/>
          <a:ln w="9525">
            <a:noFill/>
            <a:miter lim="800000"/>
            <a:headEnd/>
            <a:tailEnd/>
          </a:ln>
          <a:effectLst/>
        </p:spPr>
      </p:pic>
    </p:spTree>
  </p:cSld>
  <p:clrMapOvr>
    <a:masterClrMapping/>
  </p:clrMapOvr>
  <p:transition spd="med">
    <p:cover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400" cy="5791200"/>
          </a:xfrm>
        </p:spPr>
        <p:txBody>
          <a:bodyPr/>
          <a:lstStyle/>
          <a:p>
            <a:pPr algn="just"/>
            <a:r>
              <a:rPr lang="en-US" dirty="0" smtClean="0"/>
              <a:t>These are used to assess the basic personality style. </a:t>
            </a:r>
          </a:p>
          <a:p>
            <a:endParaRPr lang="en-US" dirty="0" smtClean="0"/>
          </a:p>
          <a:p>
            <a:r>
              <a:rPr lang="en-US" dirty="0" err="1" smtClean="0"/>
              <a:t>Eg</a:t>
            </a:r>
            <a:r>
              <a:rPr lang="en-US" dirty="0" smtClean="0"/>
              <a:t>: Minnesota </a:t>
            </a:r>
            <a:r>
              <a:rPr lang="en-US" dirty="0" err="1" smtClean="0"/>
              <a:t>Multiphasic</a:t>
            </a:r>
            <a:r>
              <a:rPr lang="en-US" dirty="0" smtClean="0"/>
              <a:t> Personality Inventory (MMPI), Rorschach inkblot test. </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Personality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2"/>
          <a:srcRect/>
          <a:stretch>
            <a:fillRect/>
          </a:stretch>
        </p:blipFill>
        <p:spPr bwMode="auto">
          <a:xfrm>
            <a:off x="406400" y="304800"/>
            <a:ext cx="8331200" cy="6248400"/>
          </a:xfrm>
          <a:prstGeom prst="rect">
            <a:avLst/>
          </a:prstGeom>
          <a:noFill/>
          <a:ln w="9525">
            <a:noFill/>
            <a:miter lim="800000"/>
            <a:headEnd/>
            <a:tailEnd/>
          </a:ln>
          <a:effectLst/>
        </p:spPr>
      </p:pic>
    </p:spTree>
  </p:cSld>
  <p:clrMapOvr>
    <a:masterClrMapping/>
  </p:clrMapOvr>
  <p:transition spd="med">
    <p:cover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a:srcRect/>
          <a:stretch>
            <a:fillRect/>
          </a:stretch>
        </p:blipFill>
        <p:spPr bwMode="auto">
          <a:xfrm>
            <a:off x="287217" y="381000"/>
            <a:ext cx="8578020" cy="6096000"/>
          </a:xfrm>
          <a:prstGeom prst="rect">
            <a:avLst/>
          </a:prstGeom>
          <a:noFill/>
          <a:ln w="9525">
            <a:noFill/>
            <a:miter lim="800000"/>
            <a:headEnd/>
            <a:tailEnd/>
          </a:ln>
          <a:effectLst/>
        </p:spPr>
      </p:pic>
    </p:spTree>
  </p:cSld>
  <p:clrMapOvr>
    <a:masterClrMapping/>
  </p:clrMapOvr>
  <p:transition spd="med">
    <p:cover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2"/>
          <a:srcRect/>
          <a:stretch>
            <a:fillRect/>
          </a:stretch>
        </p:blipFill>
        <p:spPr bwMode="auto">
          <a:xfrm>
            <a:off x="282846" y="304800"/>
            <a:ext cx="8556354" cy="6248400"/>
          </a:xfrm>
          <a:prstGeom prst="rect">
            <a:avLst/>
          </a:prstGeom>
          <a:noFill/>
          <a:ln w="9525">
            <a:noFill/>
            <a:miter lim="800000"/>
            <a:headEnd/>
            <a:tailEnd/>
          </a:ln>
          <a:effectLst/>
        </p:spPr>
      </p:pic>
    </p:spTree>
  </p:cSld>
  <p:clrMapOvr>
    <a:masterClrMapping/>
  </p:clrMapOvr>
  <p:transition spd="med">
    <p:cover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2"/>
          <a:srcRect/>
          <a:stretch>
            <a:fillRect/>
          </a:stretch>
        </p:blipFill>
        <p:spPr bwMode="auto">
          <a:xfrm>
            <a:off x="309254" y="228600"/>
            <a:ext cx="8529946" cy="6404145"/>
          </a:xfrm>
          <a:prstGeom prst="rect">
            <a:avLst/>
          </a:prstGeom>
          <a:noFill/>
          <a:ln w="9525">
            <a:noFill/>
            <a:miter lim="800000"/>
            <a:headEnd/>
            <a:tailEnd/>
          </a:ln>
          <a:effectLst/>
        </p:spPr>
      </p:pic>
    </p:spTree>
  </p:cSld>
  <p:clrMapOvr>
    <a:masterClrMapping/>
  </p:clrMapOvr>
  <p:transition spd="med">
    <p:cover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400" cy="5791200"/>
          </a:xfrm>
        </p:spPr>
        <p:txBody>
          <a:bodyPr/>
          <a:lstStyle/>
          <a:p>
            <a:pPr algn="just"/>
            <a:r>
              <a:rPr lang="en-US" dirty="0" smtClean="0"/>
              <a:t>These attempt to measure specific clinical matters, such as current level of anxiety and depression. </a:t>
            </a:r>
          </a:p>
          <a:p>
            <a:endParaRPr lang="en-US" dirty="0" smtClean="0"/>
          </a:p>
          <a:p>
            <a:r>
              <a:rPr lang="en-US" dirty="0" err="1" smtClean="0"/>
              <a:t>Eg</a:t>
            </a:r>
            <a:r>
              <a:rPr lang="en-US" dirty="0" smtClean="0"/>
              <a:t>: Hamilton rating scale for depression, Brief psychiatric rating scale. </a:t>
            </a:r>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Specific Clinical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400" cy="5791200"/>
          </a:xfrm>
        </p:spPr>
        <p:txBody>
          <a:bodyPr/>
          <a:lstStyle/>
          <a:p>
            <a:pPr algn="just"/>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pic>
        <p:nvPicPr>
          <p:cNvPr id="11266" name="Picture 2"/>
          <p:cNvPicPr>
            <a:picLocks noChangeAspect="1" noChangeArrowheads="1"/>
          </p:cNvPicPr>
          <p:nvPr/>
        </p:nvPicPr>
        <p:blipFill>
          <a:blip r:embed="rId2"/>
          <a:srcRect/>
          <a:stretch>
            <a:fillRect/>
          </a:stretch>
        </p:blipFill>
        <p:spPr bwMode="auto">
          <a:xfrm>
            <a:off x="228600" y="-22412"/>
            <a:ext cx="8382000" cy="6804211"/>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400" cy="5791200"/>
          </a:xfrm>
        </p:spPr>
        <p:txBody>
          <a:bodyPr/>
          <a:lstStyle/>
          <a:p>
            <a:pPr algn="just"/>
            <a:r>
              <a:rPr lang="en-US" dirty="0" smtClean="0"/>
              <a:t>It is easier to get information from tests than by clinical interview. </a:t>
            </a:r>
          </a:p>
          <a:p>
            <a:pPr algn="just"/>
            <a:r>
              <a:rPr lang="en-US" dirty="0" smtClean="0"/>
              <a:t>The information form tests is more scientifically consistent than the information from a clinical interview. </a:t>
            </a:r>
          </a:p>
          <a:p>
            <a:pPr algn="just"/>
            <a:r>
              <a:rPr lang="en-US" dirty="0" smtClean="0"/>
              <a:t>They assist in diagnosis. </a:t>
            </a:r>
          </a:p>
          <a:p>
            <a:pPr algn="just"/>
            <a:r>
              <a:rPr lang="en-US" dirty="0" smtClean="0"/>
              <a:t>They assist in the formulation of psychopathology and identification of areas of stress and conflicts. (</a:t>
            </a:r>
            <a:r>
              <a:rPr lang="en-US" dirty="0" err="1" smtClean="0"/>
              <a:t>Eg</a:t>
            </a:r>
            <a:r>
              <a:rPr lang="en-US" dirty="0" smtClean="0"/>
              <a:t>: Thematic Apperception Test)</a:t>
            </a:r>
          </a:p>
          <a:p>
            <a:pPr algn="just"/>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Uses Of </a:t>
            </a:r>
            <a:r>
              <a:rPr kumimoji="0" lang="en-US" sz="4400" b="0" i="0" u="none" strike="noStrike" kern="0" cap="none" spc="0" normalizeH="0" baseline="0" noProof="0" dirty="0" err="1" smtClean="0">
                <a:ln>
                  <a:noFill/>
                </a:ln>
                <a:solidFill>
                  <a:schemeClr val="accent2"/>
                </a:solidFill>
                <a:effectLst/>
                <a:uLnTx/>
                <a:uFillTx/>
                <a:latin typeface="+mj-lt"/>
                <a:ea typeface="+mj-ea"/>
                <a:cs typeface="+mj-cs"/>
              </a:rPr>
              <a:t>Psy</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Tests</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r>
              <a:rPr lang="en-US" dirty="0" smtClean="0"/>
              <a:t>They help to determine the nature of deficits present. (Cognitive Neuropsychological Assessments)</a:t>
            </a:r>
          </a:p>
          <a:p>
            <a:r>
              <a:rPr lang="en-US" dirty="0" smtClean="0"/>
              <a:t>They help in assessing severity of psychopathology and response to treatment. </a:t>
            </a:r>
          </a:p>
          <a:p>
            <a:r>
              <a:rPr lang="en-US" dirty="0" smtClean="0"/>
              <a:t>They help to assess the general cognitive characteristics of an individual, i.e. their intelligence, personality, mood, etc. </a:t>
            </a:r>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Uses Of </a:t>
            </a:r>
            <a:r>
              <a:rPr kumimoji="0" lang="en-US" sz="4400" b="0" i="0" u="none" strike="noStrike" kern="0" cap="none" spc="0" normalizeH="0" baseline="0" noProof="0" dirty="0" err="1" smtClean="0">
                <a:ln>
                  <a:noFill/>
                </a:ln>
                <a:solidFill>
                  <a:schemeClr val="accent2"/>
                </a:solidFill>
                <a:effectLst/>
                <a:uLnTx/>
                <a:uFillTx/>
                <a:latin typeface="+mj-lt"/>
                <a:ea typeface="+mj-ea"/>
                <a:cs typeface="+mj-cs"/>
              </a:rPr>
              <a:t>Psy</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Tests (Cont)</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lstStyle/>
          <a:p>
            <a:r>
              <a:rPr lang="en-US" dirty="0" smtClean="0"/>
              <a:t>Characteristics Of Psychological Tests</a:t>
            </a:r>
            <a:endParaRPr lang="en-IN" dirty="0"/>
          </a:p>
        </p:txBody>
      </p:sp>
      <p:sp>
        <p:nvSpPr>
          <p:cNvPr id="3" name="Content Placeholder 2"/>
          <p:cNvSpPr>
            <a:spLocks noGrp="1"/>
          </p:cNvSpPr>
          <p:nvPr>
            <p:ph idx="1"/>
          </p:nvPr>
        </p:nvSpPr>
        <p:spPr>
          <a:xfrm>
            <a:off x="0" y="1524000"/>
            <a:ext cx="9144000" cy="5181600"/>
          </a:xfrm>
        </p:spPr>
        <p:txBody>
          <a:bodyPr/>
          <a:lstStyle/>
          <a:p>
            <a:pPr algn="just"/>
            <a:r>
              <a:rPr lang="en-US" u="sng" dirty="0" smtClean="0"/>
              <a:t>Standardization</a:t>
            </a:r>
            <a:r>
              <a:rPr lang="en-US" dirty="0" smtClean="0"/>
              <a:t>: </a:t>
            </a:r>
          </a:p>
          <a:p>
            <a:pPr algn="just">
              <a:buNone/>
            </a:pPr>
            <a:r>
              <a:rPr lang="en-US" dirty="0" smtClean="0"/>
              <a:t>		It refers to the consistency or uniformity of the conditions and procedures for administering a test. </a:t>
            </a:r>
          </a:p>
          <a:p>
            <a:pPr algn="just"/>
            <a:r>
              <a:rPr lang="en-US" u="sng" dirty="0" smtClean="0"/>
              <a:t>Objectivity</a:t>
            </a:r>
            <a:r>
              <a:rPr lang="en-US" dirty="0" smtClean="0"/>
              <a:t>: </a:t>
            </a:r>
          </a:p>
          <a:p>
            <a:pPr algn="just">
              <a:buNone/>
            </a:pPr>
            <a:r>
              <a:rPr lang="en-US" dirty="0" smtClean="0"/>
              <a:t>		It refers primarily to the scoring of the test results. The scoring process must be free of subjective judgement or bias on the part of the scores. </a:t>
            </a:r>
            <a:endParaRPr lang="en-IN"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2"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par>
                                <p:cTn id="22" presetID="27" presetClass="entr" presetSubtype="0" fill="hold" grpId="0" nodeType="withEffect">
                                  <p:stCondLst>
                                    <p:cond delay="0"/>
                                  </p:stCondLst>
                                  <p:iterate type="lt">
                                    <p:tmPct val="50000"/>
                                  </p:iterate>
                                  <p:childTnLst>
                                    <p:set>
                                      <p:cBhvr>
                                        <p:cTn id="23"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4"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US" dirty="0" smtClean="0"/>
              <a:t>These tests can be used in forensic evaluations, litigation, family court issues or criminal charges. </a:t>
            </a:r>
          </a:p>
          <a:p>
            <a:r>
              <a:rPr lang="en-US" dirty="0" smtClean="0"/>
              <a:t>These tests help in assessing the level of functioning or disability, help in direct treatment and assess treatment outcomes. </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Uses Of </a:t>
            </a:r>
            <a:r>
              <a:rPr kumimoji="0" lang="en-US" sz="4400" b="0" i="0" u="none" strike="noStrike" kern="0" cap="none" spc="0" normalizeH="0" baseline="0" noProof="0" dirty="0" err="1" smtClean="0">
                <a:ln>
                  <a:noFill/>
                </a:ln>
                <a:solidFill>
                  <a:schemeClr val="accent2"/>
                </a:solidFill>
                <a:effectLst/>
                <a:uLnTx/>
                <a:uFillTx/>
                <a:latin typeface="+mj-lt"/>
                <a:ea typeface="+mj-ea"/>
                <a:cs typeface="+mj-cs"/>
              </a:rPr>
              <a:t>Psy</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Tests (Cont)</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715000"/>
          </a:xfrm>
        </p:spPr>
        <p:txBody>
          <a:bodyPr/>
          <a:lstStyle/>
          <a:p>
            <a:r>
              <a:rPr lang="en-US" sz="2800" dirty="0" smtClean="0"/>
              <a:t>No test is completely valid or reliable, because the human psyche is too complicated. Hence there is uncertainty about a case even after extensive testing. </a:t>
            </a:r>
          </a:p>
          <a:p>
            <a:r>
              <a:rPr lang="en-US" sz="2800" dirty="0" smtClean="0"/>
              <a:t>Many applicants experience considerable test anxiety. </a:t>
            </a:r>
          </a:p>
          <a:p>
            <a:r>
              <a:rPr lang="en-US" sz="2800" dirty="0" smtClean="0"/>
              <a:t>Negative attitudes towards psychological tests may lower applicant’s motivation to perform which will reduce the validity of the test.</a:t>
            </a:r>
          </a:p>
          <a:p>
            <a:r>
              <a:rPr lang="en-US" sz="2800" dirty="0" smtClean="0"/>
              <a:t>Administration and interpretation is done only by qualified psychologists.  </a:t>
            </a:r>
            <a:endParaRPr lang="en-IN" sz="2800"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accent2"/>
                </a:solidFill>
                <a:latin typeface="+mj-lt"/>
                <a:ea typeface="+mj-ea"/>
                <a:cs typeface="+mj-cs"/>
              </a:rPr>
              <a:t>Limitation</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s Of </a:t>
            </a:r>
            <a:r>
              <a:rPr kumimoji="0" lang="en-US" sz="4400" b="0" i="0" u="none" strike="noStrike" kern="0" cap="none" spc="0" normalizeH="0" baseline="0" noProof="0" dirty="0" err="1" smtClean="0">
                <a:ln>
                  <a:noFill/>
                </a:ln>
                <a:solidFill>
                  <a:schemeClr val="accent2"/>
                </a:solidFill>
                <a:effectLst/>
                <a:uLnTx/>
                <a:uFillTx/>
                <a:latin typeface="+mj-lt"/>
                <a:ea typeface="+mj-ea"/>
                <a:cs typeface="+mj-cs"/>
              </a:rPr>
              <a:t>Psy</a:t>
            </a:r>
            <a:r>
              <a:rPr kumimoji="0" lang="en-US" sz="4400" b="0" i="0" u="none" strike="noStrike" kern="0" cap="none" spc="0" normalizeH="0" baseline="0" noProof="0" dirty="0" smtClean="0">
                <a:ln>
                  <a:noFill/>
                </a:ln>
                <a:solidFill>
                  <a:schemeClr val="accent2"/>
                </a:solidFill>
                <a:effectLst/>
                <a:uLnTx/>
                <a:uFillTx/>
                <a:latin typeface="+mj-lt"/>
                <a:ea typeface="+mj-ea"/>
                <a:cs typeface="+mj-cs"/>
              </a:rPr>
              <a:t>. Tests </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400" cy="5791200"/>
          </a:xfrm>
        </p:spPr>
        <p:txBody>
          <a:bodyPr/>
          <a:lstStyle/>
          <a:p>
            <a:pPr algn="just"/>
            <a:r>
              <a:rPr lang="en-US" dirty="0" smtClean="0"/>
              <a:t>Nurses should become familiar with many standardized psychological tests that are available to enhance each stage of the nursing process. </a:t>
            </a:r>
          </a:p>
          <a:p>
            <a:pPr algn="just"/>
            <a:r>
              <a:rPr lang="en-US" dirty="0" smtClean="0"/>
              <a:t>These tests will help in providing care and provide measurable indicators of treatment outcomes. </a:t>
            </a:r>
          </a:p>
          <a:p>
            <a:pPr algn="just"/>
            <a:r>
              <a:rPr lang="en-US" dirty="0" smtClean="0"/>
              <a:t>The nurse should have knowledge about all the psychological test. </a:t>
            </a:r>
          </a:p>
          <a:p>
            <a:pPr algn="just"/>
            <a:r>
              <a:rPr lang="en-US" dirty="0" smtClean="0"/>
              <a:t>The nurse should reassure about safety and confidentiality. </a:t>
            </a:r>
            <a:endParaRPr lang="en-IN" dirty="0"/>
          </a:p>
        </p:txBody>
      </p:sp>
      <p:sp>
        <p:nvSpPr>
          <p:cNvPr id="4" name="Title 1"/>
          <p:cNvSpPr txBox="1">
            <a:spLocks/>
          </p:cNvSpPr>
          <p:nvPr/>
        </p:nvSpPr>
        <p:spPr bwMode="auto">
          <a:xfrm>
            <a:off x="0" y="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accent2"/>
                </a:solidFill>
                <a:effectLst/>
                <a:uLnTx/>
                <a:uFillTx/>
                <a:latin typeface="+mj-lt"/>
                <a:ea typeface="+mj-ea"/>
                <a:cs typeface="+mj-cs"/>
              </a:rPr>
              <a:t>Role of a nurse</a:t>
            </a:r>
            <a:endParaRPr kumimoji="0" lang="en-IN" sz="4400" b="0" i="0" u="none" strike="noStrike" kern="0" cap="none" spc="0" normalizeH="0" baseline="0" noProof="0" dirty="0">
              <a:ln>
                <a:noFill/>
              </a:ln>
              <a:solidFill>
                <a:schemeClr val="accent2"/>
              </a:solidFill>
              <a:effectLst/>
              <a:uLnTx/>
              <a:uFillTx/>
              <a:latin typeface="+mj-lt"/>
              <a:ea typeface="+mj-ea"/>
              <a:cs typeface="+mj-cs"/>
            </a:endParaRPr>
          </a:p>
        </p:txBody>
      </p:sp>
    </p:spTree>
  </p:cSld>
  <p:clrMapOvr>
    <a:masterClrMapping/>
  </p:clrMapOvr>
  <p:transition spd="med">
    <p:cover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Content Placeholder 3" descr="781-thank-you.jpg"/>
          <p:cNvPicPr>
            <a:picLocks noGrp="1" noChangeAspect="1"/>
          </p:cNvPicPr>
          <p:nvPr>
            <p:ph idx="1"/>
          </p:nvPr>
        </p:nvPicPr>
        <p:blipFill>
          <a:blip r:embed="rId2"/>
          <a:stretch>
            <a:fillRect/>
          </a:stretch>
        </p:blipFill>
        <p:spPr>
          <a:xfrm>
            <a:off x="228600" y="152400"/>
            <a:ext cx="8763000" cy="655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Characteristics (Cont..)</a:t>
            </a:r>
            <a:endParaRPr lang="en-IN" dirty="0"/>
          </a:p>
        </p:txBody>
      </p:sp>
      <p:sp>
        <p:nvSpPr>
          <p:cNvPr id="3" name="Content Placeholder 2"/>
          <p:cNvSpPr>
            <a:spLocks noGrp="1"/>
          </p:cNvSpPr>
          <p:nvPr>
            <p:ph idx="1"/>
          </p:nvPr>
        </p:nvSpPr>
        <p:spPr>
          <a:xfrm>
            <a:off x="0" y="1295400"/>
            <a:ext cx="9144000" cy="5334000"/>
          </a:xfrm>
        </p:spPr>
        <p:txBody>
          <a:bodyPr/>
          <a:lstStyle/>
          <a:p>
            <a:pPr algn="just"/>
            <a:r>
              <a:rPr lang="en-US" u="sng" dirty="0" smtClean="0"/>
              <a:t>Test norms</a:t>
            </a:r>
            <a:r>
              <a:rPr lang="en-US" dirty="0" smtClean="0"/>
              <a:t>: </a:t>
            </a:r>
          </a:p>
          <a:p>
            <a:pPr algn="just">
              <a:buNone/>
            </a:pPr>
            <a:endParaRPr lang="en-US" dirty="0" smtClean="0"/>
          </a:p>
          <a:p>
            <a:pPr algn="just">
              <a:buNone/>
            </a:pPr>
            <a:r>
              <a:rPr lang="en-US" dirty="0" smtClean="0"/>
              <a:t>		</a:t>
            </a:r>
            <a:r>
              <a:rPr lang="en-US" b="1" dirty="0" smtClean="0">
                <a:latin typeface="Andalus" pitchFamily="18" charset="-78"/>
                <a:cs typeface="Andalus" pitchFamily="18" charset="-78"/>
              </a:rPr>
              <a:t> </a:t>
            </a:r>
            <a:r>
              <a:rPr lang="en-US" dirty="0" smtClean="0"/>
              <a:t>It is the information used to rank scores in relation to other scores on the test. To interpret the results of a psychological test, a frame of reference or point of comparison must be made. This is done by test norms. </a:t>
            </a:r>
          </a:p>
          <a:p>
            <a:pPr algn="just">
              <a:buNone/>
            </a:pPr>
            <a:endParaRPr lang="en-US" dirty="0" smtClean="0"/>
          </a:p>
          <a:p>
            <a:pPr algn="just"/>
            <a:r>
              <a:rPr lang="en-US" u="sng" dirty="0" smtClean="0"/>
              <a:t>Usability </a:t>
            </a:r>
          </a:p>
          <a:p>
            <a:pPr algn="just">
              <a:buNone/>
            </a:pPr>
            <a:endParaRPr lang="en-US" dirty="0" smtClean="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from="(-#ppt_w/2)" to="(#ppt_x)" calcmode="lin" valueType="num">
                                      <p:cBhvr>
                                        <p:cTn id="13" dur="600" fill="hold">
                                          <p:stCondLst>
                                            <p:cond delay="0"/>
                                          </p:stCondLst>
                                        </p:cTn>
                                        <p:tgtEl>
                                          <p:spTgt spid="3">
                                            <p:txEl>
                                              <p:pRg st="2" end="2"/>
                                            </p:txEl>
                                          </p:spTgt>
                                        </p:tgtEl>
                                        <p:attrNameLst>
                                          <p:attrName>ppt_x</p:attrName>
                                        </p:attrNameLst>
                                      </p:cBhvr>
                                    </p:anim>
                                    <p:anim from="0" to="-1.0" calcmode="lin" valueType="num">
                                      <p:cBhvr>
                                        <p:cTn id="14" dur="200" decel="50000" autoRev="1" fill="hold">
                                          <p:stCondLst>
                                            <p:cond delay="600"/>
                                          </p:stCondLst>
                                        </p:cTn>
                                        <p:tgtEl>
                                          <p:spTgt spid="3">
                                            <p:txEl>
                                              <p:pRg st="2" end="2"/>
                                            </p:txEl>
                                          </p:spTgt>
                                        </p:tgtEl>
                                        <p:attrNameLst>
                                          <p:attrName>xshear</p:attrName>
                                        </p:attrNameLst>
                                      </p:cBhvr>
                                    </p:anim>
                                    <p:animScale>
                                      <p:cBhvr>
                                        <p:cTn id="15" dur="200" decel="100000" autoRev="1" fill="hold">
                                          <p:stCondLst>
                                            <p:cond delay="600"/>
                                          </p:stCondLst>
                                        </p:cTn>
                                        <p:tgtEl>
                                          <p:spTgt spid="3">
                                            <p:txEl>
                                              <p:pRg st="2" end="2"/>
                                            </p:txEl>
                                          </p:spTgt>
                                        </p:tgtEl>
                                      </p:cBhvr>
                                      <p:from x="100000" y="100000"/>
                                      <p:to x="80000" y="100000"/>
                                    </p:animScale>
                                    <p:anim by="(#ppt_h/3+#ppt_w*0.1)" calcmode="lin" valueType="num">
                                      <p:cBhvr additive="sum">
                                        <p:cTn id="1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from="(-#ppt_w/2)" to="(#ppt_x)" calcmode="lin" valueType="num">
                                      <p:cBhvr>
                                        <p:cTn id="21" dur="600" fill="hold">
                                          <p:stCondLst>
                                            <p:cond delay="0"/>
                                          </p:stCondLst>
                                        </p:cTn>
                                        <p:tgtEl>
                                          <p:spTgt spid="3">
                                            <p:txEl>
                                              <p:pRg st="4" end="4"/>
                                            </p:txEl>
                                          </p:spTgt>
                                        </p:tgtEl>
                                        <p:attrNameLst>
                                          <p:attrName>ppt_x</p:attrName>
                                        </p:attrNameLst>
                                      </p:cBhvr>
                                    </p:anim>
                                    <p:anim from="0" to="-1.0" calcmode="lin" valueType="num">
                                      <p:cBhvr>
                                        <p:cTn id="22" dur="200" decel="50000" autoRev="1" fill="hold">
                                          <p:stCondLst>
                                            <p:cond delay="600"/>
                                          </p:stCondLst>
                                        </p:cTn>
                                        <p:tgtEl>
                                          <p:spTgt spid="3">
                                            <p:txEl>
                                              <p:pRg st="4" end="4"/>
                                            </p:txEl>
                                          </p:spTgt>
                                        </p:tgtEl>
                                        <p:attrNameLst>
                                          <p:attrName>xshear</p:attrName>
                                        </p:attrNameLst>
                                      </p:cBhvr>
                                    </p:anim>
                                    <p:animScale>
                                      <p:cBhvr>
                                        <p:cTn id="23" dur="200" decel="100000" autoRev="1" fill="hold">
                                          <p:stCondLst>
                                            <p:cond delay="600"/>
                                          </p:stCondLst>
                                        </p:cTn>
                                        <p:tgtEl>
                                          <p:spTgt spid="3">
                                            <p:txEl>
                                              <p:pRg st="4" end="4"/>
                                            </p:txEl>
                                          </p:spTgt>
                                        </p:tgtEl>
                                      </p:cBhvr>
                                      <p:from x="100000" y="100000"/>
                                      <p:to x="80000" y="100000"/>
                                    </p:animScale>
                                    <p:anim by="(#ppt_h/3+#ppt_w*0.1)" calcmode="lin" valueType="num">
                                      <p:cBhvr additive="sum">
                                        <p:cTn id="24"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pPr algn="just"/>
            <a:r>
              <a:rPr lang="en-US" u="sng" dirty="0" smtClean="0"/>
              <a:t>Reliability</a:t>
            </a:r>
            <a:r>
              <a:rPr lang="en-US" dirty="0" smtClean="0"/>
              <a:t>: </a:t>
            </a:r>
          </a:p>
          <a:p>
            <a:pPr algn="just">
              <a:buNone/>
            </a:pPr>
            <a:r>
              <a:rPr lang="en-US" dirty="0" smtClean="0"/>
              <a:t>		It refers to the consistency of the result of the test. Repeating the test has to reveal the same consistent results either with the same or different evaluator of the test. </a:t>
            </a:r>
            <a:endParaRPr lang="en-IN" dirty="0" smtClean="0"/>
          </a:p>
          <a:p>
            <a:pPr algn="just"/>
            <a:r>
              <a:rPr lang="en-US" u="sng" dirty="0" smtClean="0"/>
              <a:t>Validity</a:t>
            </a:r>
            <a:r>
              <a:rPr lang="en-US" dirty="0" smtClean="0"/>
              <a:t>: </a:t>
            </a:r>
            <a:endParaRPr lang="en-IN" dirty="0" smtClean="0"/>
          </a:p>
          <a:p>
            <a:pPr algn="just">
              <a:buNone/>
            </a:pPr>
            <a:r>
              <a:rPr lang="en-US" dirty="0" smtClean="0"/>
              <a:t>		It refers to the accuracy in the measurement of the test. It means that the test should measure what it is supposed to measure.</a:t>
            </a:r>
          </a:p>
        </p:txBody>
      </p:sp>
      <p:sp>
        <p:nvSpPr>
          <p:cNvPr id="4" name="Title 1"/>
          <p:cNvSpPr>
            <a:spLocks noGrp="1"/>
          </p:cNvSpPr>
          <p:nvPr>
            <p:ph type="title"/>
          </p:nvPr>
        </p:nvSpPr>
        <p:spPr>
          <a:xfrm>
            <a:off x="0" y="0"/>
            <a:ext cx="9144000" cy="762000"/>
          </a:xfrm>
        </p:spPr>
        <p:txBody>
          <a:bodyPr/>
          <a:lstStyle/>
          <a:p>
            <a:r>
              <a:rPr lang="en-US" dirty="0" smtClean="0"/>
              <a:t>Characteristics (Cont..)</a:t>
            </a:r>
            <a:endParaRPr lang="en-IN"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00"/>
            <a:ext cx="9144000" cy="4953000"/>
          </a:xfrm>
        </p:spPr>
        <p:txBody>
          <a:bodyPr/>
          <a:lstStyle/>
          <a:p>
            <a:pPr algn="just"/>
            <a:r>
              <a:rPr lang="en-US" dirty="0" smtClean="0"/>
              <a:t>Psychological tests should have three components which makes it possible for anybody to administer it anywhere, anytime. These are :</a:t>
            </a:r>
          </a:p>
          <a:p>
            <a:pPr lvl="1" algn="just">
              <a:buFont typeface="Wingdings" pitchFamily="2" charset="2"/>
              <a:buChar char="Ø"/>
            </a:pPr>
            <a:r>
              <a:rPr lang="en-US" dirty="0" smtClean="0"/>
              <a:t>Standard. </a:t>
            </a:r>
          </a:p>
          <a:p>
            <a:pPr lvl="1" algn="just">
              <a:buFont typeface="Wingdings" pitchFamily="2" charset="2"/>
              <a:buChar char="Ø"/>
            </a:pPr>
            <a:r>
              <a:rPr lang="en-US" dirty="0" smtClean="0"/>
              <a:t>Content. </a:t>
            </a:r>
          </a:p>
          <a:p>
            <a:pPr lvl="1" algn="just">
              <a:buFont typeface="Wingdings" pitchFamily="2" charset="2"/>
              <a:buChar char="Ø"/>
            </a:pPr>
            <a:r>
              <a:rPr lang="en-US" dirty="0" smtClean="0"/>
              <a:t>Process. 	</a:t>
            </a:r>
          </a:p>
        </p:txBody>
      </p:sp>
      <p:sp>
        <p:nvSpPr>
          <p:cNvPr id="4" name="Title 1"/>
          <p:cNvSpPr>
            <a:spLocks noGrp="1"/>
          </p:cNvSpPr>
          <p:nvPr>
            <p:ph type="title"/>
          </p:nvPr>
        </p:nvSpPr>
        <p:spPr>
          <a:xfrm>
            <a:off x="0" y="0"/>
            <a:ext cx="9144000" cy="1265238"/>
          </a:xfrm>
        </p:spPr>
        <p:txBody>
          <a:bodyPr/>
          <a:lstStyle/>
          <a:p>
            <a:r>
              <a:rPr lang="en-US" dirty="0" smtClean="0"/>
              <a:t>Principles Of Psychological Tests</a:t>
            </a:r>
            <a:endParaRPr lang="en-IN"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lstStyle/>
          <a:p>
            <a:pPr algn="just"/>
            <a:r>
              <a:rPr lang="en-US" dirty="0" smtClean="0"/>
              <a:t>The tests should have norms to compare an individual test score to the score of a known group, who have taken the test. </a:t>
            </a:r>
          </a:p>
          <a:p>
            <a:pPr algn="just">
              <a:buNone/>
            </a:pPr>
            <a:endParaRPr lang="en-US" dirty="0" smtClean="0"/>
          </a:p>
          <a:p>
            <a:pPr algn="just"/>
            <a:r>
              <a:rPr lang="en-US" dirty="0" smtClean="0"/>
              <a:t>These tests are of high technical quality prepared by experts, pretested and selected on the basis of difficulty and relationship to a clearly defined rigid set of specifications.</a:t>
            </a:r>
          </a:p>
          <a:p>
            <a:pPr algn="just">
              <a:buNone/>
            </a:pPr>
            <a:endParaRPr lang="en-US" dirty="0" smtClean="0"/>
          </a:p>
          <a:p>
            <a:pPr algn="just"/>
            <a:r>
              <a:rPr lang="en-US" dirty="0" smtClean="0"/>
              <a:t>Psychological tests are always standardized so that it can be used by different users. </a:t>
            </a:r>
            <a:endParaRPr lang="en-IN" dirty="0"/>
          </a:p>
        </p:txBody>
      </p:sp>
      <p:sp>
        <p:nvSpPr>
          <p:cNvPr id="4" name="Title 1"/>
          <p:cNvSpPr>
            <a:spLocks noGrp="1"/>
          </p:cNvSpPr>
          <p:nvPr>
            <p:ph type="title"/>
          </p:nvPr>
        </p:nvSpPr>
        <p:spPr>
          <a:xfrm>
            <a:off x="457200" y="0"/>
            <a:ext cx="8229600" cy="838200"/>
          </a:xfrm>
        </p:spPr>
        <p:txBody>
          <a:bodyPr/>
          <a:lstStyle/>
          <a:p>
            <a:r>
              <a:rPr lang="en-US" dirty="0" smtClean="0"/>
              <a:t>Principles (Cont..)</a:t>
            </a:r>
            <a:endParaRPr lang="en-IN"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3">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xit" presetSubtype="4" fill="hold" grpId="1" nodeType="withEffect">
                                  <p:stCondLst>
                                    <p:cond delay="0"/>
                                  </p:stCondLst>
                                  <p:childTnLst>
                                    <p:anim calcmode="lin" valueType="num">
                                      <p:cBhvr additive="base">
                                        <p:cTn id="2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2" end="2"/>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theme/theme1.xml><?xml version="1.0" encoding="utf-8"?>
<a:theme xmlns:a="http://schemas.openxmlformats.org/drawingml/2006/main" name="Theme1">
  <a:themeElements>
    <a:clrScheme name="Back-to-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opperplate Gothic Bold"/>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ack-to-school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to-school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to-school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to-school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to-school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to-school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to-school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to-school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to-school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to-school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to-school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to-school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922</TotalTime>
  <Words>1709</Words>
  <Application>Microsoft Office PowerPoint</Application>
  <PresentationFormat>On-screen Show (4:3)</PresentationFormat>
  <Paragraphs>257</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Theme1</vt:lpstr>
      <vt:lpstr>Psychological Assessment And Tests</vt:lpstr>
      <vt:lpstr>Definitions</vt:lpstr>
      <vt:lpstr>Slide 3</vt:lpstr>
      <vt:lpstr>Slide 4</vt:lpstr>
      <vt:lpstr>Characteristics Of Psychological Tests</vt:lpstr>
      <vt:lpstr>Characteristics (Cont..)</vt:lpstr>
      <vt:lpstr>Characteristics (Cont..)</vt:lpstr>
      <vt:lpstr>Principles Of Psychological Tests</vt:lpstr>
      <vt:lpstr>Principles (Cont..)</vt:lpstr>
      <vt:lpstr>Slide 10</vt:lpstr>
      <vt:lpstr>Slide 11</vt:lpstr>
      <vt:lpstr>Slide 12</vt:lpstr>
      <vt:lpstr>Slide 13</vt:lpstr>
      <vt:lpstr>Slide 14</vt:lpstr>
      <vt:lpstr>Slide 15</vt:lpstr>
      <vt:lpstr>Individual And Group Tests</vt:lpstr>
      <vt:lpstr>Slide 17</vt:lpstr>
      <vt:lpstr>Slide 18</vt:lpstr>
      <vt:lpstr>Slide 19</vt:lpstr>
      <vt:lpstr>Slide 20</vt:lpstr>
      <vt:lpstr>Slide 21</vt:lpstr>
      <vt:lpstr>Slide 22</vt:lpstr>
      <vt:lpstr>Slide 23</vt:lpstr>
      <vt:lpstr>Slide 24</vt:lpstr>
      <vt:lpstr>Slide 25</vt:lpstr>
      <vt:lpstr>Subtests And Factors (SB5)</vt:lpstr>
      <vt:lpstr>Classification of IQ (SB5)</vt:lpstr>
      <vt:lpstr>Slide 28</vt:lpstr>
      <vt:lpstr>Slide 29</vt:lpstr>
      <vt:lpstr>Slide 30</vt:lpstr>
      <vt:lpstr>Subtests And Factors (WAIS-IV)</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assessment and tests</dc:title>
  <dc:creator>dell</dc:creator>
  <cp:lastModifiedBy>acer</cp:lastModifiedBy>
  <cp:revision>67</cp:revision>
  <dcterms:created xsi:type="dcterms:W3CDTF">2006-08-16T00:00:00Z</dcterms:created>
  <dcterms:modified xsi:type="dcterms:W3CDTF">2018-11-02T16:05:55Z</dcterms:modified>
</cp:coreProperties>
</file>