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9" r:id="rId4"/>
    <p:sldId id="261" r:id="rId5"/>
    <p:sldId id="276" r:id="rId6"/>
    <p:sldId id="262" r:id="rId7"/>
    <p:sldId id="263" r:id="rId8"/>
    <p:sldId id="264" r:id="rId9"/>
    <p:sldId id="265" r:id="rId10"/>
    <p:sldId id="266" r:id="rId11"/>
    <p:sldId id="277" r:id="rId12"/>
    <p:sldId id="267" r:id="rId13"/>
    <p:sldId id="268" r:id="rId14"/>
    <p:sldId id="278" r:id="rId15"/>
    <p:sldId id="269" r:id="rId16"/>
    <p:sldId id="270" r:id="rId17"/>
    <p:sldId id="271" r:id="rId18"/>
    <p:sldId id="279" r:id="rId19"/>
    <p:sldId id="272" r:id="rId20"/>
    <p:sldId id="260" r:id="rId21"/>
    <p:sldId id="273" r:id="rId22"/>
    <p:sldId id="274" r:id="rId23"/>
    <p:sldId id="275" r:id="rId24"/>
    <p:sldId id="280" r:id="rId25"/>
  </p:sldIdLst>
  <p:sldSz cx="9144000" cy="6858000" type="screen4x3"/>
  <p:notesSz cx="6791325" cy="992187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C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0629" autoAdjust="0"/>
    <p:restoredTop sz="86408" autoAdjust="0"/>
  </p:normalViewPr>
  <p:slideViewPr>
    <p:cSldViewPr>
      <p:cViewPr varScale="1">
        <p:scale>
          <a:sx n="63" d="100"/>
          <a:sy n="63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85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8100" y="942340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340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E3130CF8-907A-4601-9293-786DE7EA1417}" type="slidenum">
              <a:rPr lang="ar-JO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324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8100" y="942340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cs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340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fld id="{3640450B-9A8C-4200-BD32-4B6293082540}" type="slidenum">
              <a:rPr lang="ar-JO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180D2-A27B-445B-BED3-51BD774E08F0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C34E8-04FB-4E41-B9B4-E02489B66499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62656-FA00-4891-82D5-2185A35A7BBE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2211E-F58A-4F18-9F09-1CC3E1EFA410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35FB5-3EF5-4B48-AB24-57D3E0EF7230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4E7A-19E6-4033-9994-EF1BA93EB461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B803E-F9A3-4086-AD03-B60D1E5FED23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41AEE-065D-43B3-91EE-B9F402522B9C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744EB-70F0-4E9E-9B9F-8958C6D25F57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C74EF-02D0-4EEE-A66E-45A1A69D9EC0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BFDD7-6B25-4698-A345-D90DA9912918}" type="slidenum">
              <a:rPr lang="ar-JO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JO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JO" smtClean="0"/>
              <a:t>انقر لتحرير أنماط النص الرئيسي</a:t>
            </a:r>
          </a:p>
          <a:p>
            <a:pPr lvl="1"/>
            <a:r>
              <a:rPr lang="ar-JO" smtClean="0"/>
              <a:t>المستوى الثاني</a:t>
            </a:r>
          </a:p>
          <a:p>
            <a:pPr lvl="2"/>
            <a:r>
              <a:rPr lang="ar-JO" smtClean="0"/>
              <a:t>المستوى الثالث</a:t>
            </a:r>
          </a:p>
          <a:p>
            <a:pPr lvl="3"/>
            <a:r>
              <a:rPr lang="ar-JO" smtClean="0"/>
              <a:t>المستوى الرابع</a:t>
            </a:r>
          </a:p>
          <a:p>
            <a:pPr lvl="4"/>
            <a:r>
              <a:rPr lang="ar-JO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96C655A-EAA7-41D2-A48B-65AB56326B44}" type="slidenum">
              <a:rPr lang="ar-JO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492" y="654012"/>
            <a:ext cx="8397990" cy="1470025"/>
          </a:xfrm>
        </p:spPr>
        <p:txBody>
          <a:bodyPr/>
          <a:lstStyle/>
          <a:p>
            <a:r>
              <a:rPr lang="en-US" sz="4800" b="1" dirty="0"/>
              <a:t>Roles of Community </a:t>
            </a:r>
            <a:r>
              <a:rPr lang="en-US" sz="4800" b="1"/>
              <a:t>Health </a:t>
            </a:r>
            <a:r>
              <a:rPr lang="en-US" sz="4800" b="1" smtClean="0"/>
              <a:t>Nurse</a:t>
            </a:r>
            <a:endParaRPr lang="en-US" sz="48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90657" y="4210044"/>
            <a:ext cx="7253343" cy="2647956"/>
          </a:xfrm>
        </p:spPr>
        <p:txBody>
          <a:bodyPr/>
          <a:lstStyle/>
          <a:p>
            <a:pPr algn="l"/>
            <a:r>
              <a:rPr lang="en-US" dirty="0" smtClean="0"/>
              <a:t>Presented  By</a:t>
            </a:r>
          </a:p>
          <a:p>
            <a:pPr algn="l"/>
            <a:r>
              <a:rPr lang="en-US" dirty="0" smtClean="0"/>
              <a:t>Mr. </a:t>
            </a:r>
            <a:r>
              <a:rPr lang="en-US" dirty="0" err="1" smtClean="0"/>
              <a:t>Ajith</a:t>
            </a:r>
            <a:r>
              <a:rPr lang="en-US" dirty="0" smtClean="0"/>
              <a:t>  K </a:t>
            </a:r>
            <a:r>
              <a:rPr lang="en-US" dirty="0" err="1" smtClean="0"/>
              <a:t>K</a:t>
            </a:r>
            <a:endParaRPr lang="en-US" dirty="0" smtClean="0"/>
          </a:p>
          <a:p>
            <a:pPr algn="l"/>
            <a:r>
              <a:rPr lang="en-US" dirty="0" smtClean="0"/>
              <a:t>Asst. Professor</a:t>
            </a:r>
          </a:p>
          <a:p>
            <a:pPr algn="l"/>
            <a:r>
              <a:rPr lang="en-US" dirty="0" smtClean="0"/>
              <a:t>College Of Nursing </a:t>
            </a:r>
            <a:r>
              <a:rPr lang="en-US" dirty="0" err="1" smtClean="0"/>
              <a:t>Kishtwar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22" y="0"/>
            <a:ext cx="7772400" cy="1008062"/>
          </a:xfrm>
        </p:spPr>
        <p:txBody>
          <a:bodyPr/>
          <a:lstStyle/>
          <a:p>
            <a:r>
              <a:rPr lang="en-US" b="1"/>
              <a:t>Manager Role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953" y="1128681"/>
            <a:ext cx="8690094" cy="5476949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</a:pPr>
            <a:r>
              <a:rPr lang="en-US" sz="2800" dirty="0"/>
              <a:t>Nurse directs and administers care to meet goals by: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Assessing client needs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Planning and </a:t>
            </a:r>
            <a:r>
              <a:rPr lang="en-US" dirty="0" err="1"/>
              <a:t>organising</a:t>
            </a:r>
            <a:r>
              <a:rPr lang="en-US" dirty="0"/>
              <a:t> to meet those needs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Directing and leading to achieve results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Controlling and evaluating the progress to make sure that the results are </a:t>
            </a:r>
            <a:r>
              <a:rPr lang="en-US" dirty="0" smtClean="0"/>
              <a:t>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953" y="1201707"/>
            <a:ext cx="8690094" cy="5440437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</a:pPr>
            <a:r>
              <a:rPr lang="en-US" sz="2800" dirty="0" smtClean="0"/>
              <a:t>Nurse oversees client care as: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 A case manager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Supervising ancillary staff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Managing caseloads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Running clinics </a:t>
            </a:r>
          </a:p>
          <a:p>
            <a:pPr marL="990600" lvl="1" indent="-5334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Conducting community health  needs assessment projects </a:t>
            </a:r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01622" y="0"/>
            <a:ext cx="7772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Manager Role (Cont..)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222"/>
            <a:ext cx="7772400" cy="1143000"/>
          </a:xfrm>
        </p:spPr>
        <p:txBody>
          <a:bodyPr/>
          <a:lstStyle/>
          <a:p>
            <a:r>
              <a:rPr lang="en-US" b="1" dirty="0"/>
              <a:t>Nurse as Planner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953" y="1311246"/>
            <a:ext cx="8726607" cy="5330897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/>
              <a:t>Sets the goals for the </a:t>
            </a:r>
            <a:r>
              <a:rPr lang="en-US" dirty="0" smtClean="0"/>
              <a:t>organization. </a:t>
            </a: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Sets the </a:t>
            </a:r>
            <a:r>
              <a:rPr lang="en-US" dirty="0" smtClean="0"/>
              <a:t>direction. </a:t>
            </a: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Determines the means (strategies) to achieve </a:t>
            </a:r>
            <a:r>
              <a:rPr lang="en-US" dirty="0" smtClean="0"/>
              <a:t>them. </a:t>
            </a: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It includes defining goals and </a:t>
            </a:r>
            <a:r>
              <a:rPr lang="en-US" dirty="0" smtClean="0"/>
              <a:t>objectives. </a:t>
            </a: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It may be strategic ( long-term broader goals)</a:t>
            </a:r>
          </a:p>
          <a:p>
            <a:pPr algn="l" rtl="0">
              <a:lnSpc>
                <a:spcPct val="150000"/>
              </a:lnSpc>
            </a:pPr>
            <a:endParaRPr lang="en-US" dirty="0"/>
          </a:p>
          <a:p>
            <a:pPr algn="l" rtl="0">
              <a:lnSpc>
                <a:spcPct val="15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09603"/>
          </a:xfrm>
        </p:spPr>
        <p:txBody>
          <a:bodyPr/>
          <a:lstStyle/>
          <a:p>
            <a:r>
              <a:rPr lang="en-US" b="1" dirty="0"/>
              <a:t>Nurse as </a:t>
            </a:r>
            <a:r>
              <a:rPr lang="en-US" b="1" dirty="0" err="1"/>
              <a:t>Organiser</a:t>
            </a:r>
            <a:endParaRPr 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0" y="1092168"/>
            <a:ext cx="8763120" cy="5549976"/>
          </a:xfrm>
        </p:spPr>
        <p:txBody>
          <a:bodyPr/>
          <a:lstStyle/>
          <a:p>
            <a:pPr marL="609600" indent="-609600" algn="l" rtl="0"/>
            <a:r>
              <a:rPr lang="en-US" sz="2800" dirty="0"/>
              <a:t>Designing a structure for people + tasks  to function to reach the desired objectives</a:t>
            </a:r>
          </a:p>
          <a:p>
            <a:pPr marL="609600" indent="-609600" algn="l" rtl="0"/>
            <a:r>
              <a:rPr lang="en-US" sz="2800" dirty="0"/>
              <a:t>It includes assignments and </a:t>
            </a:r>
            <a:r>
              <a:rPr lang="en-US" sz="2800" dirty="0" smtClean="0"/>
              <a:t>scheduling</a:t>
            </a:r>
          </a:p>
          <a:p>
            <a:pPr marL="609600" indent="-609600" algn="l" rtl="0">
              <a:buNone/>
            </a:pPr>
            <a:endParaRPr lang="en-US" sz="2800" dirty="0"/>
          </a:p>
          <a:p>
            <a:pPr marL="609600" indent="-609600" algn="l" rtl="0">
              <a:buFontTx/>
              <a:buNone/>
            </a:pPr>
            <a:r>
              <a:rPr lang="en-US" sz="2800" dirty="0"/>
              <a:t>It includes: 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800" dirty="0"/>
              <a:t>Deciding what tasks to be done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800" dirty="0"/>
              <a:t>Who will do them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800" dirty="0"/>
              <a:t>How to group the tasks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800" dirty="0"/>
              <a:t>Who reports to whom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2800" dirty="0"/>
              <a:t>Where decisions will be made (Robbins 1997)</a:t>
            </a:r>
          </a:p>
          <a:p>
            <a:pPr marL="609600" indent="-609600" algn="l" rtl="0">
              <a:buFontTx/>
              <a:buAutoNum type="arabi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Nurse as </a:t>
            </a:r>
            <a:r>
              <a:rPr lang="en-US" b="1" dirty="0" err="1" smtClean="0"/>
              <a:t>Organiser</a:t>
            </a:r>
            <a:r>
              <a:rPr lang="en-US" b="1" dirty="0" smtClean="0"/>
              <a:t> (Cont..)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953" y="1530324"/>
            <a:ext cx="8690094" cy="5111820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  <a:buFontTx/>
              <a:buNone/>
            </a:pPr>
            <a:r>
              <a:rPr lang="en-US" dirty="0" smtClean="0"/>
              <a:t>Questions to be addressed by the </a:t>
            </a:r>
            <a:r>
              <a:rPr lang="en-US" dirty="0" err="1" smtClean="0"/>
              <a:t>organiser</a:t>
            </a:r>
            <a:endParaRPr lang="en-US" dirty="0" smtClean="0"/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Is the clinic, program providing the needed services?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Are the clients satisfied?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 smtClean="0"/>
              <a:t>Are the services cost-effective?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/>
              <a:t>Nurse as Leader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0" y="1201707"/>
            <a:ext cx="8953560" cy="5656293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The nurse directs, influences, or persuades others to make change to positively influence people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s health.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Includes persuading and motivating people, directing activities, effective two-way communication, resolving conflicts and coordinating the plan</a:t>
            </a:r>
          </a:p>
          <a:p>
            <a:pPr algn="l" rtl="0">
              <a:lnSpc>
                <a:spcPct val="150000"/>
              </a:lnSpc>
            </a:pPr>
            <a:r>
              <a:rPr lang="en-US" sz="2800" b="1" dirty="0"/>
              <a:t>Coordination</a:t>
            </a:r>
            <a:r>
              <a:rPr lang="en-US" sz="2800" dirty="0"/>
              <a:t>: Bringing people and activities together to function in harmony to achieve desired objectives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092168"/>
          </a:xfrm>
        </p:spPr>
        <p:txBody>
          <a:bodyPr/>
          <a:lstStyle/>
          <a:p>
            <a:r>
              <a:rPr lang="en-US" sz="4000" b="1" dirty="0"/>
              <a:t>Nurse as Controller and Evaluator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39" y="1201707"/>
            <a:ext cx="8726607" cy="5476950"/>
          </a:xfrm>
        </p:spPr>
        <p:txBody>
          <a:bodyPr/>
          <a:lstStyle/>
          <a:p>
            <a:pPr algn="l" rtl="0">
              <a:lnSpc>
                <a:spcPts val="4500"/>
              </a:lnSpc>
            </a:pPr>
            <a:r>
              <a:rPr lang="en-US" dirty="0"/>
              <a:t>Controller: Monitors the plan and ensures that it stays on course. </a:t>
            </a:r>
          </a:p>
          <a:p>
            <a:pPr lvl="1" algn="l" rtl="0">
              <a:lnSpc>
                <a:spcPts val="4500"/>
              </a:lnSpc>
            </a:pPr>
            <a:r>
              <a:rPr lang="en-US" sz="3200" dirty="0"/>
              <a:t>Sometimes plans do not proceed as intended and need to be adjusted </a:t>
            </a:r>
          </a:p>
          <a:p>
            <a:pPr lvl="1" algn="l" rtl="0">
              <a:lnSpc>
                <a:spcPts val="4500"/>
              </a:lnSpc>
            </a:pPr>
            <a:r>
              <a:rPr lang="en-US" sz="3200" dirty="0"/>
              <a:t>Monitoring, comparing and adjusting are activities of controlling</a:t>
            </a:r>
          </a:p>
          <a:p>
            <a:pPr lvl="1" algn="l" rtl="0">
              <a:lnSpc>
                <a:spcPts val="4500"/>
              </a:lnSpc>
            </a:pPr>
            <a:r>
              <a:rPr lang="en-US" sz="3200" dirty="0"/>
              <a:t>Comparing performance and outcomes against set goals and standards = Evaluator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"/>
            <a:ext cx="7772400" cy="1019142"/>
          </a:xfrm>
        </p:spPr>
        <p:txBody>
          <a:bodyPr/>
          <a:lstStyle/>
          <a:p>
            <a:r>
              <a:rPr lang="en-US" b="1" dirty="0"/>
              <a:t>Management Behaviours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816" y="1089025"/>
            <a:ext cx="9012183" cy="5768975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 smtClean="0"/>
              <a:t>Decision-making</a:t>
            </a:r>
            <a:r>
              <a:rPr lang="en-US" sz="2800" dirty="0"/>
              <a:t>: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/>
              <a:t>Entrepreneur (Initiating new projects)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/>
              <a:t>Disturbance handler (conflicts among staff, between staff and clients, between clients)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/>
              <a:t>Resource allocator (the distribution and use of human, physical and financial resources)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/>
              <a:t>Negotiator (with higher levels of administration, other agencies)</a:t>
            </a:r>
          </a:p>
          <a:p>
            <a:pPr marL="609600" indent="-609600" algn="l" rtl="0">
              <a:lnSpc>
                <a:spcPct val="150000"/>
              </a:lnSpc>
            </a:pPr>
            <a:endParaRPr lang="en-US" sz="2800" dirty="0"/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40" y="1165194"/>
            <a:ext cx="8953560" cy="5692806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 smtClean="0"/>
              <a:t>Transferring of information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 smtClean="0"/>
              <a:t>Monitor 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 smtClean="0"/>
              <a:t>Information disseminator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 smtClean="0"/>
              <a:t>Spokesperson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 smtClean="0"/>
              <a:t>Engaging in interpersonal relationships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 smtClean="0"/>
              <a:t>Figurehead </a:t>
            </a:r>
          </a:p>
          <a:p>
            <a:pPr marL="990600" lvl="1" indent="-533400" algn="l" rtl="0">
              <a:lnSpc>
                <a:spcPct val="150000"/>
              </a:lnSpc>
            </a:pPr>
            <a:r>
              <a:rPr lang="en-US" dirty="0" smtClean="0"/>
              <a:t>Leader and Liaison</a:t>
            </a:r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222"/>
            <a:ext cx="7772400" cy="1095390"/>
          </a:xfrm>
        </p:spPr>
        <p:txBody>
          <a:bodyPr/>
          <a:lstStyle/>
          <a:p>
            <a:r>
              <a:rPr lang="en-US" b="1" dirty="0"/>
              <a:t>Management Behaviours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09" y="0"/>
            <a:ext cx="7772400" cy="1143000"/>
          </a:xfrm>
        </p:spPr>
        <p:txBody>
          <a:bodyPr/>
          <a:lstStyle/>
          <a:p>
            <a:r>
              <a:rPr lang="en-US" sz="4000" b="1" dirty="0"/>
              <a:t>Management </a:t>
            </a:r>
            <a:r>
              <a:rPr lang="en-US" sz="4000" b="1" dirty="0" smtClean="0"/>
              <a:t>Skills</a:t>
            </a:r>
            <a:endParaRPr lang="en-US" sz="40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0" y="1201707"/>
            <a:ext cx="8763120" cy="5476950"/>
          </a:xfrm>
        </p:spPr>
        <p:txBody>
          <a:bodyPr/>
          <a:lstStyle/>
          <a:p>
            <a:pPr marL="609600" indent="-609600" algn="l" rtl="0">
              <a:spcBef>
                <a:spcPts val="1800"/>
              </a:spcBef>
              <a:spcAft>
                <a:spcPts val="1800"/>
              </a:spcAft>
              <a:buFontTx/>
              <a:buAutoNum type="arabicPeriod"/>
            </a:pPr>
            <a:r>
              <a:rPr lang="en-US" sz="2800" b="1" dirty="0"/>
              <a:t>Human</a:t>
            </a:r>
            <a:r>
              <a:rPr lang="en-US" sz="2800" dirty="0"/>
              <a:t>: ability to understand, communicate, motivate, delegate and work with people. They are essential to be successful in your role as a manager</a:t>
            </a:r>
          </a:p>
          <a:p>
            <a:pPr marL="609600" indent="-609600" algn="l" rtl="0">
              <a:spcBef>
                <a:spcPts val="1800"/>
              </a:spcBef>
              <a:spcAft>
                <a:spcPts val="1800"/>
              </a:spcAft>
              <a:buFontTx/>
              <a:buAutoNum type="arabicPeriod"/>
            </a:pPr>
            <a:r>
              <a:rPr lang="en-US" sz="2800" b="1" dirty="0"/>
              <a:t>Conceptual: </a:t>
            </a:r>
            <a:r>
              <a:rPr lang="en-US" sz="2800" dirty="0"/>
              <a:t>The mental abilities to </a:t>
            </a:r>
            <a:r>
              <a:rPr lang="en-US" sz="2800" b="1" dirty="0" err="1"/>
              <a:t>analyse</a:t>
            </a:r>
            <a:r>
              <a:rPr lang="en-US" sz="2800" dirty="0"/>
              <a:t> and </a:t>
            </a:r>
            <a:r>
              <a:rPr lang="en-US" sz="2800" b="1" dirty="0"/>
              <a:t>interpret</a:t>
            </a:r>
            <a:r>
              <a:rPr lang="en-US" sz="2800" dirty="0"/>
              <a:t> abstract ideas to </a:t>
            </a:r>
            <a:r>
              <a:rPr lang="en-US" sz="2800" b="1" dirty="0"/>
              <a:t>understand</a:t>
            </a:r>
            <a:r>
              <a:rPr lang="en-US" sz="2800" dirty="0"/>
              <a:t> and </a:t>
            </a:r>
            <a:r>
              <a:rPr lang="en-US" sz="2800" b="1" dirty="0"/>
              <a:t>diagnose</a:t>
            </a:r>
            <a:r>
              <a:rPr lang="en-US" sz="2800" dirty="0"/>
              <a:t> situations</a:t>
            </a:r>
          </a:p>
          <a:p>
            <a:pPr marL="609600" indent="-609600" algn="l" rtl="0">
              <a:spcBef>
                <a:spcPts val="1800"/>
              </a:spcBef>
              <a:spcAft>
                <a:spcPts val="1800"/>
              </a:spcAft>
              <a:buFontTx/>
              <a:buAutoNum type="arabicPeriod"/>
            </a:pPr>
            <a:r>
              <a:rPr lang="en-US" sz="2800" b="1" dirty="0"/>
              <a:t>Technical: </a:t>
            </a:r>
            <a:r>
              <a:rPr lang="en-US" sz="2800" dirty="0"/>
              <a:t>Apply special management-related knowledge and expertise </a:t>
            </a:r>
            <a:r>
              <a:rPr lang="en-US" sz="2800" b="1" dirty="0"/>
              <a:t> </a:t>
            </a:r>
            <a:r>
              <a:rPr lang="en-US" sz="2800" dirty="0"/>
              <a:t>for e.g. </a:t>
            </a:r>
            <a:r>
              <a:rPr lang="en-US" sz="2800" dirty="0" err="1"/>
              <a:t>computerised</a:t>
            </a:r>
            <a:r>
              <a:rPr lang="en-US" sz="2800" dirty="0"/>
              <a:t> management information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40" y="215856"/>
            <a:ext cx="8726607" cy="1143000"/>
          </a:xfrm>
        </p:spPr>
        <p:txBody>
          <a:bodyPr/>
          <a:lstStyle/>
          <a:p>
            <a:r>
              <a:rPr lang="en-US" sz="4000" b="1"/>
              <a:t>Roles of Community Health Nurses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 marL="609600" indent="-609600" algn="l" rtl="0">
              <a:buFontTx/>
              <a:buAutoNum type="arabicPeriod"/>
            </a:pPr>
            <a:r>
              <a:rPr lang="en-US" dirty="0"/>
              <a:t>Clinician 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Educator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Advocate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Manager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Collaborator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Leader </a:t>
            </a:r>
          </a:p>
          <a:p>
            <a:pPr marL="609600" indent="-609600" algn="l" rtl="0">
              <a:buFontTx/>
              <a:buAutoNum type="arabicPeriod"/>
            </a:pPr>
            <a:r>
              <a:rPr lang="en-US" dirty="0"/>
              <a:t>Researcher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577"/>
          </a:xfrm>
        </p:spPr>
        <p:txBody>
          <a:bodyPr/>
          <a:lstStyle/>
          <a:p>
            <a:r>
              <a:rPr lang="en-US" b="1" dirty="0"/>
              <a:t>Collaborator Role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953" y="946116"/>
            <a:ext cx="8917047" cy="5911884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2800" dirty="0"/>
              <a:t>Means working </a:t>
            </a:r>
            <a:r>
              <a:rPr lang="en-US" sz="2800" b="1" dirty="0"/>
              <a:t>jointly</a:t>
            </a:r>
            <a:r>
              <a:rPr lang="en-US" sz="2800" dirty="0"/>
              <a:t> with others on a </a:t>
            </a:r>
            <a:r>
              <a:rPr lang="en-US" sz="2800" b="1" dirty="0"/>
              <a:t>common project</a:t>
            </a:r>
            <a:r>
              <a:rPr lang="en-US" sz="2800" dirty="0"/>
              <a:t> to cooperate as  </a:t>
            </a:r>
            <a:r>
              <a:rPr lang="en-US" sz="2800" b="1" dirty="0"/>
              <a:t>partners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dirty="0" smtClean="0"/>
              <a:t>It includes: </a:t>
            </a:r>
            <a:endParaRPr lang="en-US" sz="2800" b="1" dirty="0"/>
          </a:p>
          <a:p>
            <a:pPr lvl="1" algn="l" rtl="0">
              <a:lnSpc>
                <a:spcPct val="80000"/>
              </a:lnSpc>
            </a:pPr>
            <a:r>
              <a:rPr lang="en-US" dirty="0"/>
              <a:t>Clients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Other nurses and physicians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Teachers and health educators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Social workers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Physical therapists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Nutritionists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Psychologists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Epidemiologists and Biostatisticians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Attorneys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Secretaries </a:t>
            </a:r>
          </a:p>
          <a:p>
            <a:pPr lvl="1" algn="l" rtl="0">
              <a:lnSpc>
                <a:spcPct val="80000"/>
              </a:lnSpc>
            </a:pPr>
            <a:r>
              <a:rPr lang="en-US" dirty="0"/>
              <a:t>City Planners and </a:t>
            </a:r>
            <a:r>
              <a:rPr lang="en-US" dirty="0" smtClean="0"/>
              <a:t>legislators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222"/>
            <a:ext cx="9144000" cy="766773"/>
          </a:xfrm>
        </p:spPr>
        <p:txBody>
          <a:bodyPr/>
          <a:lstStyle/>
          <a:p>
            <a:r>
              <a:rPr lang="en-US" sz="4000" b="1" dirty="0"/>
              <a:t>Researcher </a:t>
            </a:r>
            <a:r>
              <a:rPr lang="en-US" sz="4000" b="1" dirty="0" smtClean="0"/>
              <a:t>Role</a:t>
            </a:r>
            <a:endParaRPr lang="en-US" sz="4000" b="1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230" y="1055655"/>
            <a:ext cx="9013770" cy="5802345"/>
          </a:xfrm>
        </p:spPr>
        <p:txBody>
          <a:bodyPr/>
          <a:lstStyle/>
          <a:p>
            <a:pPr algn="l" rtl="0"/>
            <a:r>
              <a:rPr lang="en-US" sz="3600" dirty="0"/>
              <a:t>Systematic investigation, collection, and analysis of data for solving problems and improving community health practice</a:t>
            </a:r>
          </a:p>
          <a:p>
            <a:pPr algn="l" rtl="0"/>
            <a:r>
              <a:rPr lang="en-US" sz="3600" dirty="0"/>
              <a:t>This role is at several levels:</a:t>
            </a:r>
          </a:p>
          <a:p>
            <a:pPr lvl="1" algn="l" rtl="0"/>
            <a:r>
              <a:rPr lang="en-US" sz="3600" dirty="0"/>
              <a:t>Agency and </a:t>
            </a:r>
            <a:r>
              <a:rPr lang="en-US" sz="3600" dirty="0" err="1"/>
              <a:t>organisational</a:t>
            </a:r>
            <a:r>
              <a:rPr lang="en-US" sz="3600" dirty="0"/>
              <a:t> studies for job satisfaction among public health nurses</a:t>
            </a:r>
          </a:p>
          <a:p>
            <a:pPr lvl="1" algn="l" rtl="0"/>
            <a:r>
              <a:rPr lang="en-US" sz="3600" dirty="0"/>
              <a:t>Some CHN participate in more collaborative research with other health professionals</a:t>
            </a:r>
          </a:p>
          <a:p>
            <a:pPr algn="l" rtl="0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222"/>
            <a:ext cx="7772400" cy="839799"/>
          </a:xfrm>
        </p:spPr>
        <p:txBody>
          <a:bodyPr/>
          <a:lstStyle/>
          <a:p>
            <a:pPr rtl="0"/>
            <a:r>
              <a:rPr lang="en-US" b="1" dirty="0"/>
              <a:t>The Research Process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2629"/>
            <a:ext cx="7902630" cy="5765832"/>
          </a:xfrm>
        </p:spPr>
        <p:txBody>
          <a:bodyPr/>
          <a:lstStyle/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Identify an area of interest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Specify the research question or statement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Review the literature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Identify a conceptual framework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Select a research design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Collect and </a:t>
            </a:r>
            <a:r>
              <a:rPr lang="en-US" sz="2800" dirty="0" err="1"/>
              <a:t>analyse</a:t>
            </a:r>
            <a:r>
              <a:rPr lang="en-US" sz="2800" dirty="0"/>
              <a:t> data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Interpret the results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sz="2800" dirty="0"/>
              <a:t>Communicate the findings 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endParaRPr lang="en-US" sz="2800" dirty="0"/>
          </a:p>
          <a:p>
            <a:pPr marL="609600" indent="-609600" algn="l" rtl="0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222"/>
            <a:ext cx="7772400" cy="1022364"/>
          </a:xfrm>
        </p:spPr>
        <p:txBody>
          <a:bodyPr/>
          <a:lstStyle/>
          <a:p>
            <a:r>
              <a:rPr lang="en-US" b="1" dirty="0"/>
              <a:t>Settings for CHN Practice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27" y="836577"/>
            <a:ext cx="8763120" cy="5513463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Homes</a:t>
            </a:r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Community health </a:t>
            </a:r>
            <a:r>
              <a:rPr lang="en-US" dirty="0" err="1"/>
              <a:t>centres</a:t>
            </a:r>
            <a:endParaRPr lang="en-US" dirty="0"/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Schools</a:t>
            </a:r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Occupational health settings (business and industry)</a:t>
            </a:r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Residential institutions: Older age residences</a:t>
            </a:r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Parishes or charitable mosques related </a:t>
            </a:r>
            <a:r>
              <a:rPr lang="en-US" dirty="0" err="1"/>
              <a:t>organisations</a:t>
            </a:r>
            <a:endParaRPr lang="en-US" dirty="0"/>
          </a:p>
          <a:p>
            <a:pPr marL="609600" indent="-6096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dirty="0"/>
              <a:t>Community at large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274733"/>
            <a:ext cx="9179512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E7FCFD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  YOU</a:t>
            </a:r>
            <a:endParaRPr lang="en-US" sz="115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E7FCFD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43"/>
            <a:ext cx="7772400" cy="1143000"/>
          </a:xfrm>
        </p:spPr>
        <p:txBody>
          <a:bodyPr/>
          <a:lstStyle/>
          <a:p>
            <a:r>
              <a:rPr lang="en-US" b="1" dirty="0"/>
              <a:t>Clinician Role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465" y="1019142"/>
            <a:ext cx="8580555" cy="5586489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sz="2800" b="1" dirty="0"/>
              <a:t>Care provider</a:t>
            </a:r>
            <a:r>
              <a:rPr lang="en-US" sz="2800" dirty="0"/>
              <a:t>: The nurse ensures that health services are </a:t>
            </a:r>
            <a:r>
              <a:rPr lang="en-US" sz="2800" u="sng" dirty="0"/>
              <a:t>not only provided</a:t>
            </a:r>
            <a:r>
              <a:rPr lang="en-US" sz="2800" dirty="0"/>
              <a:t> to individuals and families </a:t>
            </a:r>
            <a:r>
              <a:rPr lang="en-US" sz="2800" u="sng" dirty="0"/>
              <a:t>but also</a:t>
            </a:r>
            <a:r>
              <a:rPr lang="en-US" sz="2800" dirty="0"/>
              <a:t> provided to groups and </a:t>
            </a:r>
            <a:r>
              <a:rPr lang="en-US" sz="2800" dirty="0" smtClean="0"/>
              <a:t>populations.</a:t>
            </a:r>
            <a:endParaRPr lang="en-US" sz="2800" dirty="0"/>
          </a:p>
          <a:p>
            <a:pPr algn="l" rtl="0">
              <a:lnSpc>
                <a:spcPct val="150000"/>
              </a:lnSpc>
            </a:pPr>
            <a:r>
              <a:rPr lang="en-US" sz="2800" dirty="0"/>
              <a:t>The clinician role has emphasis on holism, health promotion and skill </a:t>
            </a:r>
            <a:r>
              <a:rPr lang="en-US" sz="2800" dirty="0" smtClean="0"/>
              <a:t>expansion</a:t>
            </a:r>
            <a:endParaRPr lang="en-US" sz="2800" dirty="0"/>
          </a:p>
          <a:p>
            <a:pPr algn="ctr" rtl="0">
              <a:lnSpc>
                <a:spcPct val="150000"/>
              </a:lnSpc>
              <a:buFontTx/>
              <a:buNone/>
            </a:pPr>
            <a:r>
              <a:rPr lang="en-US" sz="2800" b="1" dirty="0"/>
              <a:t>Holistic practice = considering the broad range of interacting needs that affect the </a:t>
            </a:r>
            <a:r>
              <a:rPr lang="en-US" sz="2800" b="1" dirty="0">
                <a:latin typeface="Arial"/>
              </a:rPr>
              <a:t>“</a:t>
            </a:r>
            <a:r>
              <a:rPr lang="en-US" sz="2800" b="1" dirty="0"/>
              <a:t>collective health</a:t>
            </a:r>
            <a:r>
              <a:rPr lang="en-US" sz="2800" b="1" dirty="0">
                <a:latin typeface="Arial"/>
              </a:rPr>
              <a:t>”</a:t>
            </a:r>
            <a:r>
              <a:rPr lang="en-US" sz="2800" b="1" dirty="0"/>
              <a:t> of the client as a larger system (Patterson 1998)</a:t>
            </a:r>
          </a:p>
          <a:p>
            <a:pPr algn="l" rtl="0">
              <a:lnSpc>
                <a:spcPct val="150000"/>
              </a:lnSpc>
              <a:buFontTx/>
              <a:buNone/>
            </a:pPr>
            <a:endParaRPr lang="en-US" sz="2800" b="1" dirty="0"/>
          </a:p>
          <a:p>
            <a:pPr algn="l" rtl="0">
              <a:lnSpc>
                <a:spcPct val="150000"/>
              </a:lnSpc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09" y="0"/>
            <a:ext cx="7772400" cy="1143000"/>
          </a:xfrm>
        </p:spPr>
        <p:txBody>
          <a:bodyPr/>
          <a:lstStyle/>
          <a:p>
            <a:r>
              <a:rPr lang="en-US" b="1" dirty="0"/>
              <a:t>Clinician Role (Continued)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230" y="1201707"/>
            <a:ext cx="8823330" cy="5440437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sz="2800" dirty="0" smtClean="0"/>
              <a:t>A major clinician role is focusing on </a:t>
            </a:r>
            <a:r>
              <a:rPr lang="en-US" sz="2800" dirty="0"/>
              <a:t>promoting </a:t>
            </a:r>
            <a:r>
              <a:rPr lang="en-US" sz="2800" dirty="0" smtClean="0"/>
              <a:t>wellness. </a:t>
            </a:r>
            <a:endParaRPr lang="en-US" sz="2800" dirty="0"/>
          </a:p>
          <a:p>
            <a:pPr algn="l" rtl="0">
              <a:lnSpc>
                <a:spcPct val="150000"/>
              </a:lnSpc>
            </a:pPr>
            <a:r>
              <a:rPr lang="en-US" sz="2800" dirty="0"/>
              <a:t>Nursing service includes seeking out clients at risk for poor health to offer preventive and health promoting services rather than waiting for them to come for help after problems </a:t>
            </a:r>
            <a:r>
              <a:rPr lang="en-US" sz="2800" dirty="0" smtClean="0"/>
              <a:t>arise. </a:t>
            </a:r>
          </a:p>
          <a:p>
            <a:pPr algn="l" rtl="0">
              <a:lnSpc>
                <a:spcPts val="4000"/>
              </a:lnSpc>
              <a:buFontTx/>
              <a:buNone/>
            </a:pPr>
            <a:r>
              <a:rPr lang="en-US" sz="2800" dirty="0" smtClean="0"/>
              <a:t>Examples: </a:t>
            </a:r>
          </a:p>
          <a:p>
            <a:pPr algn="l" rtl="0">
              <a:lnSpc>
                <a:spcPts val="4000"/>
              </a:lnSpc>
            </a:pPr>
            <a:r>
              <a:rPr lang="en-US" sz="2800" dirty="0" smtClean="0"/>
              <a:t>Employees of a business are helped to live healthier and happier lives by working with a group who wants to quit smoking </a:t>
            </a:r>
          </a:p>
          <a:p>
            <a:pPr algn="l" rtl="0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40" y="1457298"/>
            <a:ext cx="8763120" cy="5184846"/>
          </a:xfrm>
        </p:spPr>
        <p:txBody>
          <a:bodyPr/>
          <a:lstStyle/>
          <a:p>
            <a:pPr algn="l" rtl="0">
              <a:lnSpc>
                <a:spcPts val="4000"/>
              </a:lnSpc>
              <a:buNone/>
            </a:pPr>
            <a:r>
              <a:rPr lang="en-US" dirty="0" smtClean="0"/>
              <a:t>Examples: </a:t>
            </a:r>
          </a:p>
          <a:p>
            <a:pPr algn="l" rtl="0">
              <a:lnSpc>
                <a:spcPts val="4000"/>
              </a:lnSpc>
              <a:buNone/>
            </a:pPr>
            <a:endParaRPr lang="en-US" dirty="0" smtClean="0"/>
          </a:p>
          <a:p>
            <a:pPr algn="l" rtl="0">
              <a:lnSpc>
                <a:spcPts val="4000"/>
              </a:lnSpc>
            </a:pPr>
            <a:r>
              <a:rPr lang="en-US" dirty="0" smtClean="0"/>
              <a:t>Educating fathers – to – be about fathering skills. </a:t>
            </a:r>
          </a:p>
          <a:p>
            <a:pPr algn="l" rtl="0">
              <a:lnSpc>
                <a:spcPts val="4000"/>
              </a:lnSpc>
            </a:pPr>
            <a:r>
              <a:rPr lang="en-US" dirty="0" smtClean="0"/>
              <a:t>Assist several families with terminally ill patients to gain strengths through a support system of accepting death and the dying process.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22" y="0"/>
            <a:ext cx="7772400" cy="1143000"/>
          </a:xfrm>
        </p:spPr>
        <p:txBody>
          <a:bodyPr/>
          <a:lstStyle/>
          <a:p>
            <a:r>
              <a:rPr lang="en-US" b="1" dirty="0"/>
              <a:t>Clinician Role 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733"/>
            <a:ext cx="9144000" cy="1143000"/>
          </a:xfrm>
        </p:spPr>
        <p:txBody>
          <a:bodyPr/>
          <a:lstStyle/>
          <a:p>
            <a:r>
              <a:rPr lang="en-US" sz="4000" b="1" dirty="0"/>
              <a:t>Examples at the UNRWA clinics &amp; Schools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0" y="1457297"/>
            <a:ext cx="8763120" cy="5221359"/>
          </a:xfrm>
        </p:spPr>
        <p:txBody>
          <a:bodyPr/>
          <a:lstStyle/>
          <a:p>
            <a:pPr algn="l" rtl="0">
              <a:lnSpc>
                <a:spcPts val="4200"/>
              </a:lnSpc>
            </a:pPr>
            <a:r>
              <a:rPr lang="en-US" sz="2800" dirty="0" smtClean="0"/>
              <a:t>Immunization </a:t>
            </a:r>
            <a:r>
              <a:rPr lang="en-US" sz="2800" dirty="0"/>
              <a:t>of infants and pre-</a:t>
            </a:r>
            <a:r>
              <a:rPr lang="en-US" sz="2800" dirty="0" err="1"/>
              <a:t>schoolers</a:t>
            </a:r>
            <a:endParaRPr lang="en-US" sz="2800" dirty="0"/>
          </a:p>
          <a:p>
            <a:pPr algn="l" rtl="0">
              <a:lnSpc>
                <a:spcPts val="4200"/>
              </a:lnSpc>
            </a:pPr>
            <a:r>
              <a:rPr lang="en-US" sz="2800" dirty="0"/>
              <a:t>Family planning programs</a:t>
            </a:r>
          </a:p>
          <a:p>
            <a:pPr algn="l" rtl="0">
              <a:lnSpc>
                <a:spcPts val="4200"/>
              </a:lnSpc>
            </a:pPr>
            <a:r>
              <a:rPr lang="en-US" sz="2800" dirty="0"/>
              <a:t>Cholesterol screening</a:t>
            </a:r>
          </a:p>
          <a:p>
            <a:pPr algn="l" rtl="0">
              <a:lnSpc>
                <a:spcPts val="4200"/>
              </a:lnSpc>
            </a:pPr>
            <a:r>
              <a:rPr lang="en-US" sz="2800" dirty="0"/>
              <a:t>Prevention of behavioural problems in </a:t>
            </a:r>
            <a:r>
              <a:rPr lang="en-US" sz="2800" dirty="0" smtClean="0"/>
              <a:t>adolescents</a:t>
            </a:r>
          </a:p>
          <a:p>
            <a:pPr algn="l" rtl="0">
              <a:lnSpc>
                <a:spcPts val="4200"/>
              </a:lnSpc>
            </a:pPr>
            <a:r>
              <a:rPr lang="en-US" sz="2800" b="1" dirty="0" smtClean="0"/>
              <a:t>Expanded </a:t>
            </a:r>
            <a:r>
              <a:rPr lang="en-US" sz="2800" b="1" dirty="0"/>
              <a:t>skills in observation, listening, communication and counseling are integral to your role as a CHN with emphasis on psychological and socio-cultural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09" y="0"/>
            <a:ext cx="7772400" cy="1143000"/>
          </a:xfrm>
        </p:spPr>
        <p:txBody>
          <a:bodyPr/>
          <a:lstStyle/>
          <a:p>
            <a:r>
              <a:rPr lang="en-US" b="1" dirty="0"/>
              <a:t>Educator Role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0" y="1238220"/>
            <a:ext cx="8763120" cy="5619780"/>
          </a:xfrm>
        </p:spPr>
        <p:txBody>
          <a:bodyPr/>
          <a:lstStyle/>
          <a:p>
            <a:pPr algn="l" rtl="0"/>
            <a:r>
              <a:rPr lang="en-US" dirty="0" smtClean="0"/>
              <a:t>Being a health teacher is one of the main role of a CHN. </a:t>
            </a:r>
            <a:endParaRPr lang="en-US" dirty="0"/>
          </a:p>
          <a:p>
            <a:pPr algn="l" rtl="0"/>
            <a:r>
              <a:rPr lang="en-US" dirty="0" smtClean="0"/>
              <a:t>It is an important </a:t>
            </a:r>
            <a:r>
              <a:rPr lang="en-US" dirty="0"/>
              <a:t>role </a:t>
            </a:r>
            <a:r>
              <a:rPr lang="en-US" dirty="0" smtClean="0"/>
              <a:t>because: </a:t>
            </a:r>
            <a:endParaRPr lang="en-US" dirty="0"/>
          </a:p>
          <a:p>
            <a:pPr lvl="1" algn="l" rtl="0"/>
            <a:r>
              <a:rPr lang="en-US" dirty="0"/>
              <a:t>Community clients are NOT usually acutely ill and can absorb and act on health </a:t>
            </a:r>
            <a:r>
              <a:rPr lang="en-US" dirty="0" smtClean="0"/>
              <a:t>information. </a:t>
            </a:r>
            <a:endParaRPr lang="en-US" dirty="0"/>
          </a:p>
          <a:p>
            <a:pPr lvl="1" algn="l" rtl="0"/>
            <a:r>
              <a:rPr lang="en-US" dirty="0"/>
              <a:t>A wider audience can be reached leading to a community-wide </a:t>
            </a:r>
            <a:r>
              <a:rPr lang="en-US" dirty="0" smtClean="0"/>
              <a:t>impact. </a:t>
            </a:r>
            <a:endParaRPr lang="en-US" dirty="0"/>
          </a:p>
          <a:p>
            <a:pPr lvl="1" algn="l" rtl="0"/>
            <a:r>
              <a:rPr lang="en-US" dirty="0"/>
              <a:t>The public has a higher level of health </a:t>
            </a:r>
            <a:r>
              <a:rPr lang="en-US" dirty="0" smtClean="0"/>
              <a:t>consciousness. </a:t>
            </a:r>
            <a:endParaRPr lang="en-US" dirty="0"/>
          </a:p>
          <a:p>
            <a:pPr lvl="1" algn="l" rtl="0"/>
            <a:r>
              <a:rPr lang="en-US" dirty="0"/>
              <a:t>Client self-education is facilitated by the nurse. Based on the concept of self-care, clients are encouraged to use appropriate health </a:t>
            </a:r>
            <a:r>
              <a:rPr lang="en-US" dirty="0" smtClean="0"/>
              <a:t>resources.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09" y="0"/>
            <a:ext cx="7772400" cy="1019142"/>
          </a:xfrm>
        </p:spPr>
        <p:txBody>
          <a:bodyPr/>
          <a:lstStyle/>
          <a:p>
            <a:r>
              <a:rPr lang="en-US" b="1" dirty="0"/>
              <a:t>Advocate Role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88" y="803285"/>
            <a:ext cx="9099612" cy="5802346"/>
          </a:xfrm>
        </p:spPr>
        <p:txBody>
          <a:bodyPr/>
          <a:lstStyle/>
          <a:p>
            <a:pPr marL="533400" indent="-533400" algn="l" rtl="0"/>
            <a:r>
              <a:rPr lang="en-US" sz="2800" dirty="0"/>
              <a:t>Based on clients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rights: Every patient or client has the right to receive just, equal, and humane treatment. </a:t>
            </a:r>
          </a:p>
          <a:p>
            <a:pPr marL="533400" indent="-533400" algn="l" rtl="0">
              <a:buFontTx/>
              <a:buNone/>
            </a:pPr>
            <a:r>
              <a:rPr lang="en-US" sz="2800" b="1" dirty="0"/>
              <a:t>Why Advocacy</a:t>
            </a:r>
            <a:r>
              <a:rPr lang="en-US" sz="2800" dirty="0"/>
              <a:t>? </a:t>
            </a:r>
          </a:p>
          <a:p>
            <a:pPr marL="533400" indent="-533400" algn="l" rtl="0"/>
            <a:r>
              <a:rPr lang="en-US" sz="2800" dirty="0"/>
              <a:t>Current health care system offers de-</a:t>
            </a:r>
            <a:r>
              <a:rPr lang="en-US" sz="2800" dirty="0" err="1"/>
              <a:t>personalised</a:t>
            </a:r>
            <a:r>
              <a:rPr lang="en-US" sz="2800" dirty="0"/>
              <a:t> and fragmented services. Many clients who are poor and disadvantaged are frustrated and the nurse becomes an </a:t>
            </a:r>
            <a:r>
              <a:rPr lang="en-US" sz="2800" b="1" dirty="0"/>
              <a:t>advocate</a:t>
            </a:r>
            <a:r>
              <a:rPr lang="en-US" sz="2800" dirty="0"/>
              <a:t> for clients pleading their cause and acting on their behalf</a:t>
            </a:r>
          </a:p>
          <a:p>
            <a:pPr marL="533400" indent="-533400" algn="l" rtl="0">
              <a:buFontTx/>
              <a:buNone/>
            </a:pPr>
            <a:r>
              <a:rPr lang="en-US" sz="2800" b="1" dirty="0"/>
              <a:t>Goals of advocacy:</a:t>
            </a:r>
          </a:p>
          <a:p>
            <a:pPr marL="914400" lvl="1" indent="-457200" algn="l" rtl="0">
              <a:buFontTx/>
              <a:buAutoNum type="arabicPeriod"/>
            </a:pPr>
            <a:r>
              <a:rPr lang="en-US" dirty="0"/>
              <a:t>Help clients gain more independence and self-determination</a:t>
            </a:r>
          </a:p>
          <a:p>
            <a:pPr marL="914400" lvl="1" indent="-457200" algn="l" rtl="0">
              <a:buFontTx/>
              <a:buAutoNum type="arabicPeriod"/>
            </a:pPr>
            <a:r>
              <a:rPr lang="en-US" dirty="0"/>
              <a:t>Make the system more responsive and relevant to the needs of clients </a:t>
            </a:r>
          </a:p>
          <a:p>
            <a:pPr marL="533400" indent="-533400" algn="l" rt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09" y="0"/>
            <a:ext cx="7772400" cy="1143000"/>
          </a:xfrm>
        </p:spPr>
        <p:txBody>
          <a:bodyPr/>
          <a:lstStyle/>
          <a:p>
            <a:r>
              <a:rPr lang="en-US" sz="4000" b="1" dirty="0"/>
              <a:t>Characteristic Actions of an  Advocate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Being assertive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Taking risks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Communicating and negotiating well</a:t>
            </a:r>
          </a:p>
          <a:p>
            <a:pPr marL="609600" indent="-609600" algn="l" rtl="0">
              <a:lnSpc>
                <a:spcPct val="150000"/>
              </a:lnSpc>
              <a:buFontTx/>
              <a:buAutoNum type="arabicPeriod"/>
            </a:pPr>
            <a:r>
              <a:rPr lang="en-US" dirty="0"/>
              <a:t>Identifying resources and obtaining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1034</Words>
  <Application>Microsoft PowerPoint</Application>
  <PresentationFormat>On-screen Show (4:3)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Roles of Community Health Nurse</vt:lpstr>
      <vt:lpstr>Roles of Community Health Nurses</vt:lpstr>
      <vt:lpstr>Clinician Role</vt:lpstr>
      <vt:lpstr>Clinician Role (Continued)</vt:lpstr>
      <vt:lpstr>Clinician Role (Continued)</vt:lpstr>
      <vt:lpstr>Examples at the UNRWA clinics &amp; Schools</vt:lpstr>
      <vt:lpstr>Educator Role</vt:lpstr>
      <vt:lpstr>Advocate Role</vt:lpstr>
      <vt:lpstr>Characteristic Actions of an  Advocate</vt:lpstr>
      <vt:lpstr>Manager Role</vt:lpstr>
      <vt:lpstr>Slide 11</vt:lpstr>
      <vt:lpstr>Nurse as Planner</vt:lpstr>
      <vt:lpstr>Nurse as Organiser</vt:lpstr>
      <vt:lpstr>Nurse as Organiser (Cont..)</vt:lpstr>
      <vt:lpstr>Nurse as Leader</vt:lpstr>
      <vt:lpstr>Nurse as Controller and Evaluator</vt:lpstr>
      <vt:lpstr>Management Behaviours</vt:lpstr>
      <vt:lpstr>Management Behaviours</vt:lpstr>
      <vt:lpstr>Management Skills</vt:lpstr>
      <vt:lpstr>Collaborator Role</vt:lpstr>
      <vt:lpstr>Researcher Role</vt:lpstr>
      <vt:lpstr>The Research Process</vt:lpstr>
      <vt:lpstr>Settings for CHN Practice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acer</cp:lastModifiedBy>
  <cp:revision>32</cp:revision>
  <cp:lastPrinted>1601-01-01T00:00:00Z</cp:lastPrinted>
  <dcterms:created xsi:type="dcterms:W3CDTF">1601-01-01T00:00:00Z</dcterms:created>
  <dcterms:modified xsi:type="dcterms:W3CDTF">2018-11-07T16:57:59Z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