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8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CE37F-AAB9-4582-A9D4-E508ACB00363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F57EB-AD77-4CC4-82F3-E3C690D22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F57EB-AD77-4CC4-82F3-E3C690D220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bluebackgorund"/>
          <p:cNvPicPr>
            <a:picLocks noChangeAspect="1" noChangeArrowheads="1"/>
          </p:cNvPicPr>
          <p:nvPr/>
        </p:nvPicPr>
        <p:blipFill>
          <a:blip r:embed="rId2" cstate="print"/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bluebackgorund"/>
          <p:cNvPicPr>
            <a:picLocks noChangeAspect="1" noChangeArrowheads="1"/>
          </p:cNvPicPr>
          <p:nvPr/>
        </p:nvPicPr>
        <p:blipFill>
          <a:blip r:embed="rId15" cstate="print"/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6F25E9E-BF9A-4215-AA5D-AC9BC1BAD166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9EA6CF-ED46-4C65-9341-D8CDA4D70C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FIRST REFERRAL UNIT</a:t>
            </a:r>
            <a:endParaRPr lang="en-US" b="1" dirty="0"/>
          </a:p>
        </p:txBody>
      </p:sp>
      <p:pic>
        <p:nvPicPr>
          <p:cNvPr id="1026" name="Picture 2" descr="C:\Users\user\AppData\Local\Microsoft\Windows\Temporary Internet Files\Content.IE5\0519WSOO\MC9001834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09800"/>
            <a:ext cx="3886200" cy="3733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868362"/>
          </a:xfrm>
        </p:spPr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endParaRPr lang="en-US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Selection of sites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RCH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funds were provided </a:t>
            </a:r>
            <a:r>
              <a:rPr lang="en-US" dirty="0" smtClean="0"/>
              <a:t>to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CHCs and district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hospitals.</a:t>
            </a:r>
          </a:p>
          <a:p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Equipment Kits Supplied Under CSSM </a:t>
            </a:r>
            <a:r>
              <a:rPr lang="en-US" sz="4000" dirty="0" err="1" smtClean="0"/>
              <a:t>Programme</a:t>
            </a:r>
            <a:endParaRPr lang="en-US" sz="4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16002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user\AppData\Local\Microsoft\Windows\Temporary Internet Files\Content.IE5\0519WSOO\MC9002332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90185">
            <a:off x="6324600" y="1981200"/>
            <a:ext cx="2514600" cy="32524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Human resources: Re-deployment and multi-skilling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Policy 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options for human resource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management</a:t>
            </a:r>
          </a:p>
          <a:p>
            <a:r>
              <a:rPr lang="en-US" dirty="0" smtClean="0"/>
              <a:t>Facilities to manage Obstetrical 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emergencies</a:t>
            </a:r>
            <a:r>
              <a:rPr lang="en-US" dirty="0"/>
              <a:t>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 of 4 medical officers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(surgeon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obstetrician, physician and pediatrician) was recommended. </a:t>
            </a:r>
          </a:p>
          <a:p>
            <a:r>
              <a:rPr lang="en-US" dirty="0"/>
              <a:t>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dequate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Medical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Personnels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including nursing staffs.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In-patient wards.</a:t>
            </a:r>
          </a:p>
          <a:p>
            <a:endParaRPr lang="en-US" dirty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792162"/>
          </a:xfrm>
        </p:spPr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Re-deployment &amp;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multi-skilling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Strengthening of 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BPHCs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PHCs will be done in a need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manner.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block PHCs shall have minimum 30 indoor beds with complete facilities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institutional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delivery and usual indoor treatment care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Well-functioning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PHCs running with indoor facilities will be identified 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infrastructure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strengthened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8000" cy="868362"/>
          </a:xfrm>
        </p:spPr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existing manpower will be strengthened by withdrawing and posting of manpower from PHCs that are providing only OPD services.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the staff of PHCs, doing outdoor services shall be with drawn and re-deployed in BPHCs and PHCs running 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14600" cy="715962"/>
          </a:xfrm>
        </p:spPr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Provision of 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 like blood storage, Laboratory services,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pharmacy services.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available manpower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other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resources in FRUs.</a:t>
            </a:r>
          </a:p>
          <a:p>
            <a:r>
              <a:rPr lang="en-US" dirty="0"/>
              <a:t>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raining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(FOGSI)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Multi-skilling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training of paramedical workers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696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Functional/financial autonomy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Hire locally available specialists and/or paramedical workers from 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private/ NGO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 in case of need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arrangements for referral transport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resources locally and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Out-source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non-clinical services.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Appropriate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referral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transport from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periphery to the functioning First Referral Units providing emergency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and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ii)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FRUs to district/tertiary level institutions.</a:t>
            </a:r>
            <a:endParaRPr lang="en-US" dirty="0"/>
          </a:p>
        </p:txBody>
      </p:sp>
      <p:pic>
        <p:nvPicPr>
          <p:cNvPr id="7170" name="Picture 2" descr="C:\Users\user\AppData\Local\Microsoft\Windows\Temporary Internet Files\Content.IE5\DPQ1YLAX\MC90043870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32557"/>
            <a:ext cx="1822704" cy="2325443"/>
          </a:xfrm>
          <a:prstGeom prst="rect">
            <a:avLst/>
          </a:prstGeom>
          <a:noFill/>
        </p:spPr>
      </p:pic>
      <p:pic>
        <p:nvPicPr>
          <p:cNvPr id="7171" name="Picture 3" descr="C:\Users\user\AppData\Local\Microsoft\Windows\Temporary Internet Files\Content.IE5\BMK9O1IS\MC9003118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812841"/>
            <a:ext cx="1826971" cy="10451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r>
              <a:rPr lang="en-US" dirty="0" smtClean="0"/>
              <a:t>Selection of FRU Unit</a:t>
            </a:r>
            <a:endParaRPr lang="en-US" dirty="0"/>
          </a:p>
        </p:txBody>
      </p:sp>
      <p:pic>
        <p:nvPicPr>
          <p:cNvPr id="8195" name="Picture 3" descr="C:\Users\user\AppData\Local\Microsoft\Windows\Temporary Internet Files\Content.IE5\Y9MQ0BUA\MC91021700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971800"/>
            <a:ext cx="3810000" cy="3276600"/>
          </a:xfrm>
          <a:prstGeom prst="rect">
            <a:avLst/>
          </a:prstGeom>
          <a:noFill/>
        </p:spPr>
      </p:pic>
      <p:pic>
        <p:nvPicPr>
          <p:cNvPr id="8198" name="Picture 6" descr="C:\Users\user\AppData\Local\Microsoft\Windows\Temporary Internet Files\Content.IE5\F3939ZXT\MC9002791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676400"/>
            <a:ext cx="4267200" cy="40376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ookman Old Style" pitchFamily="18" charset="0"/>
              </a:rPr>
              <a:t>1992-1997 - 105 </a:t>
            </a:r>
            <a:r>
              <a:rPr lang="en-US" dirty="0" smtClean="0"/>
              <a:t>FRUs in Tamil Nadu</a:t>
            </a:r>
          </a:p>
          <a:p>
            <a:r>
              <a:rPr lang="en-US" dirty="0" smtClean="0">
                <a:latin typeface="Bookman Old Style" pitchFamily="18" charset="0"/>
              </a:rPr>
              <a:t>2009          - 291 </a:t>
            </a:r>
            <a:r>
              <a:rPr lang="en-US" dirty="0" smtClean="0"/>
              <a:t>FRUs in Tamil Nadu</a:t>
            </a:r>
          </a:p>
          <a:p>
            <a:endParaRPr lang="en-US" dirty="0"/>
          </a:p>
        </p:txBody>
      </p:sp>
      <p:pic>
        <p:nvPicPr>
          <p:cNvPr id="9218" name="Picture 2" descr="C:\Users\user\AppData\Local\Microsoft\Windows\Temporary Internet Files\Content.IE5\Y9MQ0BUA\MC9004393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84215">
            <a:off x="568080" y="4129675"/>
            <a:ext cx="2286512" cy="24068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Historical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CSSM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setting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FRUs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community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 centers/sub-district level hospitals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/>
              <a:t>RCH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-Supply of Emergency               Obstetric Drug Kit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-Provision for Private Anesthetic Services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 and </a:t>
            </a:r>
            <a:r>
              <a:rPr lang="en-US" dirty="0"/>
              <a:t>C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osmetics Rule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Content Placeholder 4" descr="gal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752600"/>
            <a:ext cx="6324600" cy="4267200"/>
          </a:xfr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………, …………,$ ………….. are the clinical facilities should be needed in PHCs or CHCs to declare as a FRU.</a:t>
            </a:r>
          </a:p>
          <a:p>
            <a:pPr marL="514350" indent="-514350">
              <a:buAutoNum type="arabicPeriod"/>
            </a:pPr>
            <a:r>
              <a:rPr lang="en-US" dirty="0" smtClean="0"/>
              <a:t>Under CSSM </a:t>
            </a:r>
            <a:r>
              <a:rPr lang="en-US" dirty="0" err="1" smtClean="0"/>
              <a:t>Programme</a:t>
            </a:r>
            <a:r>
              <a:rPr lang="en-US" dirty="0" smtClean="0"/>
              <a:t>, ……… number of kits were designed for surgical procedure.</a:t>
            </a:r>
          </a:p>
          <a:p>
            <a:pPr marL="514350" indent="-514350">
              <a:buAutoNum type="arabicPeriod"/>
            </a:pPr>
            <a:r>
              <a:rPr lang="en-US" dirty="0" smtClean="0"/>
              <a:t>Up to 2009, the total number of FRUs </a:t>
            </a:r>
            <a:r>
              <a:rPr lang="en-US" dirty="0" err="1" smtClean="0"/>
              <a:t>operationalised</a:t>
            </a:r>
            <a:r>
              <a:rPr lang="en-US" dirty="0" smtClean="0"/>
              <a:t> in Tamil Nadu is ………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pic>
        <p:nvPicPr>
          <p:cNvPr id="10242" name="Picture 2" descr="C:\Users\user\AppData\Local\Microsoft\Windows\Temporary Internet Files\Content.IE5\DPQ1YLAX\MC9002955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2193956" cy="14576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5400" b="1" dirty="0" smtClean="0">
                <a:latin typeface="French Script MT" pitchFamily="66" charset="0"/>
              </a:rPr>
              <a:t>Write an assignment on standing orders followed in FRU in case of obstetrical emergencies.</a:t>
            </a:r>
            <a:endParaRPr lang="en-US" sz="5400" b="1" dirty="0">
              <a:latin typeface="French Script MT" pitchFamily="66" charset="0"/>
            </a:endParaRPr>
          </a:p>
        </p:txBody>
      </p:sp>
      <p:pic>
        <p:nvPicPr>
          <p:cNvPr id="11266" name="Picture 2" descr="C:\Users\user\AppData\Local\Microsoft\Windows\Temporary Internet Files\Content.IE5\Y9MQ0BUA\MC9000481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91000"/>
            <a:ext cx="18288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12" name="Content Placeholder 11" descr="gal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057400"/>
            <a:ext cx="2076450" cy="1828800"/>
          </a:xfrm>
        </p:spPr>
      </p:pic>
      <p:pic>
        <p:nvPicPr>
          <p:cNvPr id="12290" name="Picture 2" descr="C:\Users\user\Pictures\gal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2590800" cy="2133600"/>
          </a:xfrm>
          <a:prstGeom prst="rect">
            <a:avLst/>
          </a:prstGeom>
          <a:noFill/>
        </p:spPr>
      </p:pic>
      <p:pic>
        <p:nvPicPr>
          <p:cNvPr id="12291" name="Picture 3" descr="C:\Users\user\Pictures\gal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590800"/>
            <a:ext cx="2286000" cy="1752600"/>
          </a:xfrm>
          <a:prstGeom prst="rect">
            <a:avLst/>
          </a:prstGeom>
          <a:noFill/>
        </p:spPr>
      </p:pic>
      <p:pic>
        <p:nvPicPr>
          <p:cNvPr id="12292" name="Picture 4" descr="C:\Users\user\Pictures\gal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962400"/>
            <a:ext cx="2438400" cy="1857375"/>
          </a:xfrm>
          <a:prstGeom prst="rect">
            <a:avLst/>
          </a:prstGeom>
          <a:noFill/>
        </p:spPr>
      </p:pic>
      <p:pic>
        <p:nvPicPr>
          <p:cNvPr id="12293" name="Picture 5" descr="C:\Users\user\Pictures\gal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7550" y="5029200"/>
            <a:ext cx="2076450" cy="1552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Content Placeholder 3" descr="DSC_3749_DxO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8001000" cy="4919663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Tenth Plan: Recommended Approach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dentified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establishment of fully functional and operational FRUs as the priority area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provision of Emergency Obstetric and New-born Care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B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end of the Tenth Five Year Plan, each district should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least 3-4 fully functional facilities which are equipped 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Emergency Care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 round-the-clock basis.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90800" cy="1020762"/>
          </a:xfrm>
        </p:spPr>
        <p:txBody>
          <a:bodyPr/>
          <a:lstStyle/>
          <a:p>
            <a:r>
              <a:rPr lang="en-US" dirty="0" smtClean="0"/>
              <a:t>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apping the existing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 facilities, available manpower and other resources for each district</a:t>
            </a:r>
            <a:endParaRPr lang="en-US" dirty="0"/>
          </a:p>
        </p:txBody>
      </p:sp>
      <p:pic>
        <p:nvPicPr>
          <p:cNvPr id="2050" name="Picture 2" descr="C:\Users\user\AppData\Local\Microsoft\Windows\Temporary Internet Files\Content.IE5\F3939ZXT\MC9002340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581400"/>
            <a:ext cx="3810000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Critical Determinants of a FRU’s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24-hour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delivery services including normal and assisted deliveries</a:t>
            </a:r>
          </a:p>
          <a:p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Emergency 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Obstetric Care including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   surgical 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interventions like Caesarean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Sections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other medical interventions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New-born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Care</a:t>
            </a:r>
            <a:endParaRPr lang="en-US" dirty="0">
              <a:solidFill>
                <a:schemeClr val="bg2">
                  <a:lumMod val="25000"/>
                  <a:lumOff val="75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Emergency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 of sick children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 range of family planning services including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Laproscopic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C:\Users\user\AppData\Local\Microsoft\Windows\Temporary Internet Files\Content.IE5\JJHM0WMW\MC9000019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1981200" cy="304800"/>
          </a:xfrm>
        </p:spPr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Safe Abortion Services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Treatment of STI / RTI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Blood Storage Facility 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Essential Laboratory Services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Referral (transport) Services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7" name="Picture 5" descr="C:\Users\user\AppData\Local\Microsoft\Windows\Temporary Internet Files\Content.IE5\3KJNA14H\MC9004336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105400"/>
            <a:ext cx="2438400" cy="1409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74638"/>
            <a:ext cx="7772400" cy="1143000"/>
          </a:xfrm>
        </p:spPr>
        <p:txBody>
          <a:bodyPr/>
          <a:lstStyle/>
          <a:p>
            <a:r>
              <a:rPr lang="en-US" sz="4000" dirty="0" smtClean="0"/>
              <a:t>Points to be consider while selecting the facility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Infrastructure </a:t>
            </a:r>
            <a:r>
              <a:rPr lang="en-US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needs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minimum bed strength of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20-30 and North- East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EAG States of 10-12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beds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initially.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fully functional operation theatre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equipped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undertaking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anesthetic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emergency surgical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fully operational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Labour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792162"/>
          </a:xfrm>
        </p:spPr>
        <p:txBody>
          <a:bodyPr/>
          <a:lstStyle/>
          <a:p>
            <a:r>
              <a:rPr lang="en-US" dirty="0" smtClean="0"/>
              <a:t>Cont………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area earmarked and equipped for New-born Care in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Labour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Room and also in the ward.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functional laboratory with facilities for all essential investigations.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Blood storage facility as per the guidelines issued by Govt. of India (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24-hour water supply.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Arrangements for waste disposal.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800" cy="868362"/>
          </a:xfrm>
        </p:spPr>
        <p:txBody>
          <a:bodyPr/>
          <a:lstStyle/>
          <a:p>
            <a:r>
              <a:rPr lang="en-US" dirty="0" smtClean="0"/>
              <a:t>Cont……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Regular electricity supply with back-up arrangements to ensure uninterrupted supply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Telephone connection.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Ambulance (owned or arranged through local hiring).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00138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00138</Template>
  <TotalTime>262</TotalTime>
  <Words>679</Words>
  <Application>Microsoft Office PowerPoint</Application>
  <PresentationFormat>On-screen Show (4:3)</PresentationFormat>
  <Paragraphs>96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00138</vt:lpstr>
      <vt:lpstr>FIRST REFERRAL UNIT</vt:lpstr>
      <vt:lpstr>Introduction</vt:lpstr>
      <vt:lpstr>Tenth Plan: Recommended Approach</vt:lpstr>
      <vt:lpstr>Cont…..</vt:lpstr>
      <vt:lpstr>       Critical Determinants of a FRU’s</vt:lpstr>
      <vt:lpstr>Cont….</vt:lpstr>
      <vt:lpstr>Points to be consider while selecting the facility</vt:lpstr>
      <vt:lpstr>Cont………</vt:lpstr>
      <vt:lpstr>Cont……</vt:lpstr>
      <vt:lpstr>Cont….</vt:lpstr>
      <vt:lpstr>Equipment Kits Supplied Under CSSM Programme</vt:lpstr>
      <vt:lpstr>Human resources: Re-deployment and multi-skilling</vt:lpstr>
      <vt:lpstr>Cont….</vt:lpstr>
      <vt:lpstr>Cont….</vt:lpstr>
      <vt:lpstr>Cont….</vt:lpstr>
      <vt:lpstr>Functional/financial autonomy</vt:lpstr>
      <vt:lpstr>Referral Transport</vt:lpstr>
      <vt:lpstr>Selection of FRU Unit</vt:lpstr>
      <vt:lpstr>Current Information</vt:lpstr>
      <vt:lpstr>Summary</vt:lpstr>
      <vt:lpstr>Evaluation</vt:lpstr>
      <vt:lpstr>Assignment 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REFERRAL UNIT</dc:title>
  <dc:creator>Thomaskutty</dc:creator>
  <cp:lastModifiedBy>Juvitta</cp:lastModifiedBy>
  <cp:revision>32</cp:revision>
  <dcterms:created xsi:type="dcterms:W3CDTF">2011-02-06T10:23:17Z</dcterms:created>
  <dcterms:modified xsi:type="dcterms:W3CDTF">2012-06-19T12:28:36Z</dcterms:modified>
</cp:coreProperties>
</file>