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5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6" r:id="rId22"/>
    <p:sldId id="287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306" r:id="rId31"/>
    <p:sldId id="283" r:id="rId32"/>
    <p:sldId id="284" r:id="rId33"/>
    <p:sldId id="285" r:id="rId34"/>
    <p:sldId id="305" r:id="rId35"/>
    <p:sldId id="288" r:id="rId36"/>
    <p:sldId id="289" r:id="rId37"/>
    <p:sldId id="290" r:id="rId38"/>
    <p:sldId id="291" r:id="rId39"/>
    <p:sldId id="292" r:id="rId40"/>
    <p:sldId id="304" r:id="rId41"/>
    <p:sldId id="293" r:id="rId42"/>
    <p:sldId id="294" r:id="rId43"/>
    <p:sldId id="295" r:id="rId44"/>
    <p:sldId id="303" r:id="rId45"/>
    <p:sldId id="299" r:id="rId46"/>
    <p:sldId id="300" r:id="rId47"/>
    <p:sldId id="301" r:id="rId48"/>
    <p:sldId id="302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view3D>
      <c:rAngAx val="1"/>
    </c:view3D>
    <c:floor>
      <c:spPr>
        <a:solidFill>
          <a:srgbClr val="92D050"/>
        </a:solidFill>
      </c:spPr>
    </c:floor>
    <c:sideWall>
      <c:spPr>
        <a:solidFill>
          <a:srgbClr val="92D050"/>
        </a:solidFill>
      </c:spPr>
    </c:sideWall>
    <c:backWall>
      <c:spPr>
        <a:solidFill>
          <a:srgbClr val="92D050"/>
        </a:solidFill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BODY MASS (40%)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Sheet1!$A$2</c:f>
              <c:strCache>
                <c:ptCount val="1"/>
                <c:pt idx="0">
                  <c:v>BODY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ICF  (40%)</c:v>
                </c:pt>
              </c:strCache>
            </c:strRef>
          </c:tx>
          <c:spPr>
            <a:solidFill>
              <a:srgbClr val="FF33CC"/>
            </a:solidFill>
            <a:ln>
              <a:solidFill>
                <a:srgbClr val="92D050"/>
              </a:solidFill>
            </a:ln>
          </c:spPr>
          <c:cat>
            <c:strRef>
              <c:f>Sheet1!$A$2</c:f>
              <c:strCache>
                <c:ptCount val="1"/>
                <c:pt idx="0">
                  <c:v>BODY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PLASMA/INTRAVASCULAR (15%)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</c:spPr>
          <c:cat>
            <c:strRef>
              <c:f>Sheet1!$A$2</c:f>
              <c:strCache>
                <c:ptCount val="1"/>
                <c:pt idx="0">
                  <c:v>BODY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INTERSTITIAL (5%)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Sheet1!$A$2</c:f>
              <c:strCache>
                <c:ptCount val="1"/>
                <c:pt idx="0">
                  <c:v>BODY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hape val="box"/>
        <c:axId val="142717312"/>
        <c:axId val="142718848"/>
        <c:axId val="0"/>
      </c:bar3DChart>
      <c:catAx>
        <c:axId val="142717312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42718848"/>
        <c:crosses val="autoZero"/>
        <c:auto val="1"/>
        <c:lblAlgn val="ctr"/>
        <c:lblOffset val="100"/>
      </c:catAx>
      <c:valAx>
        <c:axId val="14271884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4271731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US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IYA\Pictures\MEDICAL\fluid&amp;electrolyte\3CA0ADE4ECAGH7RG7CA5MBR8NCAH5CMFBCA8MOLRMCA2IPL23CA62Q8TQCAYPHZQQCABF0I65CA0ADLR3CAE3MSZUCAPPOJQXCAC7864MCAJ0RUQICAWL162XCAPQ2ZGSCAHW12JLCAHLC339CA7UWBY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0"/>
            <a:ext cx="3733800" cy="4800599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5867400" cy="68580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3000" b="1" dirty="0" smtClean="0">
                <a:solidFill>
                  <a:schemeClr val="tx1"/>
                </a:solidFill>
              </a:rPr>
              <a:t>NAME</a:t>
            </a:r>
            <a:r>
              <a:rPr lang="en-US" sz="3000" dirty="0" smtClean="0">
                <a:solidFill>
                  <a:schemeClr val="tx1"/>
                </a:solidFill>
              </a:rPr>
              <a:t>: Mr. Jones.</a:t>
            </a:r>
          </a:p>
          <a:p>
            <a:pPr algn="l"/>
            <a:r>
              <a:rPr lang="en-US" sz="3000" b="1" dirty="0" smtClean="0">
                <a:solidFill>
                  <a:schemeClr val="tx1"/>
                </a:solidFill>
              </a:rPr>
              <a:t>AGE</a:t>
            </a:r>
            <a:r>
              <a:rPr lang="en-US" sz="3000" dirty="0" smtClean="0">
                <a:solidFill>
                  <a:schemeClr val="tx1"/>
                </a:solidFill>
              </a:rPr>
              <a:t>:     24 yrs.</a:t>
            </a:r>
          </a:p>
          <a:p>
            <a:pPr algn="l"/>
            <a:r>
              <a:rPr lang="en-US" sz="3000" b="1" dirty="0" smtClean="0">
                <a:solidFill>
                  <a:schemeClr val="tx1"/>
                </a:solidFill>
              </a:rPr>
              <a:t>SEX</a:t>
            </a:r>
            <a:r>
              <a:rPr lang="en-US" sz="3000" dirty="0" smtClean="0">
                <a:solidFill>
                  <a:schemeClr val="tx1"/>
                </a:solidFill>
              </a:rPr>
              <a:t>:     Male</a:t>
            </a:r>
          </a:p>
          <a:p>
            <a:pPr algn="l"/>
            <a:endParaRPr lang="en-US" sz="1200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PRESENTING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b="1" dirty="0" smtClean="0">
                <a:solidFill>
                  <a:schemeClr val="tx1"/>
                </a:solidFill>
              </a:rPr>
              <a:t>HISTORY</a:t>
            </a:r>
            <a:r>
              <a:rPr lang="en-US" dirty="0" smtClean="0">
                <a:solidFill>
                  <a:schemeClr val="tx1"/>
                </a:solidFill>
              </a:rPr>
              <a:t>:  Severe vomiting and </a:t>
            </a:r>
            <a:r>
              <a:rPr lang="en-US" dirty="0" smtClean="0">
                <a:solidFill>
                  <a:schemeClr val="tx1"/>
                </a:solidFill>
              </a:rPr>
              <a:t>dehydration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PHYSICAL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EXAMINATION</a:t>
            </a:r>
            <a:r>
              <a:rPr lang="en-US" dirty="0" smtClean="0">
                <a:solidFill>
                  <a:schemeClr val="tx1"/>
                </a:solidFill>
              </a:rPr>
              <a:t>:  Rough and dry tongue, dry and sticky mucus membrane, disoriented and restless.</a:t>
            </a: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LAB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b="1" dirty="0" smtClean="0">
                <a:solidFill>
                  <a:schemeClr val="tx1"/>
                </a:solidFill>
              </a:rPr>
              <a:t>INVESTIGATIONS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Serum sodium level= 152 </a:t>
            </a:r>
            <a:r>
              <a:rPr lang="en-US" dirty="0" err="1" smtClean="0">
                <a:solidFill>
                  <a:schemeClr val="tx1"/>
                </a:solidFill>
              </a:rPr>
              <a:t>mEq</a:t>
            </a:r>
            <a:r>
              <a:rPr lang="en-US" dirty="0" smtClean="0">
                <a:solidFill>
                  <a:schemeClr val="tx1"/>
                </a:solidFill>
              </a:rPr>
              <a:t>/L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Phosphorous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295400"/>
            <a:ext cx="4953000" cy="54102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/>
              <a:t>ICF</a:t>
            </a:r>
            <a:r>
              <a:rPr lang="en-US" sz="3200" dirty="0" smtClean="0"/>
              <a:t> anion.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Energy storage.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Carbohydrate, protein and fat metabollism.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Hydrogen buffer.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Normal value =</a:t>
            </a:r>
          </a:p>
          <a:p>
            <a:pPr>
              <a:lnSpc>
                <a:spcPct val="150000"/>
              </a:lnSpc>
              <a:buNone/>
            </a:pPr>
            <a:r>
              <a:rPr lang="en-US" sz="3200" dirty="0" smtClean="0"/>
              <a:t>            2.5 – 4.5 mg/dl.</a:t>
            </a:r>
          </a:p>
        </p:txBody>
      </p:sp>
      <p:pic>
        <p:nvPicPr>
          <p:cNvPr id="4098" name="Picture 2" descr="C:\Users\MARIYA\Pictures\MEDICAL\fluid&amp;electrolyte\images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46000" b="36666"/>
          <a:stretch>
            <a:fillRect/>
          </a:stretch>
        </p:blipFill>
        <p:spPr bwMode="auto">
          <a:xfrm>
            <a:off x="228600" y="914400"/>
            <a:ext cx="3352800" cy="2895600"/>
          </a:xfrm>
          <a:prstGeom prst="rect">
            <a:avLst/>
          </a:prstGeom>
          <a:noFill/>
        </p:spPr>
      </p:pic>
      <p:pic>
        <p:nvPicPr>
          <p:cNvPr id="4099" name="Picture 3" descr="C:\Users\MARIYA\Pictures\MEDICAL\fluid&amp;electrolyte\images (1).jpg"/>
          <p:cNvPicPr>
            <a:picLocks noChangeAspect="1" noChangeArrowheads="1"/>
          </p:cNvPicPr>
          <p:nvPr/>
        </p:nvPicPr>
        <p:blipFill>
          <a:blip r:embed="rId2"/>
          <a:srcRect r="57334" b="38298"/>
          <a:stretch>
            <a:fillRect/>
          </a:stretch>
        </p:blipFill>
        <p:spPr bwMode="auto">
          <a:xfrm>
            <a:off x="1828800" y="3810000"/>
            <a:ext cx="2438400" cy="2209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RIYA\Pictures\MEDICAL\fluid&amp;electrolyte\images (5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219200"/>
            <a:ext cx="3352800" cy="3962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CALCIUM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7772400" cy="57912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/>
              <a:t>Cation</a:t>
            </a:r>
            <a:r>
              <a:rPr lang="en-US" sz="3200" dirty="0" smtClean="0"/>
              <a:t> in teeth &amp; bones.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Fairly equal in </a:t>
            </a:r>
            <a:r>
              <a:rPr lang="en-US" sz="3200" dirty="0" err="1" smtClean="0"/>
              <a:t>ECF</a:t>
            </a:r>
            <a:r>
              <a:rPr lang="en-US" sz="3200" dirty="0" smtClean="0"/>
              <a:t> &amp; </a:t>
            </a:r>
            <a:r>
              <a:rPr lang="en-US" sz="3200" dirty="0" err="1" smtClean="0"/>
              <a:t>ICF</a:t>
            </a:r>
            <a:r>
              <a:rPr lang="en-US" sz="32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Enzyme activator.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Adherence of cells to each other.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Muscle contraction.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Blood coagulation.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Normal value = 9 – 11 mg/</a:t>
            </a:r>
            <a:r>
              <a:rPr lang="en-US" sz="3200" dirty="0" err="1" smtClean="0"/>
              <a:t>dL</a:t>
            </a:r>
            <a:r>
              <a:rPr lang="en-US" sz="3200" dirty="0" smtClean="0"/>
              <a:t>. </a:t>
            </a:r>
            <a:endParaRPr lang="en-US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RIYA\Pictures\MEDICAL\fluid&amp;electrolyte\images (6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6040"/>
            <a:ext cx="3048000" cy="56489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en-US" dirty="0" smtClean="0"/>
              <a:t>Bicarbonate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67000" y="2438400"/>
            <a:ext cx="6477000" cy="36877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Present in </a:t>
            </a:r>
            <a:r>
              <a:rPr lang="en-US" sz="3200" dirty="0" err="1" smtClean="0"/>
              <a:t>ECF</a:t>
            </a:r>
            <a:r>
              <a:rPr lang="en-US" sz="32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Regulate acid – base balance.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Normal value = 22 – 26 </a:t>
            </a:r>
            <a:r>
              <a:rPr lang="en-US" sz="3200" dirty="0" err="1" smtClean="0"/>
              <a:t>mEq</a:t>
            </a:r>
            <a:r>
              <a:rPr lang="en-US" sz="3200" dirty="0" smtClean="0"/>
              <a:t>/L.</a:t>
            </a:r>
            <a:endParaRPr lang="en-US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ARIYA\Pictures\MEDICAL\fluid&amp;electrolyte\2CA63YT9PCAGVS3WKCAN2RYGBCARTCMJVCAL4NP1LCAGO8CNYCAY6VNNQCAM0UM3KCAXW3XC5CAHTX64LCACW4QGUCAMHLWGQCAK3QA42CA3ECF0OCAOXPL7HCAU47VHACAYEEX1GCA61KUKFCAW30EEX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657600"/>
            <a:ext cx="8229599" cy="312816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Movements of Fluids and Electrolytes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47800"/>
            <a:ext cx="8839200" cy="3733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u="sng" dirty="0" smtClean="0"/>
              <a:t>Diffusion</a:t>
            </a:r>
            <a:r>
              <a:rPr lang="en-US" u="sng" dirty="0" smtClean="0"/>
              <a:t> </a:t>
            </a:r>
          </a:p>
          <a:p>
            <a:pPr algn="ctr">
              <a:buNone/>
            </a:pPr>
            <a:r>
              <a:rPr lang="en-US" sz="3200" dirty="0" smtClean="0"/>
              <a:t>The process by which solutes move from an area of higher concentration to one of lower concentration; Does not require expenditure of energy.</a:t>
            </a:r>
            <a:endParaRPr lang="en-US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ARIYA\Pictures\MEDICAL\fluid&amp;electrolyte\Osmosis_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124200"/>
            <a:ext cx="8153399" cy="3733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/>
          <a:lstStyle/>
          <a:p>
            <a:r>
              <a:rPr lang="en-US" dirty="0" smtClean="0"/>
              <a:t>Osmosis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9144000" cy="27431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smtClean="0"/>
              <a:t>The process by which fluid moves across a </a:t>
            </a:r>
            <a:r>
              <a:rPr lang="en-US" sz="3200" dirty="0" err="1" smtClean="0"/>
              <a:t>semipermeable</a:t>
            </a:r>
            <a:r>
              <a:rPr lang="en-US" sz="3200" dirty="0" smtClean="0"/>
              <a:t> membrane from an area of low solute  concentration to an area of high solute concentration.</a:t>
            </a:r>
            <a:endParaRPr lang="en-US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ARIYA\Pictures\MEDICAL\fluid&amp;electrolyte\images (7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3509" t="8333" r="2632" b="20833"/>
          <a:stretch>
            <a:fillRect/>
          </a:stretch>
        </p:blipFill>
        <p:spPr bwMode="auto">
          <a:xfrm>
            <a:off x="533400" y="838200"/>
            <a:ext cx="8153400" cy="2819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92162"/>
          </a:xfrm>
        </p:spPr>
        <p:txBody>
          <a:bodyPr/>
          <a:lstStyle/>
          <a:p>
            <a:r>
              <a:rPr lang="en-US" dirty="0" smtClean="0"/>
              <a:t>Active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657600"/>
            <a:ext cx="9144000" cy="32004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3200" dirty="0" smtClean="0"/>
              <a:t>Physiologic pump that moves fluid from an area of lower concentration to one of higher concentration; active transport requires adenosine </a:t>
            </a:r>
            <a:r>
              <a:rPr lang="en-US" sz="3200" dirty="0" err="1" smtClean="0"/>
              <a:t>triphosphate</a:t>
            </a:r>
            <a:r>
              <a:rPr lang="en-US" sz="3200" dirty="0" smtClean="0"/>
              <a:t> (ATP) for energy.</a:t>
            </a:r>
            <a:endParaRPr lang="en-US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Filtration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4191000"/>
            <a:ext cx="8534400" cy="2438400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60000"/>
              </a:lnSpc>
              <a:buNone/>
            </a:pPr>
            <a:r>
              <a:rPr lang="en-US" sz="3600" dirty="0" smtClean="0"/>
              <a:t>Movement of water and solutes occurs from an area of high hydrostatic pressure to an area of low hydrostatic pressure.</a:t>
            </a:r>
            <a:endParaRPr lang="en-US" sz="3600" dirty="0"/>
          </a:p>
        </p:txBody>
      </p:sp>
      <p:pic>
        <p:nvPicPr>
          <p:cNvPr id="12290" name="Picture 2" descr="C:\Users\MARIYA\Pictures\MEDICAL\fluid&amp;electrolyte\images (8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942" r="2913"/>
          <a:stretch>
            <a:fillRect/>
          </a:stretch>
        </p:blipFill>
        <p:spPr bwMode="auto">
          <a:xfrm>
            <a:off x="914400" y="762000"/>
            <a:ext cx="7620000" cy="3581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:\Users\MARIYA\Pictures\MEDICAL\fluid&amp;electrolyte\images (2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0"/>
            <a:ext cx="2971800" cy="3810000"/>
          </a:xfrm>
          <a:prstGeom prst="rect">
            <a:avLst/>
          </a:prstGeom>
          <a:noFill/>
        </p:spPr>
      </p:pic>
      <p:pic>
        <p:nvPicPr>
          <p:cNvPr id="14339" name="Picture 3" descr="C:\Users\MARIYA\Pictures\MEDICAL\fluid&amp;electrolyte\images (19)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828925"/>
            <a:ext cx="3810000" cy="4029075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0600" y="1676400"/>
            <a:ext cx="71628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FLUID  VOLUME  IMBALANCES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ARIYA\Pictures\MEDICAL\fluid&amp;electrolyte\QCA5U9DPDCAL6KVCTCA470D1ECATULBFXCAT2EOH5CA3BKUERCA7OQ3K0CADXCN81CAHBDE5RCAW115SICAKYXUB7CALBQC7NCA31OS0YCAAHF0YTCAL4O8AJCANRZEZHCAXBXLUZCAL6SA2RCAQGKFK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447800"/>
            <a:ext cx="2819400" cy="3505200"/>
          </a:xfrm>
          <a:prstGeom prst="rect">
            <a:avLst/>
          </a:prstGeom>
          <a:noFill/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u="sng" dirty="0" smtClean="0"/>
              <a:t>FLUID  VOLUME  DEFICIT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6629400" cy="495300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sz="3000" dirty="0" smtClean="0"/>
              <a:t>Fluid volume deficit (</a:t>
            </a:r>
            <a:r>
              <a:rPr lang="en-US" sz="3000" dirty="0" err="1" smtClean="0"/>
              <a:t>FVD</a:t>
            </a:r>
            <a:r>
              <a:rPr lang="en-US" sz="3000" dirty="0" smtClean="0"/>
              <a:t>) occurs when loss of extracellular fluid volume exceeds the intake of fluid.</a:t>
            </a:r>
          </a:p>
          <a:p>
            <a:pPr>
              <a:lnSpc>
                <a:spcPct val="160000"/>
              </a:lnSpc>
            </a:pPr>
            <a:r>
              <a:rPr lang="en-US" sz="3000" dirty="0" smtClean="0"/>
              <a:t>Fluid and electrolytes are lost.</a:t>
            </a:r>
          </a:p>
          <a:p>
            <a:pPr>
              <a:lnSpc>
                <a:spcPct val="160000"/>
              </a:lnSpc>
            </a:pPr>
            <a:r>
              <a:rPr lang="en-US" sz="3000" dirty="0" smtClean="0"/>
              <a:t>Dehydration  = only fluid loss.</a:t>
            </a:r>
            <a:endParaRPr lang="en-US" sz="3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Etiology 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5334000" cy="60198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ym typeface="Wingdings"/>
              </a:rPr>
              <a:t>   </a:t>
            </a:r>
            <a:r>
              <a:rPr lang="en-US" sz="3200" dirty="0" smtClean="0">
                <a:sym typeface="Wingdings"/>
              </a:rPr>
              <a:t>water loss or perspiration.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ym typeface="Wingdings"/>
              </a:rPr>
              <a:t>Diabetes insipidus.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ym typeface="Wingdings"/>
              </a:rPr>
              <a:t>Osmotic </a:t>
            </a:r>
            <a:r>
              <a:rPr lang="en-US" sz="3200" dirty="0" err="1" smtClean="0">
                <a:sym typeface="Wingdings"/>
              </a:rPr>
              <a:t>diuresis</a:t>
            </a:r>
            <a:r>
              <a:rPr lang="en-US" sz="3200" dirty="0" smtClean="0">
                <a:sym typeface="Wingdings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ym typeface="Wingdings"/>
              </a:rPr>
              <a:t>Haemorrhage.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ym typeface="Wingdings"/>
              </a:rPr>
              <a:t>GI losses.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ym typeface="Wingdings"/>
              </a:rPr>
              <a:t>    fluid intake.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ym typeface="Wingdings"/>
              </a:rPr>
              <a:t>Burns, intestinal obstruction. </a:t>
            </a:r>
            <a:endParaRPr lang="en-US" sz="3200" dirty="0"/>
          </a:p>
        </p:txBody>
      </p:sp>
      <p:sp>
        <p:nvSpPr>
          <p:cNvPr id="31" name="Up Arrow 30"/>
          <p:cNvSpPr/>
          <p:nvPr/>
        </p:nvSpPr>
        <p:spPr>
          <a:xfrm>
            <a:off x="533400" y="990600"/>
            <a:ext cx="2286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533400" y="4953000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5" name="Picture 3" descr="C:\Users\MARIYA\Pictures\MEDICAL\fluid&amp;electrolyte\images (27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13786" y="1447800"/>
            <a:ext cx="4325414" cy="48509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FLUID AND ELECTROLYTE   IMBALANCES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4419600"/>
            <a:ext cx="4495800" cy="2133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PRESENTED  BY: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Ms. Mariya Oliver</a:t>
            </a:r>
          </a:p>
          <a:p>
            <a:pPr>
              <a:buNone/>
            </a:pPr>
            <a:r>
              <a:rPr lang="en-US" dirty="0" smtClean="0"/>
              <a:t>Asst. Professor</a:t>
            </a:r>
          </a:p>
          <a:p>
            <a:pPr>
              <a:buNone/>
            </a:pPr>
            <a:r>
              <a:rPr lang="en-US" dirty="0" smtClean="0"/>
              <a:t>College of Nursing </a:t>
            </a:r>
            <a:r>
              <a:rPr lang="en-US" dirty="0" err="1" smtClean="0"/>
              <a:t>Kishtwar</a:t>
            </a:r>
            <a:endParaRPr lang="en-US" dirty="0"/>
          </a:p>
        </p:txBody>
      </p:sp>
      <p:pic>
        <p:nvPicPr>
          <p:cNvPr id="7" name="Picture 4" descr="09407803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t="18520" b="12452"/>
          <a:stretch>
            <a:fillRect/>
          </a:stretch>
        </p:blipFill>
        <p:spPr>
          <a:xfrm>
            <a:off x="288031" y="1447800"/>
            <a:ext cx="4207769" cy="5257800"/>
          </a:xfrm>
          <a:noFill/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MARIYA\Pictures\MEDICAL\fluid&amp;electrolyte\images (2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685800"/>
            <a:ext cx="2209800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9317697">
            <a:off x="247872" y="237516"/>
            <a:ext cx="2418615" cy="2627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6553200" cy="868362"/>
          </a:xfrm>
        </p:spPr>
        <p:txBody>
          <a:bodyPr/>
          <a:lstStyle/>
          <a:p>
            <a:r>
              <a:rPr lang="en-US" dirty="0" smtClean="0"/>
              <a:t>Clinical  Manifestation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514600"/>
            <a:ext cx="4114800" cy="43434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Restlessness.</a:t>
            </a:r>
          </a:p>
          <a:p>
            <a:r>
              <a:rPr lang="en-US" sz="3200" dirty="0" smtClean="0"/>
              <a:t>Confusion.</a:t>
            </a:r>
          </a:p>
          <a:p>
            <a:r>
              <a:rPr lang="en-US" sz="3200" dirty="0" smtClean="0"/>
              <a:t>Dizziness.</a:t>
            </a:r>
          </a:p>
          <a:p>
            <a:r>
              <a:rPr lang="en-US" sz="3200" dirty="0" smtClean="0"/>
              <a:t>Thirst.</a:t>
            </a:r>
          </a:p>
          <a:p>
            <a:r>
              <a:rPr lang="en-US" sz="3200" dirty="0" smtClean="0"/>
              <a:t>Dry mouth. </a:t>
            </a:r>
          </a:p>
          <a:p>
            <a:r>
              <a:rPr lang="en-US" sz="3200" dirty="0" smtClean="0"/>
              <a:t>  skin turgor.</a:t>
            </a:r>
          </a:p>
          <a:p>
            <a:r>
              <a:rPr lang="en-US" sz="3200" dirty="0" smtClean="0"/>
              <a:t>  urine output.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191000"/>
            <a:ext cx="4038600" cy="26670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Weight loss.</a:t>
            </a:r>
          </a:p>
          <a:p>
            <a:r>
              <a:rPr lang="en-US" sz="3200" dirty="0" smtClean="0"/>
              <a:t>Seizures.</a:t>
            </a:r>
          </a:p>
          <a:p>
            <a:r>
              <a:rPr lang="en-US" sz="3200" dirty="0" smtClean="0"/>
              <a:t>Coma.</a:t>
            </a:r>
          </a:p>
          <a:p>
            <a:r>
              <a:rPr lang="en-US" sz="3200" dirty="0" smtClean="0"/>
              <a:t>Postural hypotension.</a:t>
            </a:r>
          </a:p>
        </p:txBody>
      </p:sp>
      <p:sp>
        <p:nvSpPr>
          <p:cNvPr id="5" name="Down Arrow 4"/>
          <p:cNvSpPr/>
          <p:nvPr/>
        </p:nvSpPr>
        <p:spPr>
          <a:xfrm>
            <a:off x="533400" y="5257800"/>
            <a:ext cx="152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33400" y="5791200"/>
            <a:ext cx="152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8" name="Picture 4" descr="C:\Users\MARIYA\Pictures\MEDICAL\fluid&amp;electrolyte\images (29).jpg"/>
          <p:cNvPicPr>
            <a:picLocks noChangeAspect="1" noChangeArrowheads="1"/>
          </p:cNvPicPr>
          <p:nvPr/>
        </p:nvPicPr>
        <p:blipFill>
          <a:blip r:embed="rId4"/>
          <a:srcRect r="23287" b="25000"/>
          <a:stretch>
            <a:fillRect/>
          </a:stretch>
        </p:blipFill>
        <p:spPr bwMode="auto">
          <a:xfrm>
            <a:off x="3352800" y="914400"/>
            <a:ext cx="32766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8100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Balanced IV solution.</a:t>
            </a:r>
          </a:p>
          <a:p>
            <a:pPr>
              <a:lnSpc>
                <a:spcPct val="150000"/>
              </a:lnSpc>
              <a:buNone/>
            </a:pP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dirty="0" smtClean="0"/>
              <a:t>Blood transfusion.</a:t>
            </a:r>
            <a:endParaRPr lang="en-US" sz="3200" dirty="0"/>
          </a:p>
        </p:txBody>
      </p:sp>
      <p:pic>
        <p:nvPicPr>
          <p:cNvPr id="17410" name="Picture 2" descr="C:\Users\MARIYA\Pictures\MEDICAL\fluid&amp;electrolyte\images (1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600200"/>
            <a:ext cx="2819400" cy="30480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411" name="Picture 3" descr="C:\Users\MARIYA\Pictures\MEDICAL\fluid&amp;electrolyte\images (3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276600"/>
            <a:ext cx="2590800" cy="33528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Nursing Diagnoses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8763000" cy="52578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Fluid volume deficit, related to excessive fluid loss or decreased fluid intake.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Decreased cardiac output related to excessive fluid loss or decreased fluid intake.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Risk for complications: </a:t>
            </a:r>
            <a:r>
              <a:rPr lang="en-US" sz="3200" dirty="0" err="1" smtClean="0"/>
              <a:t>hypovolemic</a:t>
            </a:r>
            <a:r>
              <a:rPr lang="en-US" sz="3200" dirty="0" smtClean="0"/>
              <a:t> shock.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0"/>
            <a:ext cx="3048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934200" cy="990600"/>
          </a:xfrm>
        </p:spPr>
        <p:txBody>
          <a:bodyPr>
            <a:normAutofit/>
          </a:bodyPr>
          <a:lstStyle/>
          <a:p>
            <a:r>
              <a:rPr lang="en-US" u="sng" dirty="0" smtClean="0"/>
              <a:t>FLUID VOLUME EXCESS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971800"/>
            <a:ext cx="9144000" cy="38862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3200" dirty="0" smtClean="0"/>
              <a:t>Fluid volume excess (</a:t>
            </a:r>
            <a:r>
              <a:rPr lang="en-US" sz="3200" dirty="0" err="1" smtClean="0"/>
              <a:t>FVE</a:t>
            </a:r>
            <a:r>
              <a:rPr lang="en-US" sz="3200" dirty="0" smtClean="0"/>
              <a:t>) refers to an isotonic expansion of the </a:t>
            </a:r>
            <a:r>
              <a:rPr lang="en-US" sz="3200" dirty="0" err="1" smtClean="0"/>
              <a:t>ECF</a:t>
            </a:r>
            <a:r>
              <a:rPr lang="en-US" sz="3200" dirty="0" smtClean="0"/>
              <a:t> caused by the abnormal retention of water and sodium in approximately the same proportions in </a:t>
            </a:r>
            <a:r>
              <a:rPr lang="en-US" sz="3200" b="1" dirty="0" smtClean="0"/>
              <a:t>which</a:t>
            </a:r>
            <a:r>
              <a:rPr lang="en-US" sz="3200" dirty="0" smtClean="0"/>
              <a:t> they normally exist in the </a:t>
            </a:r>
            <a:r>
              <a:rPr lang="en-US" sz="3200" dirty="0" err="1" smtClean="0"/>
              <a:t>ECF</a:t>
            </a:r>
            <a:r>
              <a:rPr lang="en-US" sz="3200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MARIYA\Pictures\MEDICAL\fluid&amp;electrolyte\images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52400"/>
            <a:ext cx="3505200" cy="4267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Excessive isotonic </a:t>
            </a:r>
            <a:r>
              <a:rPr lang="en-US" dirty="0" err="1" smtClean="0"/>
              <a:t>IVF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Heart failure.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Renal failure.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Syndrome of Inappropriate Antidiuretic Hormone secretion.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Long – term use of corticosteroids.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C:\Users\MARIYA\Pictures\MEDICAL\fluid&amp;electrolyte\images (1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4267200"/>
            <a:ext cx="33528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295400"/>
            <a:ext cx="7543800" cy="5181600"/>
          </a:xfrm>
        </p:spPr>
        <p:txBody>
          <a:bodyPr/>
          <a:lstStyle/>
          <a:p>
            <a:r>
              <a:rPr lang="en-US" dirty="0" smtClean="0"/>
              <a:t>Headache, confusion, lethargy.</a:t>
            </a:r>
          </a:p>
          <a:p>
            <a:r>
              <a:rPr lang="en-US" dirty="0" smtClean="0"/>
              <a:t>Peripheral edema.</a:t>
            </a:r>
          </a:p>
          <a:p>
            <a:r>
              <a:rPr lang="en-US" dirty="0" smtClean="0"/>
              <a:t>Distended neck veins.</a:t>
            </a:r>
          </a:p>
          <a:p>
            <a:r>
              <a:rPr lang="en-US" dirty="0" smtClean="0"/>
              <a:t>Dyspnea. Crackles, pulmonary edema.</a:t>
            </a:r>
          </a:p>
          <a:p>
            <a:r>
              <a:rPr lang="en-US" dirty="0" smtClean="0"/>
              <a:t>Increased BP, bounding pulse.</a:t>
            </a:r>
          </a:p>
          <a:p>
            <a:r>
              <a:rPr lang="en-US" dirty="0" smtClean="0"/>
              <a:t>Polyuria.</a:t>
            </a:r>
          </a:p>
          <a:p>
            <a:r>
              <a:rPr lang="en-US" dirty="0" smtClean="0"/>
              <a:t>Muscles spasm.</a:t>
            </a:r>
          </a:p>
          <a:p>
            <a:r>
              <a:rPr lang="en-US" dirty="0" smtClean="0"/>
              <a:t>Weight gain.</a:t>
            </a:r>
            <a:endParaRPr lang="en-US" dirty="0"/>
          </a:p>
        </p:txBody>
      </p:sp>
      <p:pic>
        <p:nvPicPr>
          <p:cNvPr id="20482" name="Picture 2" descr="C:\Users\MARIYA\Pictures\MEDICAL\fluid&amp;electrolyte\images (3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04800"/>
            <a:ext cx="22860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3" name="Picture 3" descr="C:\Users\MARIYA\Pictures\MEDICAL\fluid&amp;electrolyte\images (3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505200"/>
            <a:ext cx="25146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Diuretics.</a:t>
            </a:r>
          </a:p>
          <a:p>
            <a:r>
              <a:rPr lang="en-US" dirty="0" smtClean="0"/>
              <a:t>Restriction of sodium intake.</a:t>
            </a:r>
          </a:p>
          <a:p>
            <a:r>
              <a:rPr lang="en-US" dirty="0" smtClean="0"/>
              <a:t>Ascities – abdominal paracentesis.</a:t>
            </a:r>
          </a:p>
          <a:p>
            <a:r>
              <a:rPr lang="en-US" dirty="0" smtClean="0"/>
              <a:t>Pleural effusion – thoracocentesis.</a:t>
            </a:r>
            <a:endParaRPr lang="en-US" dirty="0"/>
          </a:p>
        </p:txBody>
      </p:sp>
      <p:pic>
        <p:nvPicPr>
          <p:cNvPr id="21506" name="Picture 2" descr="C:\Users\MARIYA\Pictures\MEDICAL\cam\20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114800"/>
            <a:ext cx="3962400" cy="25908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1507" name="Picture 3" descr="C:\Users\MARIYA\Pictures\MEDICAL\fluid&amp;electrolyte\images (3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114800"/>
            <a:ext cx="3962400" cy="25146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066800"/>
            <a:ext cx="3429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Nursing diagnosis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371600"/>
            <a:ext cx="7620000" cy="4953000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Excess fluid volume.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Impaired gas exchange.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Disturbed body image.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Risk for impaired skin integrity.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Risk for complications (pulmonary edema, </a:t>
            </a:r>
            <a:r>
              <a:rPr lang="en-US" dirty="0" err="1" smtClean="0"/>
              <a:t>ascities</a:t>
            </a:r>
            <a:r>
              <a:rPr lang="en-US" dirty="0" smtClean="0"/>
              <a:t>.)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52400" y="228600"/>
            <a:ext cx="4343400" cy="5562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err="1" smtClean="0"/>
              <a:t>HYPONATREMIA</a:t>
            </a:r>
            <a:endParaRPr lang="en-US" dirty="0" smtClean="0"/>
          </a:p>
          <a:p>
            <a:r>
              <a:rPr lang="en-US" dirty="0" smtClean="0"/>
              <a:t>TYPES </a:t>
            </a:r>
          </a:p>
          <a:p>
            <a:pPr>
              <a:buNone/>
            </a:pPr>
            <a:r>
              <a:rPr lang="en-US" dirty="0" smtClean="0"/>
              <a:t>          True.</a:t>
            </a:r>
          </a:p>
          <a:p>
            <a:pPr>
              <a:buNone/>
            </a:pPr>
            <a:r>
              <a:rPr lang="en-US" dirty="0" smtClean="0"/>
              <a:t>          </a:t>
            </a:r>
            <a:r>
              <a:rPr lang="en-US" dirty="0" err="1" smtClean="0"/>
              <a:t>Dilutional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ETIOLOGY</a:t>
            </a:r>
          </a:p>
          <a:p>
            <a:r>
              <a:rPr lang="en-US" dirty="0" smtClean="0"/>
              <a:t>Excessive sodium loss.</a:t>
            </a:r>
          </a:p>
          <a:p>
            <a:r>
              <a:rPr lang="en-US" dirty="0" smtClean="0"/>
              <a:t>Inadequate sodium intake.</a:t>
            </a:r>
          </a:p>
          <a:p>
            <a:r>
              <a:rPr lang="en-US" dirty="0" smtClean="0"/>
              <a:t>Excessive water gain.</a:t>
            </a:r>
          </a:p>
          <a:p>
            <a:r>
              <a:rPr lang="en-US" dirty="0" smtClean="0"/>
              <a:t>Disease states.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343400" cy="6477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err="1" smtClean="0"/>
              <a:t>HYPERNATREMIA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Excessive sodium intake.</a:t>
            </a:r>
          </a:p>
          <a:p>
            <a:r>
              <a:rPr lang="en-US" dirty="0" smtClean="0"/>
              <a:t>IV fluids.</a:t>
            </a:r>
          </a:p>
          <a:p>
            <a:r>
              <a:rPr lang="en-US" dirty="0" smtClean="0"/>
              <a:t>Near drowning in salt water.</a:t>
            </a:r>
          </a:p>
          <a:p>
            <a:r>
              <a:rPr lang="en-US" dirty="0" smtClean="0"/>
              <a:t>Excessive water loss.</a:t>
            </a:r>
          </a:p>
          <a:p>
            <a:r>
              <a:rPr lang="en-US" dirty="0" smtClean="0"/>
              <a:t>Disease states.</a:t>
            </a:r>
          </a:p>
          <a:p>
            <a:endParaRPr lang="en-US" dirty="0"/>
          </a:p>
        </p:txBody>
      </p:sp>
      <p:pic>
        <p:nvPicPr>
          <p:cNvPr id="1028" name="Picture 4" descr="C:\Users\MARIYA\Pictures\MEDICAL\fluid&amp;electrolyte\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838200"/>
            <a:ext cx="3200400" cy="2076450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762000"/>
            <a:ext cx="4267200" cy="6096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Confusion.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Nausea, vomiting.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Weight gain.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Edema, </a:t>
            </a:r>
            <a:r>
              <a:rPr lang="en-US" dirty="0" err="1" smtClean="0"/>
              <a:t>oliguria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Muscle spasms.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Convulsions.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Sodium level under 136 </a:t>
            </a:r>
            <a:r>
              <a:rPr lang="en-US" dirty="0" err="1" smtClean="0"/>
              <a:t>mEq</a:t>
            </a:r>
            <a:r>
              <a:rPr lang="en-US" dirty="0" smtClean="0"/>
              <a:t>/L.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95800" cy="6096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Thirst.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Rough, dry tongue.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Dry, sticky mucus membrane.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Restlessness, lethargy, disorientation, seizures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Muscle weakness and irritability.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Sodium level above 145 </a:t>
            </a:r>
            <a:r>
              <a:rPr lang="en-US" dirty="0" err="1" smtClean="0"/>
              <a:t>mEq</a:t>
            </a:r>
            <a:r>
              <a:rPr lang="en-US" dirty="0" smtClean="0"/>
              <a:t>/L.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Fluid  Distribution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95800" cy="1905000"/>
          </a:xfrm>
        </p:spPr>
        <p:txBody>
          <a:bodyPr/>
          <a:lstStyle/>
          <a:p>
            <a:r>
              <a:rPr lang="en-US" dirty="0" smtClean="0"/>
              <a:t>Infants : 70 – 80%</a:t>
            </a:r>
          </a:p>
          <a:p>
            <a:r>
              <a:rPr lang="en-US" dirty="0" smtClean="0"/>
              <a:t>Adults : 50 – 60 %</a:t>
            </a:r>
          </a:p>
          <a:p>
            <a:r>
              <a:rPr lang="en-US" dirty="0" smtClean="0"/>
              <a:t>Older adults : 45- 55%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533400" y="2667000"/>
          <a:ext cx="81534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Nursing Diagnoses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47787" y="1371600"/>
            <a:ext cx="6729413" cy="487679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RIYA\Pictures\MEDICAL\fluid&amp;electrolyte\3CARDLLRICA580S6ICAUE2XWXCAAW64M3CA7Z8VWGCA1JAJAICAXUU5G3CA9VGS9WCANPJJDTCAB5PL3PCAXHZG85CA44S1QPCAMINITYCAJR5HTECA8L1SBUCAC882EKCAJ4WS7ECAEHIPRECATO3P8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3962400"/>
            <a:ext cx="5181600" cy="28956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0" y="0"/>
            <a:ext cx="4497388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/>
              <a:t>HYPOKALEMIA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0" y="1066800"/>
            <a:ext cx="4497388" cy="5791200"/>
          </a:xfrm>
        </p:spPr>
        <p:txBody>
          <a:bodyPr/>
          <a:lstStyle/>
          <a:p>
            <a:pPr algn="ctr">
              <a:buNone/>
            </a:pPr>
            <a:r>
              <a:rPr lang="en-US" sz="2800" u="sng" dirty="0" smtClean="0"/>
              <a:t>CAUSES</a:t>
            </a:r>
            <a:endParaRPr lang="en-US" sz="2800" dirty="0" smtClean="0"/>
          </a:p>
          <a:p>
            <a:r>
              <a:rPr lang="en-US" sz="2800" dirty="0" smtClean="0"/>
              <a:t>GI losses.</a:t>
            </a:r>
          </a:p>
          <a:p>
            <a:r>
              <a:rPr lang="en-US" sz="2800" dirty="0" smtClean="0"/>
              <a:t>Renal losses.</a:t>
            </a:r>
          </a:p>
          <a:p>
            <a:r>
              <a:rPr lang="en-US" sz="2800" dirty="0" smtClean="0"/>
              <a:t>Antibiotics – penicillin G.</a:t>
            </a:r>
          </a:p>
          <a:p>
            <a:r>
              <a:rPr lang="en-US" sz="2800" dirty="0" smtClean="0"/>
              <a:t>Steroid therapy.</a:t>
            </a:r>
          </a:p>
          <a:p>
            <a:r>
              <a:rPr lang="en-US" sz="2800" dirty="0" smtClean="0"/>
              <a:t>Severe perspiration.</a:t>
            </a:r>
          </a:p>
          <a:p>
            <a:r>
              <a:rPr lang="en-US" sz="2800" dirty="0" smtClean="0"/>
              <a:t>Poor nutrition.</a:t>
            </a:r>
          </a:p>
          <a:p>
            <a:r>
              <a:rPr lang="en-US" sz="2800" dirty="0" smtClean="0"/>
              <a:t>Alkalosis.</a:t>
            </a:r>
          </a:p>
          <a:p>
            <a:pPr>
              <a:buNone/>
            </a:pPr>
            <a:endParaRPr lang="en-US" sz="2800" dirty="0" smtClean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572000" y="0"/>
            <a:ext cx="4572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/>
              <a:t>HYPERKALEMIA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066800"/>
            <a:ext cx="4498975" cy="5791200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Decreased renal excretion.</a:t>
            </a:r>
          </a:p>
          <a:p>
            <a:r>
              <a:rPr lang="en-US" sz="2800" dirty="0" smtClean="0"/>
              <a:t>High potassium intake.</a:t>
            </a:r>
          </a:p>
          <a:p>
            <a:r>
              <a:rPr lang="en-US" sz="2800" dirty="0" smtClean="0"/>
              <a:t>Acidosis.</a:t>
            </a:r>
          </a:p>
          <a:p>
            <a:r>
              <a:rPr lang="en-US" sz="2800" dirty="0" smtClean="0"/>
              <a:t>Tissue damage.</a:t>
            </a:r>
            <a:endParaRPr lang="en-US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9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Signs and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90600"/>
            <a:ext cx="4495800" cy="5867400"/>
          </a:xfrm>
        </p:spPr>
        <p:txBody>
          <a:bodyPr/>
          <a:lstStyle/>
          <a:p>
            <a:r>
              <a:rPr lang="en-US" dirty="0" smtClean="0"/>
              <a:t>Fatigue, muscle weakness (respiratory).</a:t>
            </a:r>
          </a:p>
          <a:p>
            <a:r>
              <a:rPr lang="en-US" dirty="0" smtClean="0"/>
              <a:t>Prolonged cardiac </a:t>
            </a:r>
            <a:r>
              <a:rPr lang="en-US" dirty="0" err="1" smtClean="0"/>
              <a:t>repolarisation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Decreased cardiac contractility.</a:t>
            </a:r>
          </a:p>
          <a:p>
            <a:r>
              <a:rPr lang="en-US" dirty="0" smtClean="0"/>
              <a:t>Flat ST segment and Q wave on ECG.</a:t>
            </a:r>
          </a:p>
          <a:p>
            <a:r>
              <a:rPr lang="en-US" dirty="0" smtClean="0"/>
              <a:t>Orthostatic hypotension.</a:t>
            </a:r>
          </a:p>
          <a:p>
            <a:r>
              <a:rPr lang="en-US" dirty="0" smtClean="0"/>
              <a:t>Potassium level below </a:t>
            </a:r>
            <a:r>
              <a:rPr lang="en-US" dirty="0" err="1" smtClean="0"/>
              <a:t>3.5mEq</a:t>
            </a:r>
            <a:r>
              <a:rPr lang="en-US" dirty="0" smtClean="0"/>
              <a:t>/L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495800" cy="5867400"/>
          </a:xfrm>
        </p:spPr>
        <p:txBody>
          <a:bodyPr/>
          <a:lstStyle/>
          <a:p>
            <a:r>
              <a:rPr lang="en-US" dirty="0" smtClean="0"/>
              <a:t>Cardiac conduction disturbances.</a:t>
            </a:r>
          </a:p>
          <a:p>
            <a:r>
              <a:rPr lang="en-US" dirty="0" smtClean="0"/>
              <a:t>Ventricular arrhythmias.</a:t>
            </a:r>
          </a:p>
          <a:p>
            <a:r>
              <a:rPr lang="en-US" dirty="0" smtClean="0"/>
              <a:t>Prolonged </a:t>
            </a:r>
            <a:r>
              <a:rPr lang="en-US" dirty="0" err="1" smtClean="0"/>
              <a:t>depolarisation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Tall, tented T wave, prolonged QRS complex PR interval.</a:t>
            </a:r>
          </a:p>
          <a:p>
            <a:r>
              <a:rPr lang="en-US" dirty="0" smtClean="0"/>
              <a:t>Nausea, vomiting.</a:t>
            </a:r>
          </a:p>
          <a:p>
            <a:r>
              <a:rPr lang="en-US" dirty="0" smtClean="0"/>
              <a:t>Potassium level above 5 </a:t>
            </a:r>
            <a:r>
              <a:rPr lang="en-US" dirty="0" err="1" smtClean="0"/>
              <a:t>mEq</a:t>
            </a:r>
            <a:r>
              <a:rPr lang="en-US" dirty="0" smtClean="0"/>
              <a:t>/L.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Nursing Diagnosis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8153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Calcium Imbalances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err="1" smtClean="0"/>
              <a:t>Hypocalcemia</a:t>
            </a:r>
            <a:r>
              <a:rPr lang="en-US" sz="3200" dirty="0" smtClean="0"/>
              <a:t> </a:t>
            </a:r>
          </a:p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r>
              <a:rPr lang="en-US" sz="3200" dirty="0" smtClean="0"/>
              <a:t>&lt; 9 mg/</a:t>
            </a:r>
            <a:r>
              <a:rPr lang="en-US" sz="3200" dirty="0" err="1" smtClean="0"/>
              <a:t>dL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smtClean="0"/>
              <a:t>Hypercalcemia </a:t>
            </a:r>
          </a:p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r>
              <a:rPr lang="en-US" sz="3200" dirty="0" smtClean="0"/>
              <a:t>&gt; 11 mg/</a:t>
            </a:r>
            <a:r>
              <a:rPr lang="en-US" sz="3200" dirty="0" err="1" smtClean="0"/>
              <a:t>dL</a:t>
            </a:r>
            <a:endParaRPr lang="en-US" sz="3200" dirty="0" smtClean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581400"/>
            <a:ext cx="6858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0" y="274638"/>
            <a:ext cx="4572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u="sng" dirty="0" err="1" smtClean="0"/>
              <a:t>HYPOCALCEMIA</a:t>
            </a:r>
            <a:endParaRPr lang="en-US" u="sng" dirty="0" smtClean="0"/>
          </a:p>
          <a:p>
            <a:pPr algn="ctr">
              <a:buNone/>
            </a:pPr>
            <a:endParaRPr lang="en-US" u="sng" dirty="0" smtClean="0"/>
          </a:p>
          <a:p>
            <a:r>
              <a:rPr lang="en-US" dirty="0" smtClean="0"/>
              <a:t>CAUSES</a:t>
            </a:r>
          </a:p>
          <a:p>
            <a:endParaRPr lang="en-US" dirty="0" smtClean="0"/>
          </a:p>
          <a:p>
            <a:r>
              <a:rPr lang="en-US" sz="3000" dirty="0" err="1" smtClean="0"/>
              <a:t>Hypoparathyroidism</a:t>
            </a:r>
            <a:r>
              <a:rPr lang="en-US" sz="3000" dirty="0" smtClean="0"/>
              <a:t>.</a:t>
            </a:r>
          </a:p>
          <a:p>
            <a:r>
              <a:rPr lang="en-US" sz="3000" dirty="0" smtClean="0"/>
              <a:t>Acute pancreatitis.</a:t>
            </a:r>
          </a:p>
          <a:p>
            <a:r>
              <a:rPr lang="en-US" sz="3000" dirty="0" err="1" smtClean="0"/>
              <a:t>Hyperphosphatemia</a:t>
            </a:r>
            <a:r>
              <a:rPr lang="en-US" sz="3000" dirty="0" smtClean="0"/>
              <a:t>.</a:t>
            </a:r>
          </a:p>
          <a:p>
            <a:r>
              <a:rPr lang="en-US" sz="3000" dirty="0" smtClean="0"/>
              <a:t>Inadequate dietary intake of vitamin D.</a:t>
            </a:r>
          </a:p>
          <a:p>
            <a:r>
              <a:rPr lang="en-US" sz="3000" dirty="0" err="1" smtClean="0"/>
              <a:t>Medullary</a:t>
            </a:r>
            <a:r>
              <a:rPr lang="en-US" sz="3000" dirty="0" smtClean="0"/>
              <a:t> </a:t>
            </a:r>
            <a:r>
              <a:rPr lang="en-US" sz="3000" dirty="0" err="1" smtClean="0"/>
              <a:t>throid</a:t>
            </a:r>
            <a:r>
              <a:rPr lang="en-US" sz="3000" dirty="0" smtClean="0"/>
              <a:t> carcinoma.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u="sng" dirty="0" smtClean="0"/>
              <a:t>HYPERCALCEMIA</a:t>
            </a:r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r>
              <a:rPr lang="en-US" sz="3000" dirty="0" smtClean="0"/>
              <a:t>Malignant </a:t>
            </a:r>
            <a:r>
              <a:rPr lang="en-US" sz="3000" dirty="0" err="1" smtClean="0"/>
              <a:t>neoplasms</a:t>
            </a:r>
            <a:r>
              <a:rPr lang="en-US" sz="3000" dirty="0" smtClean="0"/>
              <a:t>.</a:t>
            </a:r>
          </a:p>
          <a:p>
            <a:r>
              <a:rPr lang="en-US" sz="3000" dirty="0" smtClean="0"/>
              <a:t>Metastatic bone cancer.</a:t>
            </a:r>
          </a:p>
          <a:p>
            <a:r>
              <a:rPr lang="en-US" sz="3000" dirty="0" smtClean="0"/>
              <a:t>Hyperparathyroidism.</a:t>
            </a:r>
          </a:p>
          <a:p>
            <a:r>
              <a:rPr lang="en-US" sz="3000" dirty="0" smtClean="0"/>
              <a:t>Immobilization and bone demineralization.</a:t>
            </a:r>
          </a:p>
          <a:p>
            <a:r>
              <a:rPr lang="en-US" sz="3000" dirty="0" smtClean="0"/>
              <a:t>High calcium intake.</a:t>
            </a:r>
          </a:p>
          <a:p>
            <a:r>
              <a:rPr lang="en-US" sz="3000" dirty="0" smtClean="0"/>
              <a:t>Hyperthyroidism or hypothyroidism.</a:t>
            </a:r>
            <a:endParaRPr lang="en-US" sz="3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S/S of </a:t>
            </a:r>
            <a:r>
              <a:rPr lang="en-US" dirty="0" err="1" smtClean="0"/>
              <a:t>hypocalcemia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90600"/>
            <a:ext cx="6477000" cy="5867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Fatigue.</a:t>
            </a:r>
          </a:p>
          <a:p>
            <a:r>
              <a:rPr lang="en-US" sz="3200" dirty="0" smtClean="0"/>
              <a:t>Depression, </a:t>
            </a:r>
            <a:r>
              <a:rPr lang="en-US" sz="3200" dirty="0" err="1" smtClean="0"/>
              <a:t>anxeity</a:t>
            </a:r>
            <a:r>
              <a:rPr lang="en-US" sz="3200" dirty="0" smtClean="0"/>
              <a:t>, confusion.</a:t>
            </a:r>
          </a:p>
          <a:p>
            <a:r>
              <a:rPr lang="en-US" sz="3200" dirty="0" smtClean="0"/>
              <a:t>Numbness and tingling around the mouth.</a:t>
            </a:r>
          </a:p>
          <a:p>
            <a:r>
              <a:rPr lang="en-US" sz="3200" dirty="0" smtClean="0"/>
              <a:t>Positive </a:t>
            </a:r>
            <a:r>
              <a:rPr lang="en-US" sz="3200" dirty="0" err="1" smtClean="0"/>
              <a:t>Chvostek’s</a:t>
            </a:r>
            <a:r>
              <a:rPr lang="en-US" sz="3200" dirty="0" smtClean="0"/>
              <a:t> sign.</a:t>
            </a:r>
          </a:p>
          <a:p>
            <a:r>
              <a:rPr lang="en-US" sz="3200" dirty="0" smtClean="0"/>
              <a:t>Positive Trousseau’s sign.</a:t>
            </a:r>
          </a:p>
          <a:p>
            <a:r>
              <a:rPr lang="en-US" sz="3200" dirty="0" smtClean="0"/>
              <a:t>Hyper reflexia, muscle cramps.</a:t>
            </a:r>
          </a:p>
          <a:p>
            <a:r>
              <a:rPr lang="en-US" sz="3200" dirty="0" smtClean="0"/>
              <a:t>Tetany, laryngeal spasm.</a:t>
            </a:r>
            <a:endParaRPr lang="en-US" sz="3200" dirty="0"/>
          </a:p>
        </p:txBody>
      </p:sp>
      <p:pic>
        <p:nvPicPr>
          <p:cNvPr id="6146" name="Picture 2" descr="C:\Users\MARIYA\Pictures\MEDICAL\fluid&amp;electrolyte\images (26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72200" y="3962400"/>
            <a:ext cx="2971801" cy="289560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147" name="Picture 3" descr="C:\Users\MARIYA\Pictures\MEDICAL\fluid&amp;electrolyte\61EC4CA6HDHUGCA20P4Q8CA4VA67LCAY8D637CALMYAT9CAGPYADBCAN3D886CA65F8RICANCO0NJCA64LJ3KCA3P6MWUCAMJG97MCAOG5BOXCAXWXSMBCAR9R0IJCASXQJDFCAZJTXVPCA9G3S16CAA4YAF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762000"/>
            <a:ext cx="2819400" cy="31242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505200"/>
            <a:ext cx="5943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00600" y="685800"/>
            <a:ext cx="4343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S/S of hypercalcemia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762000"/>
            <a:ext cx="5638800" cy="6096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Lethargy, weakness.</a:t>
            </a:r>
          </a:p>
          <a:p>
            <a:r>
              <a:rPr lang="en-US" sz="3200" dirty="0" smtClean="0"/>
              <a:t>Depressed reflexes. </a:t>
            </a:r>
          </a:p>
          <a:p>
            <a:r>
              <a:rPr lang="en-US" sz="3200" dirty="0" smtClean="0"/>
              <a:t>Confusion, personality changes, psychosis.</a:t>
            </a:r>
          </a:p>
          <a:p>
            <a:r>
              <a:rPr lang="en-US" sz="3200" dirty="0" smtClean="0"/>
              <a:t>Anorexia, nausea, vomiting</a:t>
            </a:r>
          </a:p>
          <a:p>
            <a:r>
              <a:rPr lang="en-US" sz="3200" dirty="0" smtClean="0"/>
              <a:t>Polyuria.</a:t>
            </a:r>
          </a:p>
          <a:p>
            <a:r>
              <a:rPr lang="en-US" sz="3200" dirty="0" smtClean="0"/>
              <a:t>Bone pain.</a:t>
            </a:r>
          </a:p>
          <a:p>
            <a:r>
              <a:rPr lang="en-US" sz="3200" dirty="0" smtClean="0"/>
              <a:t>Stupor, coma.</a:t>
            </a:r>
          </a:p>
          <a:p>
            <a:r>
              <a:rPr lang="en-US" sz="3200" dirty="0" err="1" smtClean="0"/>
              <a:t>Nephrolithiasis</a:t>
            </a:r>
            <a:r>
              <a:rPr lang="en-US" sz="3200" dirty="0" smtClean="0"/>
              <a:t>.</a:t>
            </a:r>
            <a:endParaRPr lang="en-US" sz="3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ECG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4495800" cy="5791200"/>
          </a:xfrm>
        </p:spPr>
        <p:txBody>
          <a:bodyPr/>
          <a:lstStyle/>
          <a:p>
            <a:r>
              <a:rPr lang="en-US" dirty="0" smtClean="0"/>
              <a:t>Elongated ST segment.</a:t>
            </a:r>
          </a:p>
          <a:p>
            <a:r>
              <a:rPr lang="en-US" dirty="0" smtClean="0"/>
              <a:t>Prolonged QT interval.</a:t>
            </a:r>
          </a:p>
          <a:p>
            <a:r>
              <a:rPr lang="en-US" dirty="0" smtClean="0"/>
              <a:t>Ventricular tachycardia.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495800" cy="5791200"/>
          </a:xfrm>
        </p:spPr>
        <p:txBody>
          <a:bodyPr/>
          <a:lstStyle/>
          <a:p>
            <a:r>
              <a:rPr lang="en-US" dirty="0" smtClean="0"/>
              <a:t>Shortened ST segment.</a:t>
            </a:r>
          </a:p>
          <a:p>
            <a:r>
              <a:rPr lang="en-US" dirty="0" smtClean="0"/>
              <a:t>Shortened QT interval.</a:t>
            </a:r>
          </a:p>
          <a:p>
            <a:r>
              <a:rPr lang="en-US" dirty="0" smtClean="0"/>
              <a:t>Ventricular </a:t>
            </a:r>
            <a:r>
              <a:rPr lang="en-US" dirty="0" err="1" smtClean="0"/>
              <a:t>dysarrhythmias</a:t>
            </a:r>
            <a:r>
              <a:rPr lang="en-US" dirty="0" smtClean="0"/>
              <a:t>.</a:t>
            </a:r>
          </a:p>
        </p:txBody>
      </p:sp>
      <p:pic>
        <p:nvPicPr>
          <p:cNvPr id="5122" name="Picture 2" descr="C:\Users\MARIYA\Pictures\MEDICAL\fluid&amp;electrolyte\9PU34CAHH7QJWCAAPSNARCAUBIPA3CAL2WIYWCAKATBLACAWOO01UCAPV4SOYCANUMJYXCAKXNH1ICA38HSWNCAH0ZEZECAW0QBZCCA7LNS2FCA3KESPNCA0C3CL0CARV8SSLCAVJX20XCAXCRQY1CAHW71VV.jpg"/>
          <p:cNvPicPr>
            <a:picLocks noChangeAspect="1" noChangeArrowheads="1"/>
          </p:cNvPicPr>
          <p:nvPr/>
        </p:nvPicPr>
        <p:blipFill>
          <a:blip r:embed="rId2"/>
          <a:srcRect l="1010"/>
          <a:stretch>
            <a:fillRect/>
          </a:stretch>
        </p:blipFill>
        <p:spPr bwMode="auto">
          <a:xfrm>
            <a:off x="152400" y="2971800"/>
            <a:ext cx="8839200" cy="3886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Nursing Diagnosis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09637" y="1371600"/>
            <a:ext cx="7777163" cy="50292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57600"/>
            <a:ext cx="4572000" cy="3200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0" name="Picture 2" descr="C:\Users\MARIYA\Pictures\MEDICAL\fluid&amp;electrolyte\3CARDLLRICA580S6ICAUE2XWXCAAW64M3CA7Z8VWGCA1JAJAICAXUU5G3CA9VGS9WCANPJJDTCAB5PL3PCAXHZG85CA44S1QPCAMINITYCAJR5HTECA8L1SBUCAC882EKCAJ4WS7ECAEHIPRECATO3P8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6754" y="990600"/>
            <a:ext cx="4017645" cy="2667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FLUID LOSSES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19200"/>
            <a:ext cx="4267200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Insensible losses</a:t>
            </a:r>
          </a:p>
          <a:p>
            <a:pPr>
              <a:buNone/>
            </a:pPr>
            <a:r>
              <a:rPr lang="en-US" dirty="0" smtClean="0"/>
              <a:t>           From skin.</a:t>
            </a:r>
          </a:p>
          <a:p>
            <a:pPr>
              <a:buNone/>
            </a:pPr>
            <a:r>
              <a:rPr lang="en-US" dirty="0" smtClean="0"/>
              <a:t>           From lungs.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4419600"/>
            <a:ext cx="3505200" cy="2438400"/>
          </a:xfrm>
        </p:spPr>
        <p:txBody>
          <a:bodyPr>
            <a:normAutofit/>
          </a:bodyPr>
          <a:lstStyle/>
          <a:p>
            <a:r>
              <a:rPr lang="en-US" dirty="0" smtClean="0"/>
              <a:t>Sensible losses</a:t>
            </a:r>
          </a:p>
          <a:p>
            <a:pPr>
              <a:buNone/>
            </a:pPr>
            <a:r>
              <a:rPr lang="en-US" dirty="0" smtClean="0"/>
              <a:t>          Urination.</a:t>
            </a:r>
          </a:p>
          <a:p>
            <a:pPr>
              <a:buNone/>
            </a:pPr>
            <a:r>
              <a:rPr lang="en-US" dirty="0" smtClean="0"/>
              <a:t>          Defecation.</a:t>
            </a:r>
          </a:p>
          <a:p>
            <a:pPr>
              <a:buNone/>
            </a:pPr>
            <a:r>
              <a:rPr lang="en-US" dirty="0" smtClean="0"/>
              <a:t>          Wounds.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Magnesium Imbalances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200" dirty="0" err="1" smtClean="0"/>
              <a:t>Hypomagnesemia</a:t>
            </a:r>
            <a:r>
              <a:rPr lang="en-US" sz="3200" dirty="0" smtClean="0"/>
              <a:t> 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200" dirty="0" smtClean="0"/>
              <a:t>&lt; 1.5 </a:t>
            </a:r>
            <a:r>
              <a:rPr lang="en-US" sz="3200" dirty="0" err="1" smtClean="0"/>
              <a:t>mEq</a:t>
            </a:r>
            <a:r>
              <a:rPr lang="en-US" sz="3200" dirty="0" smtClean="0"/>
              <a:t>/L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200" dirty="0" err="1" smtClean="0"/>
              <a:t>Hypermagnesemia</a:t>
            </a:r>
            <a:endParaRPr lang="en-US" sz="3200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200" dirty="0" smtClean="0"/>
              <a:t>&gt; 2.5 </a:t>
            </a:r>
            <a:r>
              <a:rPr lang="en-US" sz="3200" dirty="0" err="1" smtClean="0"/>
              <a:t>mEq</a:t>
            </a:r>
            <a:r>
              <a:rPr lang="en-US" sz="3200" dirty="0" smtClean="0"/>
              <a:t>/L</a:t>
            </a:r>
            <a:endParaRPr lang="en-US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0" y="0"/>
            <a:ext cx="4497388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Hypomagnesemia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0" y="762000"/>
            <a:ext cx="4497388" cy="6096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Causes</a:t>
            </a:r>
          </a:p>
          <a:p>
            <a:r>
              <a:rPr lang="en-US" sz="2800" dirty="0" smtClean="0"/>
              <a:t>Alcoholism</a:t>
            </a:r>
          </a:p>
          <a:p>
            <a:r>
              <a:rPr lang="en-US" sz="2800" dirty="0" err="1" smtClean="0"/>
              <a:t>Protien</a:t>
            </a:r>
            <a:r>
              <a:rPr lang="en-US" sz="2800" dirty="0" smtClean="0"/>
              <a:t>- calorie malnutrition</a:t>
            </a:r>
          </a:p>
          <a:p>
            <a:r>
              <a:rPr lang="en-US" sz="2800" dirty="0" smtClean="0"/>
              <a:t>Iv therapy without magnesium replacement</a:t>
            </a:r>
          </a:p>
          <a:p>
            <a:r>
              <a:rPr lang="en-US" sz="2800" dirty="0" smtClean="0"/>
              <a:t>Malabsorption syndrome</a:t>
            </a:r>
          </a:p>
          <a:p>
            <a:r>
              <a:rPr lang="en-US" sz="2800" dirty="0" smtClean="0"/>
              <a:t>GI suctioning</a:t>
            </a:r>
          </a:p>
          <a:p>
            <a:r>
              <a:rPr lang="en-US" sz="2800" dirty="0" smtClean="0"/>
              <a:t>Laxative abuse</a:t>
            </a:r>
          </a:p>
          <a:p>
            <a:r>
              <a:rPr lang="en-US" sz="2800" dirty="0" smtClean="0"/>
              <a:t>Intestinal bypass for obesity</a:t>
            </a:r>
          </a:p>
          <a:p>
            <a:r>
              <a:rPr lang="en-US" sz="2800" dirty="0" smtClean="0"/>
              <a:t>Burns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8200" y="0"/>
            <a:ext cx="4495800" cy="609600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Hypermagnesemia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838200"/>
            <a:ext cx="4498975" cy="6019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sz="2800" dirty="0" smtClean="0"/>
              <a:t>Renal failure</a:t>
            </a:r>
          </a:p>
          <a:p>
            <a:r>
              <a:rPr lang="en-US" sz="2800" dirty="0" smtClean="0"/>
              <a:t>Excessive antacid use</a:t>
            </a:r>
          </a:p>
          <a:p>
            <a:r>
              <a:rPr lang="en-US" sz="2800" dirty="0" smtClean="0"/>
              <a:t>Adrenal insufficiency</a:t>
            </a:r>
          </a:p>
          <a:p>
            <a:r>
              <a:rPr lang="en-US" sz="2800" dirty="0" smtClean="0"/>
              <a:t>Diuretic abuse</a:t>
            </a:r>
          </a:p>
          <a:p>
            <a:r>
              <a:rPr lang="en-US" sz="2800" dirty="0" smtClean="0"/>
              <a:t>Excessive magnesium replacement</a:t>
            </a:r>
          </a:p>
          <a:p>
            <a:r>
              <a:rPr lang="en-US" sz="2800" dirty="0" smtClean="0"/>
              <a:t>Excessive use of milk of magnesia or other magnesium contacting laxatives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Signs and symptoms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6482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Muscle weakness. tremors, </a:t>
            </a:r>
            <a:r>
              <a:rPr lang="en-US" dirty="0" err="1" smtClean="0"/>
              <a:t>tetany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Clonic</a:t>
            </a:r>
            <a:r>
              <a:rPr lang="en-US" dirty="0" smtClean="0"/>
              <a:t> – focal seizures.</a:t>
            </a:r>
          </a:p>
          <a:p>
            <a:r>
              <a:rPr lang="en-US" dirty="0" smtClean="0"/>
              <a:t>Laryngeal </a:t>
            </a:r>
            <a:r>
              <a:rPr lang="en-US" dirty="0" err="1" smtClean="0"/>
              <a:t>stridor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Decreased BP.</a:t>
            </a:r>
          </a:p>
          <a:p>
            <a:r>
              <a:rPr lang="en-US" dirty="0" smtClean="0"/>
              <a:t>Apathy, depression, agitation, confusion.</a:t>
            </a:r>
          </a:p>
          <a:p>
            <a:r>
              <a:rPr lang="en-US" dirty="0" smtClean="0"/>
              <a:t>Nausea, vomiting, anorexia.</a:t>
            </a:r>
          </a:p>
          <a:p>
            <a:r>
              <a:rPr lang="en-US" dirty="0" smtClean="0"/>
              <a:t>Positive </a:t>
            </a:r>
            <a:r>
              <a:rPr lang="en-US" dirty="0" err="1" smtClean="0"/>
              <a:t>Chvostek’s</a:t>
            </a:r>
            <a:r>
              <a:rPr lang="en-US" dirty="0" smtClean="0"/>
              <a:t> sign and Trousseau’s sign.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495800" cy="3581400"/>
          </a:xfrm>
        </p:spPr>
        <p:txBody>
          <a:bodyPr>
            <a:normAutofit/>
          </a:bodyPr>
          <a:lstStyle/>
          <a:p>
            <a:r>
              <a:rPr lang="en-US" dirty="0" smtClean="0"/>
              <a:t>Peripheral vasodilation.</a:t>
            </a:r>
          </a:p>
          <a:p>
            <a:r>
              <a:rPr lang="en-US" dirty="0" smtClean="0"/>
              <a:t>Facial flushing.</a:t>
            </a:r>
          </a:p>
          <a:p>
            <a:r>
              <a:rPr lang="en-US" dirty="0" smtClean="0"/>
              <a:t>lethargy, or drowsiness.</a:t>
            </a:r>
          </a:p>
          <a:p>
            <a:r>
              <a:rPr lang="en-US" dirty="0" smtClean="0"/>
              <a:t>Loss of deep tendon reflexes.</a:t>
            </a:r>
          </a:p>
          <a:p>
            <a:r>
              <a:rPr lang="en-US" dirty="0" smtClean="0"/>
              <a:t>Paralysis</a:t>
            </a:r>
          </a:p>
          <a:p>
            <a:r>
              <a:rPr lang="en-US" dirty="0" smtClean="0"/>
              <a:t>Cardiac arrest.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 flipH="1">
            <a:off x="9144000" y="685800"/>
            <a:ext cx="45719" cy="6096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098" name="Picture 2" descr="C:\Users\MARIYA\Pictures\MEDICAL\fluid&amp;electrolyte\6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4648200"/>
            <a:ext cx="3886200" cy="22098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Nursing Diagnosis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6035" y="1600200"/>
            <a:ext cx="803076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PHOSPHATE IMBALANCES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438400"/>
            <a:ext cx="4343400" cy="2895600"/>
          </a:xfrm>
        </p:spPr>
        <p:txBody>
          <a:bodyPr/>
          <a:lstStyle/>
          <a:p>
            <a:pPr algn="ctr">
              <a:buNone/>
            </a:pPr>
            <a:r>
              <a:rPr lang="en-US" u="sng" dirty="0" err="1" smtClean="0">
                <a:solidFill>
                  <a:srgbClr val="0070C0"/>
                </a:solidFill>
              </a:rPr>
              <a:t>HYPOPHOSPHATEMIA</a:t>
            </a:r>
            <a:endParaRPr lang="en-US" u="sng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&lt; 2.5 mg/</a:t>
            </a:r>
            <a:r>
              <a:rPr lang="en-US" dirty="0" err="1" smtClean="0"/>
              <a:t>dL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495800" cy="3687763"/>
          </a:xfrm>
        </p:spPr>
        <p:txBody>
          <a:bodyPr/>
          <a:lstStyle/>
          <a:p>
            <a:pPr algn="ctr">
              <a:buNone/>
            </a:pPr>
            <a:r>
              <a:rPr lang="en-US" u="sng" dirty="0" err="1" smtClean="0">
                <a:solidFill>
                  <a:srgbClr val="0070C0"/>
                </a:solidFill>
              </a:rPr>
              <a:t>HYPERPHOSPHATEMIA</a:t>
            </a:r>
            <a:endParaRPr lang="en-US" u="sng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&gt; 4.5 mg/</a:t>
            </a:r>
            <a:r>
              <a:rPr lang="en-US" dirty="0" err="1" smtClean="0"/>
              <a:t>dL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IYA\Pictures\MEDICAL\fluid&amp;electrolyte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4114800"/>
            <a:ext cx="5334000" cy="27432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flipH="1">
            <a:off x="152400" y="274638"/>
            <a:ext cx="3048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6858000"/>
          </a:xfrm>
        </p:spPr>
        <p:txBody>
          <a:bodyPr/>
          <a:lstStyle/>
          <a:p>
            <a:pPr algn="ctr">
              <a:buNone/>
            </a:pPr>
            <a:r>
              <a:rPr lang="en-US" u="sng" dirty="0" err="1" smtClean="0"/>
              <a:t>HYPOPHOSPHATEMIA</a:t>
            </a:r>
            <a:endParaRPr lang="en-US" u="sng" dirty="0" smtClean="0"/>
          </a:p>
          <a:p>
            <a:pPr algn="ctr">
              <a:buNone/>
            </a:pPr>
            <a:endParaRPr lang="en-US" u="sng" dirty="0" smtClean="0"/>
          </a:p>
          <a:p>
            <a:pPr>
              <a:buNone/>
            </a:pPr>
            <a:r>
              <a:rPr lang="en-US" u="sng" dirty="0" smtClean="0"/>
              <a:t>CAUSES</a:t>
            </a:r>
          </a:p>
          <a:p>
            <a:r>
              <a:rPr lang="en-US" dirty="0" smtClean="0"/>
              <a:t>Overzealous feeding.</a:t>
            </a:r>
          </a:p>
          <a:p>
            <a:r>
              <a:rPr lang="en-US" dirty="0" smtClean="0"/>
              <a:t>Malabsorption syndrome.</a:t>
            </a:r>
          </a:p>
          <a:p>
            <a:r>
              <a:rPr lang="en-US" dirty="0" smtClean="0"/>
              <a:t>Nutritional recovery treatment.</a:t>
            </a:r>
          </a:p>
          <a:p>
            <a:r>
              <a:rPr lang="en-US" dirty="0" err="1" smtClean="0"/>
              <a:t>Parentral</a:t>
            </a:r>
            <a:r>
              <a:rPr lang="en-US" dirty="0" smtClean="0"/>
              <a:t> nutrition.</a:t>
            </a:r>
          </a:p>
          <a:p>
            <a:r>
              <a:rPr lang="en-US" dirty="0" smtClean="0"/>
              <a:t>Alcohol withdrawal.</a:t>
            </a:r>
          </a:p>
          <a:p>
            <a:r>
              <a:rPr lang="en-US" dirty="0" smtClean="0"/>
              <a:t>Phosphate binding antacids.</a:t>
            </a:r>
          </a:p>
          <a:p>
            <a:r>
              <a:rPr lang="en-US" dirty="0" smtClean="0"/>
              <a:t>Respiratory alkalosis.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4648200"/>
          </a:xfrm>
        </p:spPr>
        <p:txBody>
          <a:bodyPr/>
          <a:lstStyle/>
          <a:p>
            <a:pPr algn="ctr">
              <a:buNone/>
            </a:pPr>
            <a:r>
              <a:rPr lang="en-US" u="sng" dirty="0" err="1" smtClean="0"/>
              <a:t>HYPERPHOSPHATEMIA</a:t>
            </a:r>
            <a:endParaRPr lang="en-US" u="sng" dirty="0" smtClean="0"/>
          </a:p>
          <a:p>
            <a:pPr algn="ctr">
              <a:buNone/>
            </a:pPr>
            <a:endParaRPr lang="en-US" u="sng" dirty="0" smtClean="0"/>
          </a:p>
          <a:p>
            <a:r>
              <a:rPr lang="en-US" dirty="0" smtClean="0"/>
              <a:t>Renal failure.</a:t>
            </a:r>
          </a:p>
          <a:p>
            <a:r>
              <a:rPr lang="en-US" dirty="0" smtClean="0"/>
              <a:t>Chemotherapeutic agents.</a:t>
            </a:r>
          </a:p>
          <a:p>
            <a:r>
              <a:rPr lang="en-US" dirty="0" smtClean="0"/>
              <a:t>Enemas containing phosphorous.</a:t>
            </a:r>
          </a:p>
          <a:p>
            <a:r>
              <a:rPr lang="en-US" dirty="0" smtClean="0"/>
              <a:t>Excessive ingestion.</a:t>
            </a:r>
          </a:p>
          <a:p>
            <a:r>
              <a:rPr lang="en-US" dirty="0" smtClean="0"/>
              <a:t>Hypothyroidism.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IYA\Pictures\MEDICAL\fluid&amp;electrolyte\untitled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4343400"/>
            <a:ext cx="4724400" cy="2514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Signs and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495800" cy="3733800"/>
          </a:xfrm>
        </p:spPr>
        <p:txBody>
          <a:bodyPr/>
          <a:lstStyle/>
          <a:p>
            <a:r>
              <a:rPr lang="en-US" dirty="0" smtClean="0"/>
              <a:t>CNS dysfunction.</a:t>
            </a:r>
          </a:p>
          <a:p>
            <a:r>
              <a:rPr lang="en-US" dirty="0" smtClean="0"/>
              <a:t>Muscle weakness (</a:t>
            </a:r>
            <a:r>
              <a:rPr lang="en-US" dirty="0" err="1" smtClean="0"/>
              <a:t>resp</a:t>
            </a:r>
            <a:r>
              <a:rPr lang="en-US" dirty="0" smtClean="0"/>
              <a:t>)</a:t>
            </a:r>
          </a:p>
          <a:p>
            <a:r>
              <a:rPr lang="en-US" dirty="0" smtClean="0"/>
              <a:t>Dysrhythmias.</a:t>
            </a:r>
          </a:p>
          <a:p>
            <a:r>
              <a:rPr lang="en-US" dirty="0" err="1" smtClean="0"/>
              <a:t>Osteomalacia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Congestive cardiomyopathy.</a:t>
            </a:r>
          </a:p>
          <a:p>
            <a:r>
              <a:rPr lang="en-US" dirty="0" smtClean="0"/>
              <a:t>Hemolytic anemia.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1"/>
            <a:ext cx="4495800" cy="3657600"/>
          </a:xfrm>
        </p:spPr>
        <p:txBody>
          <a:bodyPr/>
          <a:lstStyle/>
          <a:p>
            <a:r>
              <a:rPr lang="en-US" dirty="0" err="1" smtClean="0"/>
              <a:t>Hypocalcemia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Muscle problems like </a:t>
            </a:r>
            <a:r>
              <a:rPr lang="en-US" dirty="0" err="1" smtClean="0"/>
              <a:t>tetany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Soft tissue calcification.</a:t>
            </a:r>
          </a:p>
          <a:p>
            <a:r>
              <a:rPr lang="en-US" dirty="0" smtClean="0"/>
              <a:t>Increased red blood cell count.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i="1" u="sng" dirty="0" smtClean="0"/>
              <a:t>Nursing Care</a:t>
            </a:r>
            <a:endParaRPr lang="en-US" i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rcRect r="977" b="1493"/>
          <a:stretch>
            <a:fillRect/>
          </a:stretch>
        </p:blipFill>
        <p:spPr bwMode="auto">
          <a:xfrm>
            <a:off x="838200" y="1371600"/>
            <a:ext cx="7720013" cy="50292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7872035gu3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b="7229"/>
          <a:stretch>
            <a:fillRect/>
          </a:stretch>
        </p:blipFill>
        <p:spPr>
          <a:xfrm>
            <a:off x="381000" y="304800"/>
            <a:ext cx="8458200" cy="62484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7030A0"/>
                </a:solidFill>
                <a:latin typeface="Lucida Handwriting" pitchFamily="66" charset="0"/>
              </a:rPr>
              <a:t>THANK YOU</a:t>
            </a:r>
            <a:endParaRPr lang="en-US" sz="8800" dirty="0">
              <a:solidFill>
                <a:srgbClr val="7030A0"/>
              </a:solidFill>
              <a:latin typeface="Lucida Handwriting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Understanding  Electrolytes</a:t>
            </a:r>
            <a:endParaRPr lang="en-US" dirty="0"/>
          </a:p>
        </p:txBody>
      </p:sp>
      <p:pic>
        <p:nvPicPr>
          <p:cNvPr id="5" name="Picture 2" descr="FG27_02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586" r="20680"/>
          <a:stretch>
            <a:fillRect/>
          </a:stretch>
        </p:blipFill>
        <p:spPr>
          <a:xfrm>
            <a:off x="0" y="914400"/>
            <a:ext cx="4648200" cy="5943600"/>
          </a:xfrm>
          <a:noFill/>
          <a:ln/>
        </p:spPr>
      </p:pic>
      <p:pic>
        <p:nvPicPr>
          <p:cNvPr id="6" name="Picture 3" descr="FG27_02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414" r="20755"/>
          <a:stretch>
            <a:fillRect/>
          </a:stretch>
        </p:blipFill>
        <p:spPr>
          <a:xfrm>
            <a:off x="4572000" y="914400"/>
            <a:ext cx="4572000" cy="5943600"/>
          </a:xfrm>
          <a:noFill/>
          <a:ln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RIYA\Pictures\MEDICAL\fluid&amp;electrolyte\images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6400" y="990600"/>
            <a:ext cx="3657600" cy="4419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Sodium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7239000" cy="5562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Main </a:t>
            </a:r>
            <a:r>
              <a:rPr lang="en-US" sz="3200" dirty="0" err="1" smtClean="0"/>
              <a:t>ECF</a:t>
            </a:r>
            <a:r>
              <a:rPr lang="en-US" sz="3200" dirty="0" smtClean="0"/>
              <a:t> </a:t>
            </a:r>
            <a:r>
              <a:rPr lang="en-US" sz="3200" dirty="0" err="1" smtClean="0"/>
              <a:t>cation</a:t>
            </a:r>
            <a:r>
              <a:rPr lang="en-US" sz="32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 err="1" smtClean="0"/>
              <a:t>ECF</a:t>
            </a:r>
            <a:r>
              <a:rPr lang="en-US" sz="3200" dirty="0" smtClean="0"/>
              <a:t> osmolality.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Acid – base balance.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Nerve &amp; muscle cell activation.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Influence water distribution.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Normal value =  135 – 145 </a:t>
            </a:r>
            <a:r>
              <a:rPr lang="en-US" sz="3200" dirty="0" err="1" smtClean="0"/>
              <a:t>mEq</a:t>
            </a:r>
            <a:r>
              <a:rPr lang="en-US" sz="3200" dirty="0" smtClean="0"/>
              <a:t>/L</a:t>
            </a:r>
            <a:endParaRPr lang="en-US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Potassium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5029200"/>
          </a:xfrm>
        </p:spPr>
        <p:txBody>
          <a:bodyPr/>
          <a:lstStyle/>
          <a:p>
            <a:r>
              <a:rPr lang="en-US" sz="3200" dirty="0" smtClean="0"/>
              <a:t>Main </a:t>
            </a:r>
            <a:r>
              <a:rPr lang="en-US" sz="3200" dirty="0" err="1" smtClean="0"/>
              <a:t>ICF</a:t>
            </a:r>
            <a:r>
              <a:rPr lang="en-US" sz="3200" dirty="0" smtClean="0"/>
              <a:t> </a:t>
            </a:r>
            <a:r>
              <a:rPr lang="en-US" sz="3200" dirty="0" err="1" smtClean="0"/>
              <a:t>cation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Regulates cell </a:t>
            </a:r>
            <a:r>
              <a:rPr lang="en-US" sz="3200" dirty="0" err="1" smtClean="0"/>
              <a:t>exitability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Permeability of cell.</a:t>
            </a:r>
          </a:p>
          <a:p>
            <a:r>
              <a:rPr lang="en-US" sz="3200" dirty="0" err="1" smtClean="0"/>
              <a:t>ICF</a:t>
            </a:r>
            <a:r>
              <a:rPr lang="en-US" sz="3200" dirty="0" smtClean="0"/>
              <a:t> osmolality.</a:t>
            </a:r>
          </a:p>
          <a:p>
            <a:r>
              <a:rPr lang="en-US" sz="3200" dirty="0" smtClean="0"/>
              <a:t>Normal value </a:t>
            </a:r>
          </a:p>
          <a:p>
            <a:pPr>
              <a:buNone/>
            </a:pPr>
            <a:r>
              <a:rPr lang="en-US" sz="3200" dirty="0" smtClean="0"/>
              <a:t>          =  3.5 – 5 </a:t>
            </a:r>
            <a:r>
              <a:rPr lang="en-US" sz="3200" dirty="0" err="1" smtClean="0"/>
              <a:t>mEq</a:t>
            </a:r>
            <a:r>
              <a:rPr lang="en-US" sz="3200" dirty="0" smtClean="0"/>
              <a:t>/L</a:t>
            </a:r>
            <a:endParaRPr lang="en-US" dirty="0"/>
          </a:p>
        </p:txBody>
      </p:sp>
      <p:pic>
        <p:nvPicPr>
          <p:cNvPr id="3075" name="Picture 3" descr="C:\Users\MARIYA\Pictures\MEDICAL\fluid&amp;electrolyte\images (3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4191000" cy="4495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RIYA\Pictures\MEDICAL\fluid&amp;electrolyte\images (4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381000"/>
            <a:ext cx="2895600" cy="4953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Chloride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3200" y="1600200"/>
            <a:ext cx="6400800" cy="52578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Main </a:t>
            </a:r>
            <a:r>
              <a:rPr lang="en-US" sz="3200" dirty="0" err="1" smtClean="0"/>
              <a:t>ECF</a:t>
            </a:r>
            <a:r>
              <a:rPr lang="en-US" sz="3200" dirty="0" smtClean="0"/>
              <a:t> anion.</a:t>
            </a:r>
          </a:p>
          <a:p>
            <a:pPr>
              <a:lnSpc>
                <a:spcPct val="150000"/>
              </a:lnSpc>
            </a:pPr>
            <a:r>
              <a:rPr lang="en-US" sz="3200" dirty="0" err="1" smtClean="0"/>
              <a:t>ECF</a:t>
            </a:r>
            <a:r>
              <a:rPr lang="en-US" sz="3200" dirty="0" smtClean="0"/>
              <a:t> osmolality.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Body pH.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Acid – base balance (</a:t>
            </a:r>
            <a:r>
              <a:rPr lang="en-US" sz="3200" dirty="0" err="1" smtClean="0"/>
              <a:t>cl</a:t>
            </a:r>
            <a:r>
              <a:rPr lang="en-US" sz="3200" dirty="0" smtClean="0"/>
              <a:t> + H =</a:t>
            </a:r>
            <a:r>
              <a:rPr lang="en-US" sz="3200" dirty="0" err="1" smtClean="0"/>
              <a:t>Hcl</a:t>
            </a:r>
            <a:r>
              <a:rPr lang="en-US" sz="3200" dirty="0" smtClean="0"/>
              <a:t>.)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Normal value = 98 – 106 </a:t>
            </a:r>
            <a:r>
              <a:rPr lang="en-US" sz="3200" dirty="0" err="1" smtClean="0"/>
              <a:t>mEq</a:t>
            </a:r>
            <a:r>
              <a:rPr lang="en-US" sz="3200" dirty="0" smtClean="0"/>
              <a:t>/L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Magnesium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876800" cy="54864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ICF</a:t>
            </a:r>
            <a:r>
              <a:rPr lang="en-US" sz="3200" dirty="0" smtClean="0"/>
              <a:t> </a:t>
            </a:r>
            <a:r>
              <a:rPr lang="en-US" sz="3200" dirty="0" err="1" smtClean="0"/>
              <a:t>cation</a:t>
            </a:r>
            <a:r>
              <a:rPr lang="en-US" sz="3200" dirty="0" smtClean="0"/>
              <a:t>.</a:t>
            </a:r>
          </a:p>
          <a:p>
            <a:endParaRPr lang="en-US" sz="1600" dirty="0" smtClean="0"/>
          </a:p>
          <a:p>
            <a:r>
              <a:rPr lang="en-US" sz="3200" dirty="0" smtClean="0"/>
              <a:t>Enzymatic and metabolic processes (protein synthesis.)</a:t>
            </a:r>
          </a:p>
          <a:p>
            <a:endParaRPr lang="en-US" sz="1600" dirty="0" smtClean="0"/>
          </a:p>
          <a:p>
            <a:r>
              <a:rPr lang="en-US" sz="3200" dirty="0" smtClean="0"/>
              <a:t>Impulse transmission.</a:t>
            </a:r>
          </a:p>
          <a:p>
            <a:endParaRPr lang="en-US" sz="1600" dirty="0" smtClean="0"/>
          </a:p>
          <a:p>
            <a:r>
              <a:rPr lang="en-US" sz="3200" dirty="0" smtClean="0"/>
              <a:t>Normal value = </a:t>
            </a:r>
          </a:p>
          <a:p>
            <a:pPr>
              <a:buNone/>
            </a:pPr>
            <a:r>
              <a:rPr lang="en-US" sz="3200" dirty="0" smtClean="0"/>
              <a:t>           1.5 – 2.5 </a:t>
            </a:r>
            <a:r>
              <a:rPr lang="en-US" sz="3200" dirty="0" err="1" smtClean="0"/>
              <a:t>mEq</a:t>
            </a:r>
            <a:r>
              <a:rPr lang="en-US" sz="3200" dirty="0" smtClean="0"/>
              <a:t>/L</a:t>
            </a:r>
          </a:p>
          <a:p>
            <a:endParaRPr lang="en-US" sz="3200" dirty="0"/>
          </a:p>
        </p:txBody>
      </p:sp>
      <p:pic>
        <p:nvPicPr>
          <p:cNvPr id="5" name="Picture 2" descr="C:\Users\MARIYA\Pictures\MEDICAL\fluid&amp;electrolyte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r="10614" b="15493"/>
          <a:stretch>
            <a:fillRect/>
          </a:stretch>
        </p:blipFill>
        <p:spPr bwMode="auto">
          <a:xfrm>
            <a:off x="4800600" y="1219200"/>
            <a:ext cx="4343400" cy="5410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4">
      <a:majorFont>
        <a:latin typeface="Arial Rounded MT Bold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1272</Words>
  <Application>Microsoft Office PowerPoint</Application>
  <PresentationFormat>On-screen Show (4:3)</PresentationFormat>
  <Paragraphs>345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Slide 1</vt:lpstr>
      <vt:lpstr>FLUID AND ELECTROLYTE   IMBALANCES</vt:lpstr>
      <vt:lpstr>Fluid  Distribution </vt:lpstr>
      <vt:lpstr>FLUID LOSSES</vt:lpstr>
      <vt:lpstr>Understanding  Electrolytes</vt:lpstr>
      <vt:lpstr>Sodium </vt:lpstr>
      <vt:lpstr>Potassium </vt:lpstr>
      <vt:lpstr>Chloride </vt:lpstr>
      <vt:lpstr>Magnesium </vt:lpstr>
      <vt:lpstr>Phosphorous </vt:lpstr>
      <vt:lpstr>CALCIUM</vt:lpstr>
      <vt:lpstr>Bicarbonate </vt:lpstr>
      <vt:lpstr>Movements of Fluids and Electrolytes</vt:lpstr>
      <vt:lpstr>Osmosis </vt:lpstr>
      <vt:lpstr>Active Transport</vt:lpstr>
      <vt:lpstr>Filtration </vt:lpstr>
      <vt:lpstr>FLUID  VOLUME  IMBALANCES</vt:lpstr>
      <vt:lpstr>FLUID  VOLUME  DEFICIT</vt:lpstr>
      <vt:lpstr>Etiology </vt:lpstr>
      <vt:lpstr>Clinical  Manifestation</vt:lpstr>
      <vt:lpstr>Medical management</vt:lpstr>
      <vt:lpstr>Nursing Diagnoses</vt:lpstr>
      <vt:lpstr>FLUID VOLUME EXCESS</vt:lpstr>
      <vt:lpstr>Etiology </vt:lpstr>
      <vt:lpstr>Clinical Features</vt:lpstr>
      <vt:lpstr>Management </vt:lpstr>
      <vt:lpstr>Nursing diagnosis</vt:lpstr>
      <vt:lpstr>Slide 28</vt:lpstr>
      <vt:lpstr>CLINICAL FEATURES</vt:lpstr>
      <vt:lpstr>Nursing Diagnoses</vt:lpstr>
      <vt:lpstr>Slide 31</vt:lpstr>
      <vt:lpstr>Signs and Symptoms</vt:lpstr>
      <vt:lpstr>Nursing Diagnosis</vt:lpstr>
      <vt:lpstr>Calcium Imbalances</vt:lpstr>
      <vt:lpstr>Slide 35</vt:lpstr>
      <vt:lpstr>S/S of hypocalcemia</vt:lpstr>
      <vt:lpstr>S/S of hypercalcemia</vt:lpstr>
      <vt:lpstr>ECG changes</vt:lpstr>
      <vt:lpstr>Nursing Diagnosis</vt:lpstr>
      <vt:lpstr>Magnesium Imbalances</vt:lpstr>
      <vt:lpstr>Slide 41</vt:lpstr>
      <vt:lpstr>Signs and symptoms</vt:lpstr>
      <vt:lpstr>Nursing Diagnosis</vt:lpstr>
      <vt:lpstr>PHOSPHATE IMBALANCES</vt:lpstr>
      <vt:lpstr>Slide 45</vt:lpstr>
      <vt:lpstr>Signs and Symptoms</vt:lpstr>
      <vt:lpstr>Nursing Care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MARIYA</dc:creator>
  <cp:lastModifiedBy>acer</cp:lastModifiedBy>
  <cp:revision>56</cp:revision>
  <dcterms:created xsi:type="dcterms:W3CDTF">2006-08-16T00:00:00Z</dcterms:created>
  <dcterms:modified xsi:type="dcterms:W3CDTF">2018-11-03T19:01:19Z</dcterms:modified>
</cp:coreProperties>
</file>