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85" r:id="rId2"/>
    <p:sldId id="257" r:id="rId3"/>
    <p:sldId id="264" r:id="rId4"/>
    <p:sldId id="263" r:id="rId5"/>
    <p:sldId id="258" r:id="rId6"/>
    <p:sldId id="259" r:id="rId7"/>
    <p:sldId id="260" r:id="rId8"/>
    <p:sldId id="262" r:id="rId9"/>
    <p:sldId id="261" r:id="rId10"/>
    <p:sldId id="265" r:id="rId11"/>
    <p:sldId id="266" r:id="rId12"/>
    <p:sldId id="280" r:id="rId13"/>
    <p:sldId id="268" r:id="rId14"/>
    <p:sldId id="269" r:id="rId15"/>
    <p:sldId id="270" r:id="rId16"/>
    <p:sldId id="271" r:id="rId17"/>
    <p:sldId id="272" r:id="rId18"/>
    <p:sldId id="273" r:id="rId19"/>
    <p:sldId id="274" r:id="rId20"/>
    <p:sldId id="275" r:id="rId21"/>
    <p:sldId id="276" r:id="rId22"/>
    <p:sldId id="277" r:id="rId23"/>
    <p:sldId id="281" r:id="rId24"/>
    <p:sldId id="283"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Untitled Section" id="{7A17D001-019D-4686-B8AA-B605372748DF}">
          <p14:sldIdLst>
            <p14:sldId id="285"/>
            <p14:sldId id="257"/>
            <p14:sldId id="264"/>
            <p14:sldId id="263"/>
            <p14:sldId id="258"/>
            <p14:sldId id="259"/>
            <p14:sldId id="260"/>
            <p14:sldId id="262"/>
            <p14:sldId id="261"/>
            <p14:sldId id="265"/>
            <p14:sldId id="266"/>
            <p14:sldId id="280"/>
            <p14:sldId id="268"/>
            <p14:sldId id="269"/>
            <p14:sldId id="270"/>
            <p14:sldId id="271"/>
            <p14:sldId id="272"/>
            <p14:sldId id="273"/>
            <p14:sldId id="274"/>
            <p14:sldId id="275"/>
            <p14:sldId id="276"/>
            <p14:sldId id="277"/>
            <p14:sldId id="281"/>
            <p14:sldId id="283"/>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34615" autoAdjust="0"/>
    <p:restoredTop sz="86397" autoAdjust="0"/>
  </p:normalViewPr>
  <p:slideViewPr>
    <p:cSldViewPr>
      <p:cViewPr>
        <p:scale>
          <a:sx n="70" d="100"/>
          <a:sy n="70" d="100"/>
        </p:scale>
        <p:origin x="-1824" y="-16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633C7B-B74D-4B3D-B168-333CDF6D510F}" type="datetimeFigureOut">
              <a:rPr lang="en-GB" smtClean="0"/>
              <a:pPr/>
              <a:t>07/11/2018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F1FDAB-5888-4E72-800D-4D08893E5E07}" type="slidenum">
              <a:rPr lang="en-GB" smtClean="0"/>
              <a:pPr/>
              <a:t>‹#›</a:t>
            </a:fld>
            <a:endParaRPr lang="en-GB" dirty="0"/>
          </a:p>
        </p:txBody>
      </p:sp>
    </p:spTree>
    <p:extLst>
      <p:ext uri="{BB962C8B-B14F-4D97-AF65-F5344CB8AC3E}">
        <p14:creationId xmlns="" xmlns:p14="http://schemas.microsoft.com/office/powerpoint/2010/main" val="1997202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7500E08-9401-4AA1-8994-BBCF9EAE212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23</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24</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25</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5F1FDAB-5888-4E72-800D-4D08893E5E07}"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1FDAB-5888-4E72-800D-4D08893E5E07}"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551AF-CBE8-44C8-9730-44DFA8716439}" type="datetimeFigureOut">
              <a:rPr lang="en-GB" smtClean="0"/>
              <a:pPr/>
              <a:t>07/11/2018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097E4F8-A02C-4E86-AA8D-D2D1156A5F12}"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2">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551AF-CBE8-44C8-9730-44DFA8716439}" type="datetimeFigureOut">
              <a:rPr lang="en-GB" smtClean="0"/>
              <a:pPr/>
              <a:t>07/11/2018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7E4F8-A02C-4E86-AA8D-D2D1156A5F12}"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4"/>
            <a:ext cx="4320480" cy="4739418"/>
          </a:xfrm>
        </p:spPr>
        <p:txBody>
          <a:bodyPr>
            <a:normAutofit/>
          </a:bodyPr>
          <a:lstStyle/>
          <a:p>
            <a:r>
              <a:rPr lang="en-GB" b="1" dirty="0" smtClean="0">
                <a:solidFill>
                  <a:srgbClr val="800000"/>
                </a:solidFill>
              </a:rPr>
              <a:t>JOB RESPONSIBILITIES OF HEALTH PERSONNEL IN PHC</a:t>
            </a:r>
            <a:endParaRPr lang="en-GB" b="1" dirty="0">
              <a:solidFill>
                <a:srgbClr val="800000"/>
              </a:solidFill>
            </a:endParaRPr>
          </a:p>
        </p:txBody>
      </p:sp>
      <p:sp>
        <p:nvSpPr>
          <p:cNvPr id="3" name="Subtitle 2"/>
          <p:cNvSpPr>
            <a:spLocks noGrp="1"/>
          </p:cNvSpPr>
          <p:nvPr>
            <p:ph type="subTitle" idx="1"/>
          </p:nvPr>
        </p:nvSpPr>
        <p:spPr>
          <a:xfrm>
            <a:off x="4929190" y="5129832"/>
            <a:ext cx="4214810" cy="1728192"/>
          </a:xfrm>
        </p:spPr>
        <p:txBody>
          <a:bodyPr>
            <a:normAutofit fontScale="85000" lnSpcReduction="20000"/>
          </a:bodyPr>
          <a:lstStyle/>
          <a:p>
            <a:pPr algn="l"/>
            <a:r>
              <a:rPr lang="en-GB" dirty="0" smtClean="0">
                <a:solidFill>
                  <a:schemeClr val="accent6">
                    <a:lumMod val="75000"/>
                  </a:schemeClr>
                </a:solidFill>
              </a:rPr>
              <a:t>Presented by:</a:t>
            </a:r>
          </a:p>
          <a:p>
            <a:pPr algn="l"/>
            <a:r>
              <a:rPr lang="en-GB" dirty="0" smtClean="0">
                <a:solidFill>
                  <a:schemeClr val="accent6">
                    <a:lumMod val="75000"/>
                  </a:schemeClr>
                </a:solidFill>
              </a:rPr>
              <a:t>Mr. </a:t>
            </a:r>
            <a:r>
              <a:rPr lang="en-GB" dirty="0" err="1" smtClean="0">
                <a:solidFill>
                  <a:schemeClr val="accent6">
                    <a:lumMod val="75000"/>
                  </a:schemeClr>
                </a:solidFill>
              </a:rPr>
              <a:t>Ajith</a:t>
            </a:r>
            <a:r>
              <a:rPr lang="en-GB" dirty="0" smtClean="0">
                <a:solidFill>
                  <a:schemeClr val="accent6">
                    <a:lumMod val="75000"/>
                  </a:schemeClr>
                </a:solidFill>
              </a:rPr>
              <a:t> K </a:t>
            </a:r>
            <a:r>
              <a:rPr lang="en-GB" dirty="0" err="1" smtClean="0">
                <a:solidFill>
                  <a:schemeClr val="accent6">
                    <a:lumMod val="75000"/>
                  </a:schemeClr>
                </a:solidFill>
              </a:rPr>
              <a:t>K</a:t>
            </a:r>
            <a:r>
              <a:rPr lang="en-GB" dirty="0" smtClean="0">
                <a:solidFill>
                  <a:schemeClr val="accent6">
                    <a:lumMod val="75000"/>
                  </a:schemeClr>
                </a:solidFill>
              </a:rPr>
              <a:t> </a:t>
            </a:r>
          </a:p>
          <a:p>
            <a:pPr algn="l"/>
            <a:r>
              <a:rPr lang="en-GB" dirty="0" smtClean="0">
                <a:solidFill>
                  <a:schemeClr val="accent6">
                    <a:lumMod val="75000"/>
                  </a:schemeClr>
                </a:solidFill>
              </a:rPr>
              <a:t>Asst. Professor</a:t>
            </a:r>
          </a:p>
          <a:p>
            <a:pPr algn="l"/>
            <a:r>
              <a:rPr lang="en-GB" dirty="0" smtClean="0">
                <a:solidFill>
                  <a:schemeClr val="accent6">
                    <a:lumMod val="75000"/>
                  </a:schemeClr>
                </a:solidFill>
              </a:rPr>
              <a:t>College of Nursing </a:t>
            </a:r>
            <a:r>
              <a:rPr lang="en-GB" dirty="0" err="1" smtClean="0">
                <a:solidFill>
                  <a:schemeClr val="accent6">
                    <a:lumMod val="75000"/>
                  </a:schemeClr>
                </a:solidFill>
              </a:rPr>
              <a:t>Kishtwar</a:t>
            </a:r>
            <a:endParaRPr lang="en-GB" dirty="0" smtClean="0">
              <a:solidFill>
                <a:schemeClr val="accent6">
                  <a:lumMod val="75000"/>
                </a:schemeClr>
              </a:solidFill>
            </a:endParaRPr>
          </a:p>
          <a:p>
            <a:pPr algn="l"/>
            <a:endParaRPr lang="en-GB" dirty="0"/>
          </a:p>
        </p:txBody>
      </p:sp>
      <p:pic>
        <p:nvPicPr>
          <p:cNvPr id="1026" name="Picture 2" descr="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860032" y="1700808"/>
            <a:ext cx="3456384" cy="3024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467544" y="1052736"/>
            <a:ext cx="8229600" cy="4896544"/>
          </a:xfrm>
        </p:spPr>
        <p:txBody>
          <a:bodyPr>
            <a:normAutofit/>
          </a:bodyPr>
          <a:lstStyle/>
          <a:p>
            <a:pPr>
              <a:buNone/>
            </a:pPr>
            <a:r>
              <a:rPr lang="en-US" b="1" dirty="0" smtClean="0">
                <a:latin typeface="Times New Roman" pitchFamily="18" charset="0"/>
                <a:cs typeface="Times New Roman" pitchFamily="18" charset="0"/>
              </a:rPr>
              <a:t>IV Administrative Work</a:t>
            </a:r>
          </a:p>
          <a:p>
            <a:r>
              <a:rPr lang="en-US" sz="2000" dirty="0" smtClean="0">
                <a:latin typeface="Times New Roman" pitchFamily="18" charset="0"/>
                <a:cs typeface="Times New Roman" pitchFamily="18" charset="0"/>
              </a:rPr>
              <a:t>supervise the work of staffs</a:t>
            </a:r>
          </a:p>
          <a:p>
            <a:r>
              <a:rPr lang="en-US" sz="2000" dirty="0" smtClean="0">
                <a:latin typeface="Times New Roman" pitchFamily="18" charset="0"/>
                <a:cs typeface="Times New Roman" pitchFamily="18" charset="0"/>
              </a:rPr>
              <a:t> general cleanliness</a:t>
            </a:r>
          </a:p>
          <a:p>
            <a:r>
              <a:rPr lang="en-US" sz="2000" dirty="0" smtClean="0">
                <a:latin typeface="Times New Roman" pitchFamily="18" charset="0"/>
                <a:cs typeface="Times New Roman" pitchFamily="18" charset="0"/>
              </a:rPr>
              <a:t>ensure to keep up to date inventory and stock register of all the stores and equipment supplied</a:t>
            </a:r>
          </a:p>
          <a:p>
            <a:r>
              <a:rPr lang="en-US" sz="2000" dirty="0" smtClean="0">
                <a:latin typeface="Times New Roman" pitchFamily="18" charset="0"/>
                <a:cs typeface="Times New Roman" pitchFamily="18" charset="0"/>
              </a:rPr>
              <a:t>get indents prepared timely for drugs, instruments, vaccines, ORS and contraceptive etc. submit them to the appropriate health authorities.</a:t>
            </a:r>
          </a:p>
          <a:p>
            <a:r>
              <a:rPr lang="en-US" sz="2000" dirty="0" smtClean="0">
                <a:latin typeface="Times New Roman" pitchFamily="18" charset="0"/>
                <a:cs typeface="Times New Roman" pitchFamily="18" charset="0"/>
              </a:rPr>
              <a:t>check the proper maintenance of the transport given charge.</a:t>
            </a:r>
          </a:p>
          <a:p>
            <a:r>
              <a:rPr lang="en-US" sz="2000" dirty="0" smtClean="0">
                <a:latin typeface="Times New Roman" pitchFamily="18" charset="0"/>
                <a:cs typeface="Times New Roman" pitchFamily="18" charset="0"/>
              </a:rPr>
              <a:t>scrutinize the programmes of staff and suggest changes  </a:t>
            </a:r>
            <a:endParaRPr lang="en-GB"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hold monthly staff meetings with  own staff with a view to evaluating the progress of work and suggesting steps to be taken.</a:t>
            </a:r>
          </a:p>
          <a:p>
            <a:endParaRPr lang="en-GB" sz="2000" dirty="0" smtClean="0"/>
          </a:p>
          <a:p>
            <a:endParaRPr lang="en-US" sz="2000" dirty="0" smtClean="0"/>
          </a:p>
          <a:p>
            <a:endParaRPr lang="en-GB" sz="2000" dirty="0" smtClean="0"/>
          </a:p>
          <a:p>
            <a:endParaRPr lang="en-US" sz="2000" dirty="0" smtClean="0"/>
          </a:p>
          <a:p>
            <a:endParaRPr lang="en-US" sz="2000" dirty="0" smtClean="0"/>
          </a:p>
          <a:p>
            <a:endParaRPr lang="en-GB" sz="2000" dirty="0" smtClean="0"/>
          </a:p>
          <a:p>
            <a:endParaRPr lang="en-US" sz="2000" dirty="0" smtClean="0"/>
          </a:p>
          <a:p>
            <a:endParaRPr lang="en-US" sz="2000" b="1" dirty="0" smtClean="0"/>
          </a:p>
          <a:p>
            <a:endParaRPr lang="en-US" sz="2000" b="1" dirty="0" smtClean="0"/>
          </a:p>
          <a:p>
            <a:pPr>
              <a:buNone/>
            </a:pPr>
            <a:endParaRPr lang="en-US" b="1" dirty="0" smtClean="0"/>
          </a:p>
          <a:p>
            <a:pPr>
              <a:buNone/>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996720"/>
          </a:xfrm>
        </p:spPr>
        <p:txBody>
          <a:bodyPr/>
          <a:lstStyle/>
          <a:p>
            <a:r>
              <a:rPr lang="en-GB" dirty="0" smtClean="0"/>
              <a:t>     Cont...</a:t>
            </a:r>
            <a:endParaRPr lang="en-GB" dirty="0"/>
          </a:p>
        </p:txBody>
      </p:sp>
      <p:sp>
        <p:nvSpPr>
          <p:cNvPr id="3" name="Content Placeholder 2"/>
          <p:cNvSpPr>
            <a:spLocks noGrp="1"/>
          </p:cNvSpPr>
          <p:nvPr>
            <p:ph idx="1"/>
          </p:nvPr>
        </p:nvSpPr>
        <p:spPr>
          <a:xfrm>
            <a:off x="457200" y="2276872"/>
            <a:ext cx="8229600" cy="4047728"/>
          </a:xfrm>
        </p:spPr>
        <p:txBody>
          <a:bodyPr/>
          <a:lstStyle/>
          <a:p>
            <a:r>
              <a:rPr lang="en-US" sz="2000" dirty="0" smtClean="0">
                <a:latin typeface="Times New Roman" pitchFamily="18" charset="0"/>
                <a:cs typeface="Times New Roman" pitchFamily="18" charset="0"/>
              </a:rPr>
              <a:t>ensure the regular supply of medicines and disbursements of honorarium to health guides.</a:t>
            </a:r>
            <a:endParaRPr lang="en-GB"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maintenance of the received reports from the periphery, get them compiled and submit them regularly to the district health authorities.</a:t>
            </a:r>
            <a:endParaRPr lang="en-GB"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prescribed records at PHC level.</a:t>
            </a:r>
            <a:endParaRPr lang="en-GB"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a:t>BLOCK EXTENSION HEALTH EDUCATOR</a:t>
            </a:r>
            <a:r>
              <a:rPr lang="en-GB" dirty="0"/>
              <a:t/>
            </a:r>
            <a:br>
              <a:rPr lang="en-GB" dirty="0"/>
            </a:br>
            <a:endParaRPr lang="en-GB" dirty="0"/>
          </a:p>
        </p:txBody>
      </p:sp>
      <p:sp>
        <p:nvSpPr>
          <p:cNvPr id="3" name="Content Placeholder 2"/>
          <p:cNvSpPr>
            <a:spLocks noGrp="1"/>
          </p:cNvSpPr>
          <p:nvPr>
            <p:ph idx="1"/>
          </p:nvPr>
        </p:nvSpPr>
        <p:spPr>
          <a:xfrm>
            <a:off x="457200" y="1600201"/>
            <a:ext cx="8229600" cy="4133056"/>
          </a:xfrm>
        </p:spPr>
        <p:txBody>
          <a:bodyPr>
            <a:normAutofit fontScale="92500" lnSpcReduction="10000"/>
          </a:bodyPr>
          <a:lstStyle/>
          <a:p>
            <a:r>
              <a:rPr lang="en-US" sz="2400" dirty="0"/>
              <a:t>development activities in the block, particularly concerning health and family welfare, and will utilize the same for programme planning</a:t>
            </a:r>
            <a:r>
              <a:rPr lang="en-US" sz="2400" dirty="0" smtClean="0"/>
              <a:t>.</a:t>
            </a:r>
            <a:endParaRPr lang="en-GB" sz="2400" dirty="0"/>
          </a:p>
          <a:p>
            <a:r>
              <a:rPr lang="en-US" sz="2400" dirty="0"/>
              <a:t>develop his/her work plan in consultation with the medical officer of his/her PHC and the concerned Block Extension </a:t>
            </a:r>
            <a:r>
              <a:rPr lang="en-US" sz="2400" dirty="0" smtClean="0"/>
              <a:t>Educator</a:t>
            </a:r>
          </a:p>
          <a:p>
            <a:r>
              <a:rPr lang="en-US" sz="2400" dirty="0"/>
              <a:t>collect analyses and interpret the data in respect of extension</a:t>
            </a:r>
            <a:endParaRPr lang="en-GB" sz="2400" dirty="0"/>
          </a:p>
          <a:p>
            <a:r>
              <a:rPr lang="en-US" sz="2400" dirty="0"/>
              <a:t>education work in his/her PHC area.</a:t>
            </a:r>
            <a:endParaRPr lang="en-GB" sz="2400" dirty="0"/>
          </a:p>
          <a:p>
            <a:r>
              <a:rPr lang="en-US" sz="2400" dirty="0"/>
              <a:t>responsible or regular maintenance of records of educational</a:t>
            </a:r>
            <a:endParaRPr lang="en-GB" sz="2400" dirty="0"/>
          </a:p>
          <a:p>
            <a:r>
              <a:rPr lang="en-US" sz="2400" dirty="0"/>
              <a:t>activities, tour programmes, daily dairies and other registers, and will ensure</a:t>
            </a:r>
            <a:endParaRPr lang="en-GB" sz="2400" dirty="0"/>
          </a:p>
          <a:p>
            <a:r>
              <a:rPr lang="en-US" sz="2400" dirty="0"/>
              <a:t>preparation and display of relevant maps and charts in the PHC.</a:t>
            </a:r>
            <a:endParaRPr lang="en-GB" sz="2400" dirty="0"/>
          </a:p>
          <a:p>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normAutofit/>
          </a:bodyPr>
          <a:lstStyle/>
          <a:p>
            <a:r>
              <a:rPr lang="en-US" sz="2600" dirty="0" smtClean="0"/>
              <a:t>assist the Medical Officer, PHC in conducting training of health workers under the MPW and ASHA and other schemes under NRHM.</a:t>
            </a:r>
          </a:p>
          <a:p>
            <a:r>
              <a:rPr lang="en-US" sz="2600" dirty="0" smtClean="0"/>
              <a:t>will organize the celebration of health days and weeks and publicity</a:t>
            </a:r>
            <a:r>
              <a:rPr lang="en-GB" sz="2600" dirty="0" smtClean="0"/>
              <a:t> </a:t>
            </a:r>
            <a:r>
              <a:rPr lang="en-US" sz="2600" dirty="0" smtClean="0"/>
              <a:t>programmes at local fairs, on market days, etc.</a:t>
            </a:r>
          </a:p>
          <a:p>
            <a:r>
              <a:rPr lang="en-US" sz="2600" dirty="0" smtClean="0"/>
              <a:t>organize orientation training for health and family welfare workers, opinion leaders, local medical practitioners, school teachers, and dais.</a:t>
            </a:r>
            <a:endParaRPr lang="en-GB" sz="2600" dirty="0" smtClean="0"/>
          </a:p>
          <a:p>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normAutofit/>
          </a:bodyPr>
          <a:lstStyle/>
          <a:p>
            <a:r>
              <a:rPr lang="en-US" sz="2400" dirty="0" smtClean="0"/>
              <a:t>supervise the work of field workers in the area of education and</a:t>
            </a:r>
            <a:r>
              <a:rPr lang="en-GB" sz="2400" dirty="0" smtClean="0"/>
              <a:t> </a:t>
            </a:r>
            <a:r>
              <a:rPr lang="en-US" sz="2400" dirty="0" smtClean="0"/>
              <a:t>motivation.</a:t>
            </a:r>
          </a:p>
          <a:p>
            <a:r>
              <a:rPr lang="en-US" sz="2400" dirty="0" smtClean="0"/>
              <a:t>supply education material on health and family welfare to health workers in the block.</a:t>
            </a:r>
            <a:endParaRPr lang="en-GB" sz="2400" dirty="0" smtClean="0"/>
          </a:p>
          <a:p>
            <a:r>
              <a:rPr lang="en-US" sz="2400" dirty="0" smtClean="0"/>
              <a:t> verify entries in the eligible couple register for every  village and do random checking of family welfare acceptors.</a:t>
            </a:r>
          </a:p>
          <a:p>
            <a:r>
              <a:rPr lang="en-US" sz="2400" dirty="0" smtClean="0"/>
              <a:t>check the available stock of conventional contraceptive with the depot holders and the kits with MPHWs and ASHAs.</a:t>
            </a:r>
          </a:p>
          <a:p>
            <a:r>
              <a:rPr lang="en-US" sz="2400" dirty="0" smtClean="0"/>
              <a:t>help field workers in winning over resistant cases and drop-outs in the health and family welfare programmes</a:t>
            </a:r>
          </a:p>
          <a:p>
            <a:endParaRPr lang="en-US" sz="2400" dirty="0" smtClean="0"/>
          </a:p>
          <a:p>
            <a:endParaRPr lang="en-GB" sz="2400" dirty="0" smtClean="0"/>
          </a:p>
          <a:p>
            <a:pPr>
              <a:buNone/>
            </a:pPr>
            <a:endParaRPr lang="en-GB" sz="2400" dirty="0" smtClean="0"/>
          </a:p>
          <a:p>
            <a:endParaRPr lang="en-GB"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maintain a complete set of educational aids on health and family welfare for own use and for training purpose.</a:t>
            </a:r>
            <a:endParaRPr lang="en-GB" dirty="0" smtClean="0"/>
          </a:p>
          <a:p>
            <a:r>
              <a:rPr lang="en-US" dirty="0" smtClean="0"/>
              <a:t>organize population education and health education sessions in schools and for out-of school youth. </a:t>
            </a:r>
          </a:p>
          <a:p>
            <a:r>
              <a:rPr lang="en-US" dirty="0" smtClean="0"/>
              <a:t>maintain a list of prominent acceptors of family planning methods and opinion leaders village wise and will try to involve them in the promotion of health and family welfare programmes.</a:t>
            </a:r>
          </a:p>
          <a:p>
            <a:r>
              <a:rPr lang="en-US" dirty="0" smtClean="0"/>
              <a:t>prepare a monthly report on the progress of educational activities in the block and send it to the higher authority.</a:t>
            </a:r>
            <a:endParaRPr lang="en-GB" dirty="0" smtClean="0"/>
          </a:p>
          <a:p>
            <a:pPr>
              <a:buNone/>
            </a:pPr>
            <a:r>
              <a:rPr lang="en-US" dirty="0" smtClean="0"/>
              <a:t> </a:t>
            </a:r>
            <a:endParaRPr lang="en-GB" dirty="0" smtClean="0"/>
          </a:p>
          <a:p>
            <a:endParaRPr lang="en-GB" dirty="0" smtClean="0"/>
          </a:p>
          <a:p>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t>
            </a:r>
            <a:br>
              <a:rPr lang="en-GB" b="1" dirty="0" smtClean="0"/>
            </a:br>
            <a:r>
              <a:rPr lang="en-GB" b="1" dirty="0" smtClean="0"/>
              <a:t/>
            </a:r>
            <a:br>
              <a:rPr lang="en-GB" b="1" dirty="0" smtClean="0"/>
            </a:br>
            <a:r>
              <a:rPr lang="en-US" b="1" dirty="0" smtClean="0"/>
              <a:t>LABORTORY TECHNICIAN</a:t>
            </a:r>
            <a:r>
              <a:rPr lang="en-GB" dirty="0" smtClean="0"/>
              <a:t/>
            </a:r>
            <a:br>
              <a:rPr lang="en-GB" dirty="0" smtClean="0"/>
            </a:br>
            <a:r>
              <a:rPr lang="en-US" b="1" dirty="0" smtClean="0"/>
              <a:t> </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a:buNone/>
            </a:pPr>
            <a:r>
              <a:rPr lang="en-US" b="1" dirty="0" smtClean="0"/>
              <a:t>Duties:</a:t>
            </a:r>
          </a:p>
          <a:p>
            <a:pPr marL="514350" indent="-514350">
              <a:buFont typeface="+mj-lt"/>
              <a:buAutoNum type="arabicPeriod"/>
            </a:pPr>
            <a:r>
              <a:rPr lang="en-US" dirty="0"/>
              <a:t>General Laboratory Procedures</a:t>
            </a:r>
          </a:p>
          <a:p>
            <a:pPr marL="514350" indent="-514350">
              <a:buFont typeface="+mj-lt"/>
              <a:buAutoNum type="arabicPeriod"/>
            </a:pPr>
            <a:r>
              <a:rPr lang="en-US" dirty="0" smtClean="0"/>
              <a:t>Laboratory Investigations</a:t>
            </a:r>
            <a:endParaRPr lang="en-GB" dirty="0" smtClean="0"/>
          </a:p>
          <a:p>
            <a:pPr marL="514350" indent="-514350">
              <a:buFont typeface="+mj-lt"/>
              <a:buAutoNum type="arabicPeriod"/>
            </a:pPr>
            <a:r>
              <a:rPr lang="en-US" dirty="0" smtClean="0"/>
              <a:t>Carry out examination of blood</a:t>
            </a:r>
            <a:endParaRPr lang="en-GB" dirty="0" smtClean="0"/>
          </a:p>
          <a:p>
            <a:pPr marL="0" indent="0">
              <a:buNone/>
            </a:pPr>
            <a:r>
              <a:rPr lang="en-US" dirty="0" smtClean="0"/>
              <a:t>4.  Carry out examination sputum</a:t>
            </a:r>
            <a:endParaRPr lang="en-GB" dirty="0" smtClean="0"/>
          </a:p>
          <a:p>
            <a:pPr marL="0" indent="0">
              <a:buNone/>
            </a:pPr>
            <a:r>
              <a:rPr lang="en-US" dirty="0" smtClean="0"/>
              <a:t>5.  Carry out examination of semen</a:t>
            </a:r>
            <a:endParaRPr lang="en-GB" dirty="0" smtClean="0"/>
          </a:p>
          <a:p>
            <a:pPr marL="0" indent="0">
              <a:buNone/>
            </a:pPr>
            <a:r>
              <a:rPr lang="en-US" dirty="0" smtClean="0"/>
              <a:t>6.  Prepare throat swabs</a:t>
            </a:r>
            <a:endParaRPr lang="en-GB" dirty="0" smtClean="0"/>
          </a:p>
          <a:p>
            <a:pPr marL="0" indent="0">
              <a:buNone/>
            </a:pPr>
            <a:r>
              <a:rPr lang="en-US" dirty="0" smtClean="0"/>
              <a:t>7.  Test samples of drinking water</a:t>
            </a:r>
            <a:endParaRPr lang="en-GB" dirty="0" smtClean="0"/>
          </a:p>
          <a:p>
            <a:pPr marL="571500" indent="-571500">
              <a:buNone/>
            </a:pPr>
            <a:endParaRPr lang="en-GB" dirty="0" smtClean="0"/>
          </a:p>
          <a:p>
            <a:pPr>
              <a:buNone/>
            </a:pPr>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1080120"/>
          </a:xfrm>
        </p:spPr>
        <p:txBody>
          <a:bodyPr/>
          <a:lstStyle/>
          <a:p>
            <a:r>
              <a:rPr lang="en-GB" dirty="0" err="1" smtClean="0"/>
              <a:t>Cont</a:t>
            </a:r>
            <a:r>
              <a:rPr lang="en-GB" dirty="0" smtClean="0"/>
              <a:t>…</a:t>
            </a:r>
            <a:endParaRPr lang="en-GB" dirty="0"/>
          </a:p>
        </p:txBody>
      </p:sp>
      <p:sp>
        <p:nvSpPr>
          <p:cNvPr id="3" name="Content Placeholder 2"/>
          <p:cNvSpPr>
            <a:spLocks noGrp="1"/>
          </p:cNvSpPr>
          <p:nvPr>
            <p:ph idx="1"/>
          </p:nvPr>
        </p:nvSpPr>
        <p:spPr>
          <a:xfrm>
            <a:off x="457200" y="2132856"/>
            <a:ext cx="8229600" cy="3960440"/>
          </a:xfrm>
        </p:spPr>
        <p:txBody>
          <a:bodyPr>
            <a:normAutofit fontScale="70000" lnSpcReduction="20000"/>
          </a:bodyPr>
          <a:lstStyle/>
          <a:p>
            <a:pPr>
              <a:buNone/>
            </a:pPr>
            <a:r>
              <a:rPr lang="en-US" sz="3600" b="1" dirty="0" smtClean="0"/>
              <a:t>VIII. In addition to the laboratory investigations already listed he will</a:t>
            </a:r>
          </a:p>
          <a:p>
            <a:pPr>
              <a:buNone/>
            </a:pPr>
            <a:endParaRPr lang="en-GB" dirty="0" smtClean="0"/>
          </a:p>
          <a:p>
            <a:r>
              <a:rPr lang="en-US" dirty="0" smtClean="0"/>
              <a:t>conduct Aldehyde test</a:t>
            </a:r>
            <a:endParaRPr lang="en-GB" dirty="0" smtClean="0"/>
          </a:p>
          <a:p>
            <a:r>
              <a:rPr lang="en-US" dirty="0" smtClean="0"/>
              <a:t> maintain all records of sera samples drawn, </a:t>
            </a:r>
            <a:r>
              <a:rPr lang="en-US" dirty="0" err="1" smtClean="0"/>
              <a:t>aldehyde</a:t>
            </a:r>
            <a:r>
              <a:rPr lang="en-US" dirty="0" smtClean="0"/>
              <a:t> test</a:t>
            </a:r>
            <a:endParaRPr lang="en-GB" dirty="0" smtClean="0"/>
          </a:p>
          <a:p>
            <a:pPr>
              <a:buNone/>
            </a:pPr>
            <a:r>
              <a:rPr lang="en-US" dirty="0" smtClean="0"/>
              <a:t>     Conducted, positive etc</a:t>
            </a:r>
            <a:endParaRPr lang="en-GB" dirty="0" smtClean="0"/>
          </a:p>
          <a:p>
            <a:r>
              <a:rPr lang="en-US" dirty="0" smtClean="0"/>
              <a:t>assist in Kala </a:t>
            </a:r>
            <a:r>
              <a:rPr lang="en-US" dirty="0" err="1" smtClean="0"/>
              <a:t>Azar</a:t>
            </a:r>
            <a:r>
              <a:rPr lang="en-US" dirty="0" smtClean="0"/>
              <a:t> search operations</a:t>
            </a:r>
            <a:endParaRPr lang="en-GB" dirty="0" smtClean="0"/>
          </a:p>
          <a:p>
            <a:r>
              <a:rPr lang="en-US" dirty="0" smtClean="0"/>
              <a:t>In addition to the laboratory investigations already listed he will</a:t>
            </a:r>
            <a:r>
              <a:rPr lang="en-GB" dirty="0" smtClean="0"/>
              <a:t> </a:t>
            </a:r>
            <a:r>
              <a:rPr lang="en-US" dirty="0" smtClean="0"/>
              <a:t>collect sera samples from suspected encephalitis cases</a:t>
            </a:r>
            <a:endParaRPr lang="en-GB" dirty="0" smtClean="0"/>
          </a:p>
          <a:p>
            <a:r>
              <a:rPr lang="en-US" dirty="0" smtClean="0"/>
              <a:t>maintain all records of sera samples drawn and their results.</a:t>
            </a:r>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864096"/>
          </a:xfrm>
        </p:spPr>
        <p:txBody>
          <a:bodyPr>
            <a:normAutofit fontScale="90000"/>
          </a:bodyPr>
          <a:lstStyle/>
          <a:p>
            <a:r>
              <a:rPr lang="en-US" b="1" dirty="0" smtClean="0"/>
              <a:t/>
            </a:r>
            <a:br>
              <a:rPr lang="en-US" b="1" dirty="0" smtClean="0"/>
            </a:br>
            <a:r>
              <a:rPr lang="en-US" sz="5300" b="1" dirty="0" smtClean="0"/>
              <a:t>DAI</a:t>
            </a:r>
            <a:r>
              <a:rPr lang="en-GB" sz="5300" dirty="0" smtClean="0"/>
              <a:t/>
            </a:r>
            <a:br>
              <a:rPr lang="en-GB" sz="5300" dirty="0" smtClean="0"/>
            </a:br>
            <a:endParaRPr lang="en-GB" sz="5300" dirty="0"/>
          </a:p>
        </p:txBody>
      </p:sp>
      <p:sp>
        <p:nvSpPr>
          <p:cNvPr id="3" name="Content Placeholder 2"/>
          <p:cNvSpPr>
            <a:spLocks noGrp="1"/>
          </p:cNvSpPr>
          <p:nvPr>
            <p:ph idx="1"/>
          </p:nvPr>
        </p:nvSpPr>
        <p:spPr>
          <a:xfrm>
            <a:off x="457200" y="1600200"/>
            <a:ext cx="8229600" cy="4421087"/>
          </a:xfrm>
        </p:spPr>
        <p:txBody>
          <a:bodyPr>
            <a:normAutofit fontScale="85000" lnSpcReduction="20000"/>
          </a:bodyPr>
          <a:lstStyle/>
          <a:p>
            <a:r>
              <a:rPr lang="en-US" dirty="0" smtClean="0"/>
              <a:t>should contact every pregnant woman in her area &amp; see that she is registered at sub centre/PHC</a:t>
            </a:r>
            <a:endParaRPr lang="en-GB" dirty="0" smtClean="0"/>
          </a:p>
          <a:p>
            <a:r>
              <a:rPr lang="en-US" dirty="0" smtClean="0"/>
              <a:t>ensure that every pregnant woman in her area attends the prenatal clinic at least 3 times </a:t>
            </a:r>
          </a:p>
          <a:p>
            <a:r>
              <a:rPr lang="en-US" dirty="0" smtClean="0"/>
              <a:t>ensure that every pregnant woman is immunized against tetanus </a:t>
            </a:r>
          </a:p>
          <a:p>
            <a:r>
              <a:rPr lang="en-US" dirty="0" smtClean="0"/>
              <a:t>ensure that every pregnant woman takes iron &amp; folic acid tablets as prescribed</a:t>
            </a:r>
          </a:p>
          <a:p>
            <a:r>
              <a:rPr lang="en-US" dirty="0" smtClean="0"/>
              <a:t>abnormal pregnancy is detected she should show the case immediately to the health worker (female) /LHV/refer the case to PHC. </a:t>
            </a:r>
            <a:endParaRPr lang="en-GB" dirty="0" smtClean="0"/>
          </a:p>
          <a:p>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457200" y="1196753"/>
            <a:ext cx="8229600" cy="4608512"/>
          </a:xfrm>
        </p:spPr>
        <p:txBody>
          <a:bodyPr>
            <a:normAutofit fontScale="92500" lnSpcReduction="20000"/>
          </a:bodyPr>
          <a:lstStyle/>
          <a:p>
            <a:r>
              <a:rPr lang="en-US" dirty="0" smtClean="0"/>
              <a:t>ensure that preparations for delivery are made either at home or at the PHC /hospital. </a:t>
            </a:r>
            <a:endParaRPr lang="en-GB" dirty="0" smtClean="0"/>
          </a:p>
          <a:p>
            <a:r>
              <a:rPr lang="en-US" dirty="0" smtClean="0"/>
              <a:t>If she finds any abnormality during labour she must seek medical aid without any delay</a:t>
            </a:r>
            <a:endParaRPr lang="en-GB" dirty="0" smtClean="0"/>
          </a:p>
          <a:p>
            <a:r>
              <a:rPr lang="en-US" dirty="0" smtClean="0"/>
              <a:t>When she receives a call for delivery</a:t>
            </a:r>
            <a:endParaRPr lang="en-GB" dirty="0" smtClean="0"/>
          </a:p>
          <a:p>
            <a:pPr>
              <a:buNone/>
            </a:pPr>
            <a:r>
              <a:rPr lang="en-US" sz="2800" dirty="0" smtClean="0"/>
              <a:t>     - She should take her kit with her</a:t>
            </a:r>
            <a:endParaRPr lang="en-GB" sz="2800" dirty="0" smtClean="0"/>
          </a:p>
          <a:p>
            <a:pPr lvl="0">
              <a:buNone/>
            </a:pPr>
            <a:r>
              <a:rPr lang="en-US" sz="2800" dirty="0" smtClean="0"/>
              <a:t>     - She should watch the progress of the labour carefully</a:t>
            </a:r>
            <a:endParaRPr lang="en-GB" sz="2800" dirty="0" smtClean="0"/>
          </a:p>
          <a:p>
            <a:pPr lvl="0">
              <a:buNone/>
            </a:pPr>
            <a:r>
              <a:rPr lang="en-US" sz="2800" dirty="0" smtClean="0"/>
              <a:t>     - She should allow labour to progress  normally without</a:t>
            </a:r>
          </a:p>
          <a:p>
            <a:pPr lvl="0">
              <a:buNone/>
            </a:pPr>
            <a:r>
              <a:rPr lang="en-US" sz="2800" dirty="0" smtClean="0"/>
              <a:t>         interference.</a:t>
            </a:r>
            <a:endParaRPr lang="en-GB" sz="2800" dirty="0" smtClean="0"/>
          </a:p>
          <a:p>
            <a:pPr lvl="0">
              <a:buNone/>
            </a:pPr>
            <a:r>
              <a:rPr lang="en-US" sz="2800" dirty="0" smtClean="0"/>
              <a:t>   -- She should observe aseptic techniques while     conducting the delivery</a:t>
            </a:r>
            <a:endParaRPr lang="en-GB" sz="2800"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a:t>Primary Health Centre</a:t>
            </a:r>
            <a:endParaRPr lang="en-GB" sz="4000" b="1" dirty="0"/>
          </a:p>
        </p:txBody>
      </p:sp>
      <p:sp>
        <p:nvSpPr>
          <p:cNvPr id="3" name="Content Placeholder 2"/>
          <p:cNvSpPr>
            <a:spLocks noGrp="1"/>
          </p:cNvSpPr>
          <p:nvPr>
            <p:ph idx="1"/>
          </p:nvPr>
        </p:nvSpPr>
        <p:spPr/>
        <p:txBody>
          <a:bodyPr>
            <a:normAutofit/>
          </a:bodyPr>
          <a:lstStyle/>
          <a:p>
            <a:pPr>
              <a:buNone/>
            </a:pPr>
            <a:r>
              <a:rPr lang="hi-IN" b="1" u="sng" dirty="0"/>
              <a:t>Definition</a:t>
            </a:r>
            <a:endParaRPr lang="en-GB" b="1" dirty="0"/>
          </a:p>
          <a:p>
            <a:pPr algn="just">
              <a:buNone/>
            </a:pPr>
            <a:r>
              <a:rPr lang="en-GB"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The </a:t>
            </a:r>
            <a:r>
              <a:rPr lang="en-GB" sz="2800" dirty="0">
                <a:latin typeface="Times New Roman" pitchFamily="18" charset="0"/>
                <a:cs typeface="Times New Roman" pitchFamily="18" charset="0"/>
              </a:rPr>
              <a:t>Primary Health Centre (PHC) “is the basic structural and functional unit of the public health service established to provide accessible, affordable and available primary health care to people”, in accordance with the Alma Ata Declaration of 1978 by the member nations of the World Health Organization (WHO).</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457200" y="1600201"/>
            <a:ext cx="8229600" cy="4277072"/>
          </a:xfrm>
        </p:spPr>
        <p:txBody>
          <a:bodyPr>
            <a:normAutofit fontScale="85000" lnSpcReduction="20000"/>
          </a:bodyPr>
          <a:lstStyle/>
          <a:p>
            <a:r>
              <a:rPr lang="en-US" dirty="0" smtClean="0"/>
              <a:t>see that her kit is always replenished, clean &amp; ready for use during a delivery</a:t>
            </a:r>
            <a:endParaRPr lang="en-GB" dirty="0" smtClean="0"/>
          </a:p>
          <a:p>
            <a:r>
              <a:rPr lang="en-US" dirty="0" smtClean="0"/>
              <a:t>make the mother &amp; baby comfortable &amp; attend the nutrition of both</a:t>
            </a:r>
            <a:endParaRPr lang="en-GB" dirty="0" smtClean="0"/>
          </a:p>
          <a:p>
            <a:r>
              <a:rPr lang="en-US" dirty="0" smtClean="0"/>
              <a:t>instruct the mother &amp; the relatives as to when she should be called immediately e.g.  in case the mother has excessive bleeding / there is bleeding from babies cord.</a:t>
            </a:r>
            <a:endParaRPr lang="en-GB" dirty="0" smtClean="0"/>
          </a:p>
          <a:p>
            <a:r>
              <a:rPr lang="en-US" dirty="0" smtClean="0"/>
              <a:t>post natal period if she finds any complications in the mother/in the baby she should immediately inform the health worker (F) /ANM /refer to PHC.</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lstStyle/>
          <a:p>
            <a:r>
              <a:rPr lang="en-GB" dirty="0" smtClean="0"/>
              <a:t>Cont...</a:t>
            </a:r>
            <a:endParaRPr lang="en-GB" dirty="0"/>
          </a:p>
        </p:txBody>
      </p:sp>
      <p:sp>
        <p:nvSpPr>
          <p:cNvPr id="3" name="Content Placeholder 2"/>
          <p:cNvSpPr>
            <a:spLocks noGrp="1"/>
          </p:cNvSpPr>
          <p:nvPr>
            <p:ph idx="1"/>
          </p:nvPr>
        </p:nvSpPr>
        <p:spPr>
          <a:xfrm>
            <a:off x="457200" y="1600201"/>
            <a:ext cx="8229600" cy="4277072"/>
          </a:xfrm>
        </p:spPr>
        <p:txBody>
          <a:bodyPr>
            <a:normAutofit fontScale="92500" lnSpcReduction="10000"/>
          </a:bodyPr>
          <a:lstStyle/>
          <a:p>
            <a:r>
              <a:rPr lang="en-US" dirty="0" smtClean="0"/>
              <a:t>ensure that all infants in her area are immunized with BCG, DPT &amp; poliomyelitis vaccine.</a:t>
            </a:r>
            <a:endParaRPr lang="en-GB" dirty="0" smtClean="0"/>
          </a:p>
          <a:p>
            <a:r>
              <a:rPr lang="en-US" dirty="0" smtClean="0"/>
              <a:t>motivate the eligible couples in her area to use a contraceptive method/ to undergo sterilization.</a:t>
            </a:r>
            <a:endParaRPr lang="en-GB" dirty="0" smtClean="0"/>
          </a:p>
          <a:p>
            <a:r>
              <a:rPr lang="en-US" dirty="0" smtClean="0"/>
              <a:t>should distribute nirodh, foam tablets, &amp; jelly to those couples who require these contraceptives. should report all births &amp; deaths in her area to the health worker male /health worker female/ ANM</a:t>
            </a:r>
            <a:endParaRPr lang="en-GB" dirty="0" smtClean="0"/>
          </a:p>
          <a:p>
            <a:pPr>
              <a:buNone/>
            </a:pPr>
            <a:endParaRPr lang="en-US"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008112"/>
          </a:xfrm>
        </p:spPr>
        <p:txBody>
          <a:bodyPr>
            <a:normAutofit fontScale="90000"/>
          </a:bodyPr>
          <a:lstStyle/>
          <a:p>
            <a:r>
              <a:rPr lang="en-US" b="1" dirty="0" smtClean="0"/>
              <a:t/>
            </a:r>
            <a:br>
              <a:rPr lang="en-US" b="1" dirty="0" smtClean="0"/>
            </a:br>
            <a:r>
              <a:rPr lang="en-US" sz="5300" b="1" dirty="0" smtClean="0"/>
              <a:t>ANGANWADI WORKER</a:t>
            </a:r>
            <a:r>
              <a:rPr lang="en-GB" sz="5300" dirty="0" smtClean="0"/>
              <a:t/>
            </a:r>
            <a:br>
              <a:rPr lang="en-GB" sz="5300" dirty="0" smtClean="0"/>
            </a:br>
            <a:endParaRPr lang="en-GB" sz="5300" dirty="0"/>
          </a:p>
        </p:txBody>
      </p:sp>
      <p:sp>
        <p:nvSpPr>
          <p:cNvPr id="3" name="Content Placeholder 2"/>
          <p:cNvSpPr>
            <a:spLocks noGrp="1"/>
          </p:cNvSpPr>
          <p:nvPr>
            <p:ph idx="1"/>
          </p:nvPr>
        </p:nvSpPr>
        <p:spPr>
          <a:xfrm>
            <a:off x="457200" y="1700807"/>
            <a:ext cx="8229600" cy="3816425"/>
          </a:xfrm>
        </p:spPr>
        <p:txBody>
          <a:bodyPr>
            <a:normAutofit fontScale="77500" lnSpcReduction="20000"/>
          </a:bodyPr>
          <a:lstStyle/>
          <a:p>
            <a:r>
              <a:rPr lang="en-US" b="1" dirty="0" smtClean="0"/>
              <a:t>Functions</a:t>
            </a:r>
            <a:endParaRPr lang="en-GB" dirty="0" smtClean="0"/>
          </a:p>
          <a:p>
            <a:pPr lvl="0"/>
            <a:r>
              <a:rPr lang="en-US" dirty="0" smtClean="0"/>
              <a:t>Supplementary nutrition for children (0-5yrs), pregnant &amp; nursing mothers.</a:t>
            </a:r>
            <a:endParaRPr lang="en-GB" dirty="0" smtClean="0"/>
          </a:p>
          <a:p>
            <a:pPr lvl="0"/>
            <a:r>
              <a:rPr lang="en-US" dirty="0" smtClean="0"/>
              <a:t>Non formal preschool education to children of 3-5yrs.</a:t>
            </a:r>
            <a:endParaRPr lang="en-GB" dirty="0" smtClean="0"/>
          </a:p>
          <a:p>
            <a:pPr lvl="0"/>
            <a:r>
              <a:rPr lang="en-US" dirty="0" smtClean="0"/>
              <a:t>Assisting PHC staff in the implementation of health programmes</a:t>
            </a:r>
            <a:endParaRPr lang="en-GB" dirty="0" smtClean="0"/>
          </a:p>
          <a:p>
            <a:pPr lvl="0"/>
            <a:r>
              <a:rPr lang="en-US" dirty="0" smtClean="0"/>
              <a:t>Giving health &amp; nutrition education to mothers</a:t>
            </a:r>
            <a:endParaRPr lang="en-GB" dirty="0" smtClean="0"/>
          </a:p>
          <a:p>
            <a:pPr lvl="0"/>
            <a:r>
              <a:rPr lang="en-GB" dirty="0" smtClean="0"/>
              <a:t>Maintenance of records &amp; reports</a:t>
            </a:r>
          </a:p>
          <a:p>
            <a:pPr lvl="0"/>
            <a:r>
              <a:rPr lang="en-GB" dirty="0" smtClean="0"/>
              <a:t>Community contacts &amp; liaison with ANM &amp; the community health guide of her area.</a:t>
            </a:r>
          </a:p>
          <a:p>
            <a:pPr lvl="0">
              <a:buNone/>
            </a:pPr>
            <a:endParaRPr lang="en-GB" dirty="0" smtClean="0"/>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720080"/>
          </a:xfrm>
        </p:spPr>
        <p:txBody>
          <a:bodyPr>
            <a:normAutofit fontScale="90000"/>
          </a:bodyPr>
          <a:lstStyle/>
          <a:p>
            <a:r>
              <a:rPr lang="en-GB" dirty="0" smtClean="0"/>
              <a:t>Cont.....</a:t>
            </a:r>
            <a:endParaRPr lang="en-GB" dirty="0"/>
          </a:p>
        </p:txBody>
      </p:sp>
      <p:sp>
        <p:nvSpPr>
          <p:cNvPr id="3" name="Content Placeholder 2"/>
          <p:cNvSpPr>
            <a:spLocks noGrp="1"/>
          </p:cNvSpPr>
          <p:nvPr>
            <p:ph idx="1"/>
          </p:nvPr>
        </p:nvSpPr>
        <p:spPr>
          <a:xfrm>
            <a:off x="457200" y="1052736"/>
            <a:ext cx="8229600" cy="5256584"/>
          </a:xfrm>
        </p:spPr>
        <p:txBody>
          <a:bodyPr>
            <a:normAutofit fontScale="85000" lnSpcReduction="10000"/>
          </a:bodyPr>
          <a:lstStyle/>
          <a:p>
            <a:pPr>
              <a:buNone/>
            </a:pPr>
            <a:r>
              <a:rPr lang="en-GB" b="1" dirty="0" smtClean="0"/>
              <a:t>Specific responsibilities in the delivery of health services</a:t>
            </a:r>
            <a:endParaRPr lang="en-GB" dirty="0" smtClean="0"/>
          </a:p>
          <a:p>
            <a:pPr lvl="0"/>
            <a:r>
              <a:rPr lang="en-GB" dirty="0" smtClean="0"/>
              <a:t>Assist the PHC staff in implementation of ICDS scheme (immunization, health check up, family planning &amp; referral services)</a:t>
            </a:r>
          </a:p>
          <a:p>
            <a:pPr lvl="0"/>
            <a:r>
              <a:rPr lang="en-GB" dirty="0" smtClean="0"/>
              <a:t> periodically take height &amp; weight measurements of children 0-5yrs &amp; record this accurately on the growth charts &amp; classify children according to weight &amp; identify the ‘at risk’ children. </a:t>
            </a:r>
          </a:p>
          <a:p>
            <a:pPr lvl="0"/>
            <a:r>
              <a:rPr lang="en-GB" dirty="0" smtClean="0"/>
              <a:t>arrange for periodic health check up of children, &amp; expectant &amp; nursing mothers.</a:t>
            </a:r>
          </a:p>
          <a:p>
            <a:pPr lvl="0"/>
            <a:r>
              <a:rPr lang="en-GB" dirty="0" smtClean="0"/>
              <a:t> render first aid &amp; medication for common ailments to the anganwadi as well as children &amp; women whenever need arises.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GB" dirty="0"/>
          </a:p>
        </p:txBody>
      </p:sp>
      <p:sp>
        <p:nvSpPr>
          <p:cNvPr id="3" name="Content Placeholder 2"/>
          <p:cNvSpPr>
            <a:spLocks noGrp="1"/>
          </p:cNvSpPr>
          <p:nvPr>
            <p:ph idx="1"/>
          </p:nvPr>
        </p:nvSpPr>
        <p:spPr>
          <a:xfrm>
            <a:off x="457200" y="1340769"/>
            <a:ext cx="8229600" cy="4464496"/>
          </a:xfrm>
        </p:spPr>
        <p:txBody>
          <a:bodyPr>
            <a:normAutofit fontScale="92500" lnSpcReduction="20000"/>
          </a:bodyPr>
          <a:lstStyle/>
          <a:p>
            <a:r>
              <a:rPr lang="en-GB" dirty="0" smtClean="0">
                <a:latin typeface="Times New Roman" pitchFamily="18" charset="0"/>
                <a:cs typeface="Times New Roman" pitchFamily="18" charset="0"/>
              </a:rPr>
              <a:t>Inform families about immunization and necessary follow up</a:t>
            </a:r>
          </a:p>
          <a:p>
            <a:r>
              <a:rPr lang="en-GB" dirty="0" smtClean="0">
                <a:latin typeface="Times New Roman" pitchFamily="18" charset="0"/>
                <a:cs typeface="Times New Roman" pitchFamily="18" charset="0"/>
              </a:rPr>
              <a:t>Refer cases of severely mal nourished, sick children  to PHC</a:t>
            </a:r>
          </a:p>
          <a:p>
            <a:r>
              <a:rPr lang="en-GB" dirty="0" smtClean="0">
                <a:latin typeface="Times New Roman" pitchFamily="18" charset="0"/>
                <a:cs typeface="Times New Roman" pitchFamily="18" charset="0"/>
              </a:rPr>
              <a:t>Keeps watchful eye on outbreak of any epidemic disease, report the same to health staff</a:t>
            </a:r>
          </a:p>
          <a:p>
            <a:r>
              <a:rPr lang="en-GB" dirty="0" smtClean="0">
                <a:latin typeface="Times New Roman" pitchFamily="18" charset="0"/>
                <a:cs typeface="Times New Roman" pitchFamily="18" charset="0"/>
              </a:rPr>
              <a:t>Assist health personnel prevention of diseases ,isolation of infected cases</a:t>
            </a:r>
          </a:p>
          <a:p>
            <a:r>
              <a:rPr lang="en-GB" dirty="0" smtClean="0">
                <a:latin typeface="Times New Roman" pitchFamily="18" charset="0"/>
                <a:cs typeface="Times New Roman" pitchFamily="18" charset="0"/>
              </a:rPr>
              <a:t>Detects infants &amp; toddlers with childhood impairment &amp;disabilities- refer to ANM/LHV</a:t>
            </a:r>
          </a:p>
          <a:p>
            <a:endParaRPr lang="en-GB" dirty="0" smtClean="0">
              <a:latin typeface="Times New Roman" pitchFamily="18" charset="0"/>
              <a:cs typeface="Times New Roman" pitchFamily="18" charset="0"/>
            </a:endParaRP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GB" sz="8000" dirty="0" smtClean="0"/>
          </a:p>
          <a:p>
            <a:pPr>
              <a:buNone/>
            </a:pPr>
            <a:r>
              <a:rPr lang="en-GB" sz="8000" dirty="0" smtClean="0"/>
              <a:t>      Thank you</a:t>
            </a:r>
            <a:endParaRPr lang="en-GB" sz="8000" dirty="0"/>
          </a:p>
        </p:txBody>
      </p:sp>
      <p:pic>
        <p:nvPicPr>
          <p:cNvPr id="1026" name="Picture 2" descr="C:\Program Files\Microsoft Office\MEDIA\CAGCAT10\j0281904.wmf"/>
          <p:cNvPicPr>
            <a:picLocks noChangeAspect="1" noChangeArrowheads="1"/>
          </p:cNvPicPr>
          <p:nvPr/>
        </p:nvPicPr>
        <p:blipFill>
          <a:blip r:embed="rId3" cstate="print"/>
          <a:srcRect/>
          <a:stretch>
            <a:fillRect/>
          </a:stretch>
        </p:blipFill>
        <p:spPr bwMode="auto">
          <a:xfrm>
            <a:off x="2699792" y="4509120"/>
            <a:ext cx="3240360" cy="2160240"/>
          </a:xfrm>
          <a:prstGeom prst="rect">
            <a:avLst/>
          </a:prstGeom>
          <a:noFill/>
        </p:spPr>
      </p:pic>
      <p:pic>
        <p:nvPicPr>
          <p:cNvPr id="1027" name="Picture 3" descr="C:\Program Files\Microsoft Office\MEDIA\CAGCAT10\j0284916.jpg"/>
          <p:cNvPicPr>
            <a:picLocks noChangeAspect="1" noChangeArrowheads="1"/>
          </p:cNvPicPr>
          <p:nvPr/>
        </p:nvPicPr>
        <p:blipFill>
          <a:blip r:embed="rId4" cstate="print"/>
          <a:srcRect/>
          <a:stretch>
            <a:fillRect/>
          </a:stretch>
        </p:blipFill>
        <p:spPr bwMode="auto">
          <a:xfrm>
            <a:off x="2267744" y="764704"/>
            <a:ext cx="3657600" cy="242011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08112"/>
          </a:xfrm>
        </p:spPr>
        <p:txBody>
          <a:bodyPr>
            <a:noAutofit/>
          </a:bodyPr>
          <a:lstStyle/>
          <a:p>
            <a:r>
              <a:rPr lang="en-GB" sz="3200" b="1" u="sng" dirty="0" smtClean="0"/>
              <a:t>Functions of P.H.C</a:t>
            </a:r>
            <a:r>
              <a:rPr lang="en-GB" sz="3200" dirty="0" smtClean="0"/>
              <a:t/>
            </a:r>
            <a:br>
              <a:rPr lang="en-GB" sz="3200" dirty="0" smtClean="0"/>
            </a:br>
            <a:endParaRPr lang="en-GB" sz="3200" dirty="0"/>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pPr lvl="0"/>
            <a:r>
              <a:rPr lang="en-GB" dirty="0" smtClean="0"/>
              <a:t>Medical care</a:t>
            </a:r>
          </a:p>
          <a:p>
            <a:pPr lvl="0"/>
            <a:r>
              <a:rPr lang="en-GB" dirty="0" smtClean="0"/>
              <a:t>MCH and family planning</a:t>
            </a:r>
          </a:p>
          <a:p>
            <a:pPr lvl="0"/>
            <a:r>
              <a:rPr lang="en-GB" dirty="0" smtClean="0"/>
              <a:t>Safe water supply and basic sanitation</a:t>
            </a:r>
          </a:p>
          <a:p>
            <a:pPr lvl="0"/>
            <a:r>
              <a:rPr lang="en-GB" dirty="0" smtClean="0"/>
              <a:t>Prevention and control of locally endemic diseases</a:t>
            </a:r>
          </a:p>
          <a:p>
            <a:pPr lvl="0"/>
            <a:r>
              <a:rPr lang="en-GB" dirty="0" smtClean="0"/>
              <a:t>Collection and reporting of vital statistics</a:t>
            </a:r>
          </a:p>
          <a:p>
            <a:pPr lvl="0"/>
            <a:r>
              <a:rPr lang="en-GB" dirty="0" smtClean="0"/>
              <a:t>Education about health</a:t>
            </a:r>
          </a:p>
          <a:p>
            <a:pPr lvl="0"/>
            <a:r>
              <a:rPr lang="en-GB" dirty="0" smtClean="0"/>
              <a:t>National health programmes – as relevant</a:t>
            </a:r>
          </a:p>
          <a:p>
            <a:pPr lvl="0"/>
            <a:r>
              <a:rPr lang="en-GB" dirty="0" smtClean="0"/>
              <a:t>Referral services</a:t>
            </a:r>
          </a:p>
          <a:p>
            <a:pPr lvl="0"/>
            <a:r>
              <a:rPr lang="en-GB" dirty="0" smtClean="0"/>
              <a:t>Training of health guides, health workers, local dais and health assistants</a:t>
            </a:r>
          </a:p>
          <a:p>
            <a:pPr lvl="0"/>
            <a:r>
              <a:rPr lang="en-GB" dirty="0" smtClean="0"/>
              <a:t>Basic laboratory services.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u="sng" dirty="0" smtClean="0"/>
              <a:t>Staffing pattern of P.H.C</a:t>
            </a:r>
            <a:r>
              <a:rPr lang="en-GB" sz="3200" dirty="0" smtClean="0"/>
              <a:t/>
            </a:r>
            <a:br>
              <a:rPr lang="en-GB" sz="3200" dirty="0" smtClean="0"/>
            </a:br>
            <a:endParaRPr lang="en-GB" sz="3200" dirty="0"/>
          </a:p>
        </p:txBody>
      </p:sp>
      <p:sp>
        <p:nvSpPr>
          <p:cNvPr id="3" name="Content Placeholder 2"/>
          <p:cNvSpPr>
            <a:spLocks noGrp="1"/>
          </p:cNvSpPr>
          <p:nvPr>
            <p:ph idx="1"/>
          </p:nvPr>
        </p:nvSpPr>
        <p:spPr/>
        <p:txBody>
          <a:bodyPr>
            <a:normAutofit fontScale="62500" lnSpcReduction="20000"/>
          </a:bodyPr>
          <a:lstStyle/>
          <a:p>
            <a:pPr lvl="0"/>
            <a:r>
              <a:rPr lang="en-GB" dirty="0" smtClean="0"/>
              <a:t>Medical officer  	                1</a:t>
            </a:r>
          </a:p>
          <a:p>
            <a:pPr lvl="0"/>
            <a:r>
              <a:rPr lang="en-GB" dirty="0" smtClean="0"/>
              <a:t>Pharmacist         	                1</a:t>
            </a:r>
          </a:p>
          <a:p>
            <a:pPr lvl="0"/>
            <a:r>
              <a:rPr lang="en-GB" dirty="0" smtClean="0"/>
              <a:t>Nurse midwife                 	1</a:t>
            </a:r>
          </a:p>
          <a:p>
            <a:pPr lvl="0"/>
            <a:r>
              <a:rPr lang="en-GB" dirty="0" smtClean="0"/>
              <a:t>Health worker (F) / ANM   	1</a:t>
            </a:r>
          </a:p>
          <a:p>
            <a:pPr lvl="0"/>
            <a:r>
              <a:rPr lang="en-GB" dirty="0" smtClean="0"/>
              <a:t>Block extension educator    	1</a:t>
            </a:r>
          </a:p>
          <a:p>
            <a:pPr lvl="0"/>
            <a:r>
              <a:rPr lang="en-GB" dirty="0" smtClean="0"/>
              <a:t>Health assistant male           	1</a:t>
            </a:r>
          </a:p>
          <a:p>
            <a:pPr lvl="0"/>
            <a:r>
              <a:rPr lang="en-GB" dirty="0" smtClean="0"/>
              <a:t>Health assistant (F)              	1</a:t>
            </a:r>
          </a:p>
          <a:p>
            <a:pPr lvl="0"/>
            <a:r>
              <a:rPr lang="en-GB" dirty="0" smtClean="0"/>
              <a:t>Upper division clerk             	1</a:t>
            </a:r>
          </a:p>
          <a:p>
            <a:pPr lvl="0"/>
            <a:r>
              <a:rPr lang="en-GB" dirty="0" smtClean="0"/>
              <a:t>Lower division clerk             	1</a:t>
            </a:r>
          </a:p>
          <a:p>
            <a:pPr lvl="0"/>
            <a:r>
              <a:rPr lang="en-GB" dirty="0" smtClean="0"/>
              <a:t>Lab technician                       	1</a:t>
            </a:r>
          </a:p>
          <a:p>
            <a:pPr lvl="0"/>
            <a:r>
              <a:rPr lang="en-GB" dirty="0" smtClean="0"/>
              <a:t>Driver                                     	1</a:t>
            </a:r>
          </a:p>
          <a:p>
            <a:pPr lvl="0"/>
            <a:r>
              <a:rPr lang="en-GB" dirty="0" smtClean="0"/>
              <a:t>Class IV                                 	4</a:t>
            </a:r>
          </a:p>
          <a:p>
            <a:pPr lvl="0"/>
            <a:r>
              <a:rPr lang="en-GB" dirty="0" smtClean="0"/>
              <a:t>Total	                                               15</a:t>
            </a:r>
          </a:p>
          <a:p>
            <a:pPr>
              <a:buNone/>
            </a:pPr>
            <a:r>
              <a:rPr lang="en-GB" dirty="0" smtClean="0"/>
              <a:t> </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4800" b="1" dirty="0" smtClean="0"/>
              <a:t>JOB RESPONSIBILITIES </a:t>
            </a:r>
            <a:endParaRPr lang="en-GB" sz="4800" dirty="0"/>
          </a:p>
        </p:txBody>
      </p:sp>
      <p:sp>
        <p:nvSpPr>
          <p:cNvPr id="3" name="Content Placeholder 2"/>
          <p:cNvSpPr>
            <a:spLocks noGrp="1"/>
          </p:cNvSpPr>
          <p:nvPr>
            <p:ph idx="1"/>
          </p:nvPr>
        </p:nvSpPr>
        <p:spPr>
          <a:xfrm>
            <a:off x="179512" y="1268760"/>
            <a:ext cx="8712968" cy="5256584"/>
          </a:xfrm>
        </p:spPr>
        <p:txBody>
          <a:bodyPr>
            <a:normAutofit fontScale="62500" lnSpcReduction="20000"/>
          </a:bodyPr>
          <a:lstStyle/>
          <a:p>
            <a:pPr>
              <a:buNone/>
            </a:pPr>
            <a:r>
              <a:rPr lang="en-GB" dirty="0" smtClean="0"/>
              <a:t> </a:t>
            </a:r>
            <a:r>
              <a:rPr lang="en-US" sz="5100" b="1" u="sng" dirty="0" smtClean="0"/>
              <a:t>MEDICAL OFFICER </a:t>
            </a:r>
          </a:p>
          <a:p>
            <a:pPr>
              <a:buNone/>
            </a:pPr>
            <a:endParaRPr lang="en-GB" u="sng" dirty="0" smtClean="0"/>
          </a:p>
          <a:p>
            <a:pPr>
              <a:buNone/>
            </a:pPr>
            <a:r>
              <a:rPr lang="en-US" b="1" dirty="0" smtClean="0"/>
              <a:t>I Curative Work</a:t>
            </a:r>
            <a:endParaRPr lang="en-GB" dirty="0" smtClean="0"/>
          </a:p>
          <a:p>
            <a:pPr algn="just">
              <a:buNone/>
            </a:pPr>
            <a:r>
              <a:rPr lang="en-US" dirty="0" smtClean="0"/>
              <a:t> 1 </a:t>
            </a:r>
            <a:r>
              <a:rPr lang="en-US" dirty="0" smtClean="0">
                <a:latin typeface="Times New Roman" pitchFamily="18" charset="0"/>
                <a:cs typeface="Times New Roman" pitchFamily="18" charset="0"/>
              </a:rPr>
              <a:t>organizes  the dispensary, outpatient department and will allot duties to the auxiliary staff to ensure smooth running of the  O.P.D.</a:t>
            </a:r>
          </a:p>
          <a:p>
            <a:pPr algn="just">
              <a:buNone/>
            </a:pPr>
            <a:endParaRPr lang="en-GB"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2. make suitable arrangements for the distribution of work in the treatment of emergency cases which come outside the normal OPD hours.</a:t>
            </a:r>
          </a:p>
          <a:p>
            <a:pPr algn="just">
              <a:buNone/>
            </a:pPr>
            <a:endParaRPr lang="en-GB"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3. organizes laboratory services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4. make arrangements for rendering services for the treatment of minor ailments at community level and at the PHC through the Health Assistants, Health Workers and others.</a:t>
            </a:r>
          </a:p>
          <a:p>
            <a:pPr algn="just">
              <a:buNone/>
            </a:pPr>
            <a:endParaRPr lang="en-GB"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5. will attend to cases referred to him by Health Assistants, Health Workers, ASHA / Voluntary Health Workers, Dais or by the School Teachers.</a:t>
            </a:r>
            <a:endParaRPr lang="en-GB" dirty="0" smtClean="0">
              <a:latin typeface="Times New Roman" pitchFamily="18" charset="0"/>
              <a:cs typeface="Times New Roman" pitchFamily="18" charset="0"/>
            </a:endParaRPr>
          </a:p>
          <a:p>
            <a:pPr algn="just">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dirty="0" smtClean="0"/>
              <a:t>Cont...</a:t>
            </a:r>
            <a:endParaRPr lang="en-GB" dirty="0"/>
          </a:p>
        </p:txBody>
      </p:sp>
      <p:sp>
        <p:nvSpPr>
          <p:cNvPr id="3" name="Content Placeholder 2"/>
          <p:cNvSpPr>
            <a:spLocks noGrp="1"/>
          </p:cNvSpPr>
          <p:nvPr>
            <p:ph idx="1"/>
          </p:nvPr>
        </p:nvSpPr>
        <p:spPr>
          <a:xfrm>
            <a:off x="539552" y="1052736"/>
            <a:ext cx="8229600" cy="5328592"/>
          </a:xfrm>
        </p:spPr>
        <p:txBody>
          <a:bodyPr>
            <a:noAutofit/>
          </a:bodyPr>
          <a:lstStyle/>
          <a:p>
            <a:pPr algn="just">
              <a:buNone/>
            </a:pPr>
            <a:r>
              <a:rPr lang="en-US" sz="2000" dirty="0" smtClean="0"/>
              <a:t>6. </a:t>
            </a:r>
            <a:r>
              <a:rPr lang="en-US" sz="2000" dirty="0" smtClean="0">
                <a:latin typeface="Times New Roman" pitchFamily="18" charset="0"/>
                <a:cs typeface="Times New Roman" pitchFamily="18" charset="0"/>
              </a:rPr>
              <a:t>screen cases needing specialized medical attention and refer them</a:t>
            </a:r>
          </a:p>
          <a:p>
            <a:pPr algn="just">
              <a:buNone/>
            </a:pPr>
            <a:endParaRPr lang="en-GB" sz="2000" dirty="0" smtClean="0">
              <a:latin typeface="Times New Roman" pitchFamily="18" charset="0"/>
              <a:cs typeface="Times New Roman" pitchFamily="18" charset="0"/>
            </a:endParaRPr>
          </a:p>
          <a:p>
            <a:pPr marL="514350" indent="-514350" algn="just">
              <a:buNone/>
            </a:pPr>
            <a:r>
              <a:rPr lang="en-US" sz="2000" dirty="0" smtClean="0">
                <a:latin typeface="Times New Roman" pitchFamily="18" charset="0"/>
                <a:cs typeface="Times New Roman" pitchFamily="18" charset="0"/>
              </a:rPr>
              <a:t>7. provide guidance to the Health Assistants, Health Workers, Health Guides and School Teachers in the treatment of minor ailments.</a:t>
            </a:r>
          </a:p>
          <a:p>
            <a:pPr marL="514350" indent="-514350"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8. Will co-operate and coordinate with other institutions providing Medical care services</a:t>
            </a:r>
          </a:p>
          <a:p>
            <a:pPr algn="just">
              <a:buNone/>
            </a:pPr>
            <a:endParaRPr lang="en-GB"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9.  visit each Sub-centre at least once in a fortnight on a fixed day not only to check the work of the staff but also to provide curative services.</a:t>
            </a:r>
          </a:p>
          <a:p>
            <a:pPr algn="just">
              <a:buNone/>
            </a:pPr>
            <a:endParaRPr lang="en-GB"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10. Organize and participate in the “health day” at Anganwadi Centre once in a month.</a:t>
            </a:r>
            <a:endParaRPr lang="en-GB" sz="2000" dirty="0" smtClean="0">
              <a:latin typeface="Times New Roman" pitchFamily="18" charset="0"/>
              <a:cs typeface="Times New Roman" pitchFamily="18" charset="0"/>
            </a:endParaRPr>
          </a:p>
          <a:p>
            <a:pPr algn="just">
              <a:buNone/>
            </a:pPr>
            <a:r>
              <a:rPr lang="en-US" sz="2000" dirty="0" smtClean="0"/>
              <a:t> </a:t>
            </a:r>
            <a:endParaRPr lang="en-GB" sz="2000" dirty="0" smtClean="0"/>
          </a:p>
          <a:p>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t>Cont......   </a:t>
            </a:r>
            <a:endParaRPr lang="en-GB" dirty="0"/>
          </a:p>
        </p:txBody>
      </p:sp>
      <p:sp>
        <p:nvSpPr>
          <p:cNvPr id="3" name="Content Placeholder 2"/>
          <p:cNvSpPr>
            <a:spLocks noGrp="1"/>
          </p:cNvSpPr>
          <p:nvPr>
            <p:ph idx="1"/>
          </p:nvPr>
        </p:nvSpPr>
        <p:spPr>
          <a:xfrm>
            <a:off x="395536" y="1628800"/>
            <a:ext cx="8229600" cy="4525963"/>
          </a:xfrm>
        </p:spPr>
        <p:txBody>
          <a:bodyPr>
            <a:normAutofit fontScale="25000" lnSpcReduction="20000"/>
          </a:bodyPr>
          <a:lstStyle/>
          <a:p>
            <a:pPr>
              <a:buNone/>
            </a:pPr>
            <a:r>
              <a:rPr lang="en-US" sz="11200" b="1" u="sng" dirty="0" smtClean="0"/>
              <a:t>II. Preventive and Promotive WorK</a:t>
            </a:r>
          </a:p>
          <a:p>
            <a:pPr>
              <a:buNone/>
            </a:pPr>
            <a:endParaRPr lang="en-US" sz="11200" b="1" u="sng" dirty="0" smtClean="0"/>
          </a:p>
          <a:p>
            <a:r>
              <a:rPr lang="en-US" sz="8000" dirty="0" smtClean="0">
                <a:latin typeface="Times New Roman" pitchFamily="18" charset="0"/>
                <a:cs typeface="Times New Roman" pitchFamily="18" charset="0"/>
              </a:rPr>
              <a:t>ensure that all the members of Health Team are fully conversant with the various National Health &amp; Family Welfare Programs  including NRHM to be implemented in the area allotted to each Health Functionary.  </a:t>
            </a:r>
          </a:p>
          <a:p>
            <a:pPr>
              <a:buNone/>
            </a:pPr>
            <a:endParaRPr lang="en-US" sz="8000" dirty="0" smtClean="0">
              <a:latin typeface="Times New Roman" pitchFamily="18" charset="0"/>
              <a:cs typeface="Times New Roman" pitchFamily="18" charset="0"/>
            </a:endParaRPr>
          </a:p>
          <a:p>
            <a:pPr lvl="0" algn="just"/>
            <a:r>
              <a:rPr lang="en-US" sz="8000" dirty="0" smtClean="0">
                <a:latin typeface="Times New Roman" pitchFamily="18" charset="0"/>
                <a:cs typeface="Times New Roman" pitchFamily="18" charset="0"/>
              </a:rPr>
              <a:t>further supervise their work periodically both in the clinics and in the community setting to give them the necessary guidance and direction.</a:t>
            </a:r>
          </a:p>
          <a:p>
            <a:pPr lvl="0" algn="just">
              <a:buNone/>
            </a:pPr>
            <a:endParaRPr lang="en-GB" sz="8000" dirty="0" smtClean="0">
              <a:latin typeface="Times New Roman" pitchFamily="18" charset="0"/>
              <a:cs typeface="Times New Roman" pitchFamily="18" charset="0"/>
            </a:endParaRPr>
          </a:p>
          <a:p>
            <a:pPr lvl="0" algn="just"/>
            <a:r>
              <a:rPr lang="en-US" sz="8000" dirty="0" smtClean="0">
                <a:latin typeface="Times New Roman" pitchFamily="18" charset="0"/>
                <a:cs typeface="Times New Roman" pitchFamily="18" charset="0"/>
              </a:rPr>
              <a:t>prepare operational plans and ensure effective implementation of the same to achieve the laid down targets under different National Health and Family Welfare Programmes.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GB" dirty="0" smtClean="0"/>
              <a:t>Cont......</a:t>
            </a:r>
            <a:br>
              <a:rPr lang="en-GB" dirty="0" smtClean="0"/>
            </a:br>
            <a:r>
              <a:rPr lang="en-GB" dirty="0" smtClean="0"/>
              <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a:xfrm>
            <a:off x="457200" y="980728"/>
            <a:ext cx="8229600" cy="4392488"/>
          </a:xfrm>
        </p:spPr>
        <p:txBody>
          <a:bodyPr>
            <a:normAutofit fontScale="70000" lnSpcReduction="20000"/>
          </a:bodyPr>
          <a:lstStyle/>
          <a:p>
            <a:pPr lvl="0">
              <a:buNone/>
            </a:pPr>
            <a:endParaRPr lang="en-US" dirty="0" smtClean="0"/>
          </a:p>
          <a:p>
            <a:pPr lvl="0">
              <a:buNone/>
            </a:pPr>
            <a:endParaRPr lang="en-US" dirty="0" smtClean="0"/>
          </a:p>
          <a:p>
            <a:r>
              <a:rPr lang="en-US" sz="2900" dirty="0" smtClean="0">
                <a:latin typeface="Times New Roman" pitchFamily="18" charset="0"/>
                <a:cs typeface="Times New Roman" pitchFamily="18" charset="0"/>
              </a:rPr>
              <a:t>provide assistance in the formulation of village health and sanitation plan through the ANMs. </a:t>
            </a:r>
            <a:endParaRPr lang="en-GB" sz="2900" dirty="0" smtClean="0">
              <a:latin typeface="Times New Roman" pitchFamily="18" charset="0"/>
              <a:cs typeface="Times New Roman" pitchFamily="18" charset="0"/>
            </a:endParaRPr>
          </a:p>
          <a:p>
            <a:pPr lvl="0">
              <a:buNone/>
            </a:pPr>
            <a:endParaRPr lang="en-US"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liaison with Block Development Officer and will keep close to staff, community leaders and various social welfare agencies and involve them to the best advantage in the promotion of health programmes in the area.</a:t>
            </a:r>
          </a:p>
          <a:p>
            <a:endParaRPr lang="en-GB" sz="2900" dirty="0" smtClean="0">
              <a:latin typeface="Times New Roman" pitchFamily="18" charset="0"/>
              <a:cs typeface="Times New Roman" pitchFamily="18" charset="0"/>
            </a:endParaRPr>
          </a:p>
          <a:p>
            <a:pPr lvl="0"/>
            <a:r>
              <a:rPr lang="en-US" sz="2900" dirty="0" smtClean="0">
                <a:latin typeface="Times New Roman" pitchFamily="18" charset="0"/>
                <a:cs typeface="Times New Roman" pitchFamily="18" charset="0"/>
              </a:rPr>
              <a:t>conduct field investigations to delineate local health problems for planning changes in the strategy of the effective delivery of Health and Family welfare services. coordinate and facilitate the functioning of AYUSH doctor in the PHC. </a:t>
            </a:r>
            <a:endParaRPr lang="en-GB" sz="2900" dirty="0" smtClean="0">
              <a:latin typeface="Times New Roman" pitchFamily="18" charset="0"/>
              <a:cs typeface="Times New Roman" pitchFamily="18" charset="0"/>
            </a:endParaRPr>
          </a:p>
          <a:p>
            <a:pPr>
              <a:buNone/>
            </a:pPr>
            <a:r>
              <a:rPr lang="en-US" sz="2900" dirty="0" smtClean="0">
                <a:latin typeface="Times New Roman" pitchFamily="18" charset="0"/>
                <a:cs typeface="Times New Roman" pitchFamily="18" charset="0"/>
              </a:rPr>
              <a:t> </a:t>
            </a:r>
            <a:endParaRPr lang="en-GB" sz="2900" dirty="0" smtClean="0">
              <a:latin typeface="Times New Roman" pitchFamily="18" charset="0"/>
              <a:cs typeface="Times New Roman" pitchFamily="18" charset="0"/>
            </a:endParaRP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en-GB" dirty="0" smtClean="0"/>
              <a:t> Cont......</a:t>
            </a:r>
            <a:endParaRPr lang="en-GB" dirty="0"/>
          </a:p>
        </p:txBody>
      </p:sp>
      <p:sp>
        <p:nvSpPr>
          <p:cNvPr id="3" name="Content Placeholder 2"/>
          <p:cNvSpPr>
            <a:spLocks noGrp="1"/>
          </p:cNvSpPr>
          <p:nvPr>
            <p:ph idx="1"/>
          </p:nvPr>
        </p:nvSpPr>
        <p:spPr>
          <a:xfrm>
            <a:off x="467544" y="908720"/>
            <a:ext cx="8229600" cy="5256584"/>
          </a:xfrm>
        </p:spPr>
        <p:txBody>
          <a:bodyPr>
            <a:normAutofit lnSpcReduction="10000"/>
          </a:bodyPr>
          <a:lstStyle/>
          <a:p>
            <a:pPr>
              <a:buNone/>
            </a:pPr>
            <a:r>
              <a:rPr lang="en-US" b="1" dirty="0" smtClean="0">
                <a:latin typeface="Times New Roman" pitchFamily="18" charset="0"/>
                <a:cs typeface="Times New Roman" pitchFamily="18" charset="0"/>
              </a:rPr>
              <a:t>III. Training</a:t>
            </a:r>
            <a:endParaRPr lang="en-GB"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organize training programmes including continuing education for the staff of PHC</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and ASHA under the guidance of the district health authorities and Health &amp; Family Welfare Training centres.</a:t>
            </a:r>
            <a:endParaRPr lang="en-GB" sz="2000" dirty="0" smtClean="0">
              <a:latin typeface="Times New Roman" pitchFamily="18" charset="0"/>
              <a:cs typeface="Times New Roman" pitchFamily="18" charset="0"/>
            </a:endParaRPr>
          </a:p>
          <a:p>
            <a:pPr>
              <a:buNone/>
            </a:pPr>
            <a:r>
              <a:rPr lang="en-GB" sz="2000"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Reproductive and Child Health Programme</a:t>
            </a:r>
            <a:endParaRPr lang="en-US"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2. Universal Immunization Programme (UIP) </a:t>
            </a:r>
          </a:p>
          <a:p>
            <a:pPr>
              <a:buNone/>
            </a:pPr>
            <a:r>
              <a:rPr lang="en-US" sz="2000" dirty="0" smtClean="0">
                <a:latin typeface="Times New Roman" pitchFamily="18" charset="0"/>
                <a:cs typeface="Times New Roman" pitchFamily="18" charset="0"/>
              </a:rPr>
              <a:t>      3. National Vector Borne Disease Control Programme (NVBDCP) </a:t>
            </a:r>
          </a:p>
          <a:p>
            <a:pPr>
              <a:buNone/>
            </a:pPr>
            <a:r>
              <a:rPr lang="en-US" sz="2000" dirty="0" smtClean="0">
                <a:latin typeface="Times New Roman" pitchFamily="18" charset="0"/>
                <a:cs typeface="Times New Roman" pitchFamily="18" charset="0"/>
              </a:rPr>
              <a:t>      4. Control of Communicable Diseases</a:t>
            </a:r>
          </a:p>
          <a:p>
            <a:pPr>
              <a:buNone/>
            </a:pPr>
            <a:r>
              <a:rPr lang="en-US" sz="2000" dirty="0" smtClean="0">
                <a:latin typeface="Times New Roman" pitchFamily="18" charset="0"/>
                <a:cs typeface="Times New Roman" pitchFamily="18" charset="0"/>
              </a:rPr>
              <a:t>      5. Leprosy</a:t>
            </a:r>
          </a:p>
          <a:p>
            <a:pPr>
              <a:buNone/>
            </a:pPr>
            <a:r>
              <a:rPr lang="en-GB"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6. Tuberculosis</a:t>
            </a:r>
          </a:p>
          <a:p>
            <a:pPr>
              <a:buNone/>
            </a:pPr>
            <a:r>
              <a:rPr lang="en-US" sz="2000" dirty="0" smtClean="0">
                <a:latin typeface="Times New Roman" pitchFamily="18" charset="0"/>
                <a:cs typeface="Times New Roman" pitchFamily="18" charset="0"/>
              </a:rPr>
              <a:t>      7. Sexually Transmitted Diseases (STD)</a:t>
            </a:r>
          </a:p>
          <a:p>
            <a:pPr>
              <a:buNone/>
            </a:pPr>
            <a:r>
              <a:rPr lang="en-US" sz="2000"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8. School Health</a:t>
            </a:r>
          </a:p>
          <a:p>
            <a:pPr>
              <a:buNone/>
            </a:pPr>
            <a:r>
              <a:rPr lang="en-US" sz="2000" dirty="0" smtClean="0">
                <a:latin typeface="Times New Roman" pitchFamily="18" charset="0"/>
                <a:cs typeface="Times New Roman" pitchFamily="18" charset="0"/>
              </a:rPr>
              <a:t>      9. National Programme for Prevention of Visual Impairment and Control of Blindness:</a:t>
            </a:r>
            <a:endParaRPr lang="en-GB" sz="2000" dirty="0" smtClean="0">
              <a:latin typeface="Times New Roman" pitchFamily="18" charset="0"/>
              <a:cs typeface="Times New Roman" pitchFamily="18" charset="0"/>
            </a:endParaRPr>
          </a:p>
          <a:p>
            <a:pPr>
              <a:buNone/>
            </a:pPr>
            <a:endParaRPr lang="en-US" sz="2000" b="1" dirty="0" smtClean="0"/>
          </a:p>
          <a:p>
            <a:pPr>
              <a:buNone/>
            </a:pPr>
            <a:endParaRPr lang="en-GB" sz="2000"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GB" dirty="0" smtClean="0"/>
          </a:p>
          <a:p>
            <a:pPr>
              <a:buNone/>
            </a:pPr>
            <a:endParaRPr lang="en-US" b="1" dirty="0" smtClean="0"/>
          </a:p>
          <a:p>
            <a:pPr>
              <a:buNone/>
            </a:pPr>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TotalTime>
  <Words>1793</Words>
  <Application>Microsoft Office PowerPoint</Application>
  <PresentationFormat>On-screen Show (4:3)</PresentationFormat>
  <Paragraphs>231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JOB RESPONSIBILITIES OF HEALTH PERSONNEL IN PHC</vt:lpstr>
      <vt:lpstr>Primary Health Centre</vt:lpstr>
      <vt:lpstr>Functions of P.H.C </vt:lpstr>
      <vt:lpstr>Staffing pattern of P.H.C </vt:lpstr>
      <vt:lpstr>JOB RESPONSIBILITIES </vt:lpstr>
      <vt:lpstr>Cont...</vt:lpstr>
      <vt:lpstr>Cont......   </vt:lpstr>
      <vt:lpstr>Cont......   </vt:lpstr>
      <vt:lpstr> Cont......</vt:lpstr>
      <vt:lpstr>Cont....</vt:lpstr>
      <vt:lpstr>     Cont...</vt:lpstr>
      <vt:lpstr>BLOCK EXTENSION HEALTH EDUCATOR </vt:lpstr>
      <vt:lpstr>Cont.....</vt:lpstr>
      <vt:lpstr>Cont....</vt:lpstr>
      <vt:lpstr>Cont....</vt:lpstr>
      <vt:lpstr>   LABORTORY TECHNICIAN   </vt:lpstr>
      <vt:lpstr>Cont…</vt:lpstr>
      <vt:lpstr> DAI </vt:lpstr>
      <vt:lpstr>Cont...</vt:lpstr>
      <vt:lpstr>Cont...</vt:lpstr>
      <vt:lpstr>Cont...</vt:lpstr>
      <vt:lpstr> ANGANWADI WORKER </vt:lpstr>
      <vt:lpstr>Cont.....</vt:lpstr>
      <vt:lpstr>Cont....</vt:lpstr>
      <vt:lpstr>Slide 25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vijay</dc:creator>
  <cp:lastModifiedBy>acer</cp:lastModifiedBy>
  <cp:revision>140</cp:revision>
  <dcterms:created xsi:type="dcterms:W3CDTF">2011-07-20T17:55:16Z</dcterms:created>
  <dcterms:modified xsi:type="dcterms:W3CDTF">2018-11-07T16:58:48Z</dcterms:modified>
</cp:coreProperties>
</file>